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59" r:id="rId4"/>
    <p:sldId id="260" r:id="rId5"/>
    <p:sldId id="261" r:id="rId6"/>
    <p:sldId id="262" r:id="rId7"/>
    <p:sldId id="263" r:id="rId8"/>
    <p:sldId id="264" r:id="rId9"/>
    <p:sldId id="267" r:id="rId10"/>
    <p:sldId id="265" r:id="rId11"/>
    <p:sldId id="266" r:id="rId12"/>
    <p:sldId id="270" r:id="rId13"/>
    <p:sldId id="271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1" autoAdjust="0"/>
    <p:restoredTop sz="94660"/>
  </p:normalViewPr>
  <p:slideViewPr>
    <p:cSldViewPr snapToGrid="0">
      <p:cViewPr varScale="1">
        <p:scale>
          <a:sx n="73" d="100"/>
          <a:sy n="73" d="100"/>
        </p:scale>
        <p:origin x="58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9/12/2025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9/12/2025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9/12/2025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9/12/2025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9/12/2025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9/12/2025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9/12/2025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9/12/2025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9/12/2025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9/12/2025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9/12/2025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9/12/2025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A1C593-65D0-4073-BCC9-577B9352EA97}" type="datetimeFigureOut">
              <a:rPr lang="en-US" smtClean="0"/>
              <a:t>9/12/2025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6.GIF"/><Relationship Id="rId4" Type="http://schemas.openxmlformats.org/officeDocument/2006/relationships/image" Target="../media/image15.GI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04595" y="577533"/>
            <a:ext cx="9144000" cy="2387600"/>
          </a:xfrm>
        </p:spPr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flipV="1">
            <a:off x="1524000" y="5257800"/>
            <a:ext cx="9144000" cy="344805"/>
          </a:xfrm>
        </p:spPr>
        <p:txBody>
          <a:bodyPr>
            <a:normAutofit fontScale="90000" lnSpcReduction="20000"/>
          </a:bodyPr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70" y="-635"/>
            <a:ext cx="12190730" cy="6858635"/>
          </a:xfrm>
          <a:prstGeom prst="rect">
            <a:avLst/>
          </a:prstGeom>
        </p:spPr>
      </p:pic>
      <p:sp>
        <p:nvSpPr>
          <p:cNvPr id="5" name="Text Box 4"/>
          <p:cNvSpPr txBox="1"/>
          <p:nvPr/>
        </p:nvSpPr>
        <p:spPr>
          <a:xfrm>
            <a:off x="2726690" y="953135"/>
            <a:ext cx="6552565" cy="398272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endParaRPr lang="vi-VN" altLang="en-US" sz="2400">
              <a:ln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charset="0"/>
              <a:cs typeface="Times New Roman" panose="02020603050405020304" charset="0"/>
              <a:sym typeface="+mn-ea"/>
            </a:endParaRPr>
          </a:p>
          <a:p>
            <a:r>
              <a:rPr lang="vi-VN" altLang="en-US" sz="3200">
                <a:ln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charset="0"/>
                <a:cs typeface="Times New Roman" panose="02020603050405020304" charset="0"/>
                <a:sym typeface="+mn-ea"/>
              </a:rPr>
              <a:t>    </a:t>
            </a:r>
          </a:p>
          <a:p>
            <a:r>
              <a:rPr lang="vi-VN" altLang="en-US" sz="3600">
                <a:ln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charset="0"/>
                <a:cs typeface="Times New Roman" panose="02020603050405020304" charset="0"/>
                <a:sym typeface="+mn-ea"/>
              </a:rPr>
              <a:t>   Đề tài: Nhận biết cái bát cái thìa</a:t>
            </a:r>
          </a:p>
          <a:p>
            <a:endParaRPr lang="vi-VN" altLang="en-US" sz="2400">
              <a:ln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charset="0"/>
              <a:cs typeface="Times New Roman" panose="02020603050405020304" charset="0"/>
              <a:sym typeface="+mn-ea"/>
            </a:endParaRPr>
          </a:p>
          <a:p>
            <a:pPr algn="ctr"/>
            <a:r>
              <a:rPr lang="vi-VN" altLang="en-US" sz="2000">
                <a:ln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charset="0"/>
                <a:cs typeface="Times New Roman" panose="02020603050405020304" charset="0"/>
                <a:sym typeface="+mn-ea"/>
              </a:rPr>
              <a:t>Người thực hiện: </a:t>
            </a:r>
            <a:endParaRPr lang="en-US" altLang="en-US" sz="2000" smtClean="0">
              <a:ln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charset="0"/>
              <a:cs typeface="Times New Roman" panose="02020603050405020304" charset="0"/>
              <a:sym typeface="+mn-ea"/>
            </a:endParaRPr>
          </a:p>
          <a:p>
            <a:pPr algn="ctr"/>
            <a:r>
              <a:rPr lang="vi-VN" altLang="en-US" sz="2000" smtClean="0">
                <a:ln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charset="0"/>
                <a:cs typeface="Times New Roman" panose="02020603050405020304" charset="0"/>
                <a:sym typeface="+mn-ea"/>
              </a:rPr>
              <a:t>Lứa </a:t>
            </a:r>
            <a:r>
              <a:rPr lang="vi-VN" altLang="en-US" sz="2000">
                <a:ln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charset="0"/>
                <a:cs typeface="Times New Roman" panose="02020603050405020304" charset="0"/>
                <a:sym typeface="+mn-ea"/>
              </a:rPr>
              <a:t>tuổi: Nhà trẻ 24 - 36 tháng</a:t>
            </a:r>
            <a:r>
              <a:rPr lang="vi-VN" altLang="en-US" sz="2800" u="heavy">
                <a:ln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sym typeface="+mn-ea"/>
              </a:rPr>
              <a:t> </a:t>
            </a:r>
            <a:endParaRPr lang="vi-VN" altLang="en-US" sz="3200">
              <a:ln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sym typeface="+mn-ea"/>
            </a:endParaRPr>
          </a:p>
          <a:p>
            <a:r>
              <a:rPr lang="vi-VN" altLang="en-US" sz="320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/>
                <a:sym typeface="+mn-ea"/>
              </a:rPr>
              <a:t>  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vi-VN" altLang="en-US">
                <a:ln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Thìa được làm bằng nhiều chất liệu khác nhau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/>
          <a:srcRect b="10390"/>
          <a:stretch>
            <a:fillRect/>
          </a:stretch>
        </p:blipFill>
        <p:spPr>
          <a:xfrm>
            <a:off x="1129030" y="1252855"/>
            <a:ext cx="4351655" cy="3899535"/>
          </a:xfrm>
          <a:prstGeom prst="rect">
            <a:avLst/>
          </a:prstGeom>
        </p:spPr>
      </p:pic>
      <p:pic>
        <p:nvPicPr>
          <p:cNvPr id="6" name="Content Placeholder 5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6337935" y="1042035"/>
            <a:ext cx="4351655" cy="4351655"/>
          </a:xfrm>
          <a:prstGeom prst="rect">
            <a:avLst/>
          </a:prstGeom>
        </p:spPr>
      </p:pic>
      <p:sp>
        <p:nvSpPr>
          <p:cNvPr id="7" name="Text Box 6"/>
          <p:cNvSpPr txBox="1"/>
          <p:nvPr/>
        </p:nvSpPr>
        <p:spPr>
          <a:xfrm>
            <a:off x="1678940" y="5393690"/>
            <a:ext cx="2856865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altLang="en-US" sz="4000">
                <a:solidFill>
                  <a:srgbClr val="FF0000"/>
                </a:solidFill>
              </a:rPr>
              <a:t>Thìa gỗ</a:t>
            </a:r>
          </a:p>
        </p:txBody>
      </p:sp>
      <p:sp>
        <p:nvSpPr>
          <p:cNvPr id="8" name="Text Box 7"/>
          <p:cNvSpPr txBox="1"/>
          <p:nvPr/>
        </p:nvSpPr>
        <p:spPr>
          <a:xfrm>
            <a:off x="7329170" y="5393690"/>
            <a:ext cx="2827655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altLang="en-US" sz="4000">
                <a:solidFill>
                  <a:srgbClr val="FF0000"/>
                </a:solidFill>
              </a:rPr>
              <a:t>Thìa nhựa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7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7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7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6" dur="75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1365" cy="6857365"/>
          </a:xfrm>
          <a:prstGeom prst="rect">
            <a:avLst/>
          </a:prstGeom>
        </p:spPr>
      </p:pic>
      <p:sp>
        <p:nvSpPr>
          <p:cNvPr id="3" name="Text Box 2"/>
          <p:cNvSpPr txBox="1"/>
          <p:nvPr/>
        </p:nvSpPr>
        <p:spPr>
          <a:xfrm>
            <a:off x="0" y="1691005"/>
            <a:ext cx="8260715" cy="223266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vi-VN" altLang="en-US" sz="400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/>
              </a:rPr>
              <a:t>           Giáo dục: Cái bát, cái thìa là đồ dùng để ăn cơm, khi ăn chúng mình phải cẩn thận, không làm rơi cơm ra ngoài, ăn xong để </a:t>
            </a:r>
          </a:p>
          <a:p>
            <a:r>
              <a:rPr lang="vi-VN" altLang="en-US" sz="400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/>
              </a:rPr>
              <a:t>bát vào rổ nhẹ nhàng. </a:t>
            </a:r>
          </a:p>
          <a:p>
            <a:r>
              <a:rPr lang="vi-VN" altLang="en-US" sz="400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/>
              </a:rPr>
              <a:t>Khi xúc ăn chúng mình </a:t>
            </a:r>
          </a:p>
          <a:p>
            <a:r>
              <a:rPr lang="vi-VN" altLang="en-US" sz="400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/>
              </a:rPr>
              <a:t>cầm thìa bằng tay phải.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4"/>
          <a:stretch>
            <a:fillRect/>
          </a:stretch>
        </p:blipFill>
        <p:spPr>
          <a:xfrm>
            <a:off x="0" y="0"/>
            <a:ext cx="12192635" cy="6858000"/>
          </a:xfrm>
          <a:prstGeom prst="rect">
            <a:avLst/>
          </a:prstGeom>
        </p:spPr>
      </p:pic>
      <p:sp>
        <p:nvSpPr>
          <p:cNvPr id="6" name="Text Box 5"/>
          <p:cNvSpPr txBox="1"/>
          <p:nvPr/>
        </p:nvSpPr>
        <p:spPr>
          <a:xfrm>
            <a:off x="1412875" y="2041525"/>
            <a:ext cx="7683500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altLang="en-US" sz="440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/>
              </a:rPr>
              <a:t>Trò chơi 1: Ai nhanh hơn</a:t>
            </a:r>
          </a:p>
        </p:txBody>
      </p:sp>
      <p:sp>
        <p:nvSpPr>
          <p:cNvPr id="7" name="Text Box 6"/>
          <p:cNvSpPr txBox="1"/>
          <p:nvPr/>
        </p:nvSpPr>
        <p:spPr>
          <a:xfrm>
            <a:off x="1412875" y="3617595"/>
            <a:ext cx="6814185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altLang="en-US" sz="440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/>
              </a:rPr>
              <a:t>Trò chơi 2: Về đúng nhà</a:t>
            </a:r>
          </a:p>
        </p:txBody>
      </p:sp>
      <p:pic>
        <p:nvPicPr>
          <p:cNvPr id="8" name="Anpan-Man-s-March-Various-Artists">
            <a:hlinkClick r:id="" action="ppaction://media"/>
          </p:cNvPr>
          <p:cNvPicPr/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 flipH="1">
            <a:off x="9244965" y="2041525"/>
            <a:ext cx="739140" cy="6191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2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 additive="base">
                                        <p:cTn id="15" dur="132310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92000">
                <p:cTn id="16" fill="hold" display="1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Tweety[1]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95400" y="4624705"/>
            <a:ext cx="1486535" cy="1345565"/>
          </a:xfrm>
          <a:prstGeom prst="rect">
            <a:avLst/>
          </a:prstGeom>
          <a:noFill/>
          <a:ln w="9525">
            <a:noFill/>
          </a:ln>
        </p:spPr>
      </p:pic>
      <p:grpSp>
        <p:nvGrpSpPr>
          <p:cNvPr id="6" name="Group 3"/>
          <p:cNvGrpSpPr/>
          <p:nvPr/>
        </p:nvGrpSpPr>
        <p:grpSpPr>
          <a:xfrm>
            <a:off x="0" y="-123825"/>
            <a:ext cx="12192000" cy="7123430"/>
            <a:chOff x="0" y="0"/>
            <a:chExt cx="5760" cy="4320"/>
          </a:xfrm>
        </p:grpSpPr>
        <p:pic>
          <p:nvPicPr>
            <p:cNvPr id="7" name="Picture 4" descr="flower[1][1][1][1]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0" y="0"/>
              <a:ext cx="5760" cy="378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8" name="Picture 5" descr="flower[1][1][1][1]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0" y="3942"/>
              <a:ext cx="5760" cy="378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9" name="Picture 6" descr="flower[1][1][1][1]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 rot="-5400000">
              <a:off x="-1971" y="1971"/>
              <a:ext cx="4320" cy="378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10" name="Picture 7" descr="flower[1][1][1][1]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 rot="-5400000">
              <a:off x="3411" y="1971"/>
              <a:ext cx="4320" cy="378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11" name="Picture 8" descr="012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0" y="0"/>
              <a:ext cx="816" cy="723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12" name="Picture 9" descr="012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0" y="3597"/>
              <a:ext cx="816" cy="723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13" name="Picture 10" descr="012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 rot="10800000">
              <a:off x="4944" y="0"/>
              <a:ext cx="816" cy="723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14" name="Picture 11" descr="012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 rot="10800000">
              <a:off x="4944" y="3597"/>
              <a:ext cx="816" cy="723"/>
            </a:xfrm>
            <a:prstGeom prst="rect">
              <a:avLst/>
            </a:prstGeom>
            <a:noFill/>
            <a:ln w="9525">
              <a:noFill/>
            </a:ln>
          </p:spPr>
        </p:pic>
      </p:grpSp>
      <p:sp>
        <p:nvSpPr>
          <p:cNvPr id="15" name="WordArt 12"/>
          <p:cNvSpPr>
            <a:spLocks noTextEdit="1"/>
          </p:cNvSpPr>
          <p:nvPr/>
        </p:nvSpPr>
        <p:spPr>
          <a:xfrm>
            <a:off x="3620135" y="5095875"/>
            <a:ext cx="5445760" cy="71183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/>
          </a:bodyPr>
          <a:lstStyle/>
          <a:p>
            <a:pPr algn="ctr"/>
            <a:r>
              <a:rPr lang="en-US" sz="3600">
                <a:ln w="12700" cap="flat" cmpd="sng">
                  <a:solidFill>
                    <a:srgbClr val="00FF00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FF0000"/>
                </a:solidFill>
                <a:effectLst>
                  <a:outerShdw dist="35921" dir="2699999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charset="0"/>
                <a:ea typeface="Times New Roman" panose="02020603050405020304" charset="0"/>
              </a:rPr>
              <a:t>xin chào</a:t>
            </a:r>
          </a:p>
        </p:txBody>
      </p:sp>
      <p:grpSp>
        <p:nvGrpSpPr>
          <p:cNvPr id="16" name="Group 13"/>
          <p:cNvGrpSpPr/>
          <p:nvPr/>
        </p:nvGrpSpPr>
        <p:grpSpPr>
          <a:xfrm>
            <a:off x="3397885" y="499110"/>
            <a:ext cx="5073650" cy="2729230"/>
            <a:chOff x="204" y="0"/>
            <a:chExt cx="2457" cy="2087"/>
          </a:xfrm>
        </p:grpSpPr>
        <p:grpSp>
          <p:nvGrpSpPr>
            <p:cNvPr id="17" name="Group 14"/>
            <p:cNvGrpSpPr/>
            <p:nvPr/>
          </p:nvGrpSpPr>
          <p:grpSpPr>
            <a:xfrm>
              <a:off x="247" y="0"/>
              <a:ext cx="2414" cy="2073"/>
              <a:chOff x="1644" y="2382"/>
              <a:chExt cx="2346" cy="1774"/>
            </a:xfrm>
          </p:grpSpPr>
          <p:pic>
            <p:nvPicPr>
              <p:cNvPr id="18" name="Picture 15" descr="BIRTHD~3"/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647" y="2476"/>
                <a:ext cx="2322" cy="1680"/>
              </a:xfrm>
              <a:prstGeom prst="rect">
                <a:avLst/>
              </a:prstGeom>
              <a:noFill/>
              <a:ln w="9525">
                <a:noFill/>
              </a:ln>
            </p:spPr>
          </p:pic>
          <p:grpSp>
            <p:nvGrpSpPr>
              <p:cNvPr id="19" name="Group 16"/>
              <p:cNvGrpSpPr/>
              <p:nvPr/>
            </p:nvGrpSpPr>
            <p:grpSpPr>
              <a:xfrm>
                <a:off x="1644" y="2382"/>
                <a:ext cx="2346" cy="504"/>
                <a:chOff x="1644" y="2406"/>
                <a:chExt cx="2346" cy="504"/>
              </a:xfrm>
            </p:grpSpPr>
            <p:sp>
              <p:nvSpPr>
                <p:cNvPr id="20" name="AutoShape 17"/>
                <p:cNvSpPr/>
                <p:nvPr/>
              </p:nvSpPr>
              <p:spPr>
                <a:xfrm>
                  <a:off x="1668" y="2475"/>
                  <a:ext cx="2322" cy="435"/>
                </a:xfrm>
                <a:prstGeom prst="flowChartTerminator">
                  <a:avLst/>
                </a:prstGeom>
                <a:solidFill>
                  <a:srgbClr val="FFFF99"/>
                </a:solidFill>
                <a:ln w="9525">
                  <a:noFill/>
                </a:ln>
              </p:spPr>
              <p:txBody>
                <a:bodyPr wrap="none" anchor="ctr" anchorCtr="0"/>
                <a:lstStyle/>
                <a:p>
                  <a:pPr algn="ctr"/>
                  <a:r>
                    <a:rPr lang="vi-VN" sz="4400" b="1" dirty="0">
                      <a:solidFill>
                        <a:srgbClr val="FF0000"/>
                      </a:solidFill>
                      <a:latin typeface="Times New Roman" panose="02020603050405020304" charset="0"/>
                      <a:cs typeface="Arial" panose="020B0604020202020204" pitchFamily="34" charset="0"/>
                    </a:rPr>
                    <a:t>G</a:t>
                  </a:r>
                  <a:r>
                    <a:rPr sz="4400" b="1" dirty="0">
                      <a:solidFill>
                        <a:srgbClr val="FF0000"/>
                      </a:solidFill>
                      <a:latin typeface="Times New Roman" panose="02020603050405020304" charset="0"/>
                      <a:cs typeface="Arial" panose="020B0604020202020204" pitchFamily="34" charset="0"/>
                    </a:rPr>
                    <a:t>i</a:t>
                  </a:r>
                  <a:r>
                    <a:rPr sz="3600" b="1" dirty="0">
                      <a:solidFill>
                        <a:srgbClr val="FF0000"/>
                      </a:solidFill>
                      <a:latin typeface="Times New Roman" panose="02020603050405020304" charset="0"/>
                    </a:rPr>
                    <a:t>ờ học kết thúc</a:t>
                  </a:r>
                </a:p>
              </p:txBody>
            </p:sp>
            <p:sp>
              <p:nvSpPr>
                <p:cNvPr id="21" name="Freeform 18"/>
                <p:cNvSpPr/>
                <p:nvPr/>
              </p:nvSpPr>
              <p:spPr>
                <a:xfrm>
                  <a:off x="1644" y="2406"/>
                  <a:ext cx="2340" cy="492"/>
                </a:xfrm>
                <a:custGeom>
                  <a:avLst/>
                  <a:gdLst>
                    <a:gd name="txL" fmla="*/ 0 w 2340"/>
                    <a:gd name="txT" fmla="*/ 0 h 492"/>
                    <a:gd name="txR" fmla="*/ 2340 w 2340"/>
                    <a:gd name="txB" fmla="*/ 492 h 492"/>
                  </a:gdLst>
                  <a:ahLst/>
                  <a:cxnLst>
                    <a:cxn ang="0">
                      <a:pos x="192" y="492"/>
                    </a:cxn>
                    <a:cxn ang="0">
                      <a:pos x="156" y="456"/>
                    </a:cxn>
                    <a:cxn ang="0">
                      <a:pos x="84" y="432"/>
                    </a:cxn>
                    <a:cxn ang="0">
                      <a:pos x="48" y="408"/>
                    </a:cxn>
                    <a:cxn ang="0">
                      <a:pos x="24" y="372"/>
                    </a:cxn>
                    <a:cxn ang="0">
                      <a:pos x="0" y="300"/>
                    </a:cxn>
                    <a:cxn ang="0">
                      <a:pos x="12" y="240"/>
                    </a:cxn>
                    <a:cxn ang="0">
                      <a:pos x="144" y="132"/>
                    </a:cxn>
                    <a:cxn ang="0">
                      <a:pos x="936" y="72"/>
                    </a:cxn>
                    <a:cxn ang="0">
                      <a:pos x="1248" y="84"/>
                    </a:cxn>
                    <a:cxn ang="0">
                      <a:pos x="1944" y="96"/>
                    </a:cxn>
                    <a:cxn ang="0">
                      <a:pos x="2292" y="168"/>
                    </a:cxn>
                    <a:cxn ang="0">
                      <a:pos x="2316" y="204"/>
                    </a:cxn>
                    <a:cxn ang="0">
                      <a:pos x="2340" y="276"/>
                    </a:cxn>
                    <a:cxn ang="0">
                      <a:pos x="2316" y="372"/>
                    </a:cxn>
                    <a:cxn ang="0">
                      <a:pos x="2208" y="432"/>
                    </a:cxn>
                    <a:cxn ang="0">
                      <a:pos x="2160" y="492"/>
                    </a:cxn>
                  </a:cxnLst>
                  <a:rect l="txL" t="txT" r="txR" b="txB"/>
                  <a:pathLst>
                    <a:path w="2340" h="492">
                      <a:moveTo>
                        <a:pt x="192" y="492"/>
                      </a:moveTo>
                      <a:cubicBezTo>
                        <a:pt x="180" y="480"/>
                        <a:pt x="171" y="464"/>
                        <a:pt x="156" y="456"/>
                      </a:cubicBezTo>
                      <a:cubicBezTo>
                        <a:pt x="134" y="444"/>
                        <a:pt x="105" y="446"/>
                        <a:pt x="84" y="432"/>
                      </a:cubicBezTo>
                      <a:cubicBezTo>
                        <a:pt x="72" y="424"/>
                        <a:pt x="60" y="416"/>
                        <a:pt x="48" y="408"/>
                      </a:cubicBezTo>
                      <a:cubicBezTo>
                        <a:pt x="40" y="396"/>
                        <a:pt x="30" y="385"/>
                        <a:pt x="24" y="372"/>
                      </a:cubicBezTo>
                      <a:cubicBezTo>
                        <a:pt x="14" y="349"/>
                        <a:pt x="0" y="300"/>
                        <a:pt x="0" y="300"/>
                      </a:cubicBezTo>
                      <a:cubicBezTo>
                        <a:pt x="4" y="280"/>
                        <a:pt x="7" y="260"/>
                        <a:pt x="12" y="240"/>
                      </a:cubicBezTo>
                      <a:cubicBezTo>
                        <a:pt x="39" y="142"/>
                        <a:pt x="40" y="149"/>
                        <a:pt x="144" y="132"/>
                      </a:cubicBezTo>
                      <a:cubicBezTo>
                        <a:pt x="343" y="0"/>
                        <a:pt x="893" y="73"/>
                        <a:pt x="936" y="72"/>
                      </a:cubicBezTo>
                      <a:cubicBezTo>
                        <a:pt x="1041" y="51"/>
                        <a:pt x="1146" y="81"/>
                        <a:pt x="1248" y="84"/>
                      </a:cubicBezTo>
                      <a:cubicBezTo>
                        <a:pt x="1480" y="92"/>
                        <a:pt x="1712" y="92"/>
                        <a:pt x="1944" y="96"/>
                      </a:cubicBezTo>
                      <a:cubicBezTo>
                        <a:pt x="2062" y="106"/>
                        <a:pt x="2190" y="100"/>
                        <a:pt x="2292" y="168"/>
                      </a:cubicBezTo>
                      <a:cubicBezTo>
                        <a:pt x="2300" y="180"/>
                        <a:pt x="2310" y="191"/>
                        <a:pt x="2316" y="204"/>
                      </a:cubicBezTo>
                      <a:cubicBezTo>
                        <a:pt x="2326" y="227"/>
                        <a:pt x="2340" y="276"/>
                        <a:pt x="2340" y="276"/>
                      </a:cubicBezTo>
                      <a:cubicBezTo>
                        <a:pt x="2339" y="279"/>
                        <a:pt x="2326" y="360"/>
                        <a:pt x="2316" y="372"/>
                      </a:cubicBezTo>
                      <a:cubicBezTo>
                        <a:pt x="2293" y="400"/>
                        <a:pt x="2238" y="412"/>
                        <a:pt x="2208" y="432"/>
                      </a:cubicBezTo>
                      <a:cubicBezTo>
                        <a:pt x="2178" y="477"/>
                        <a:pt x="2194" y="458"/>
                        <a:pt x="2160" y="492"/>
                      </a:cubicBezTo>
                    </a:path>
                  </a:pathLst>
                </a:custGeom>
                <a:noFill/>
                <a:ln w="28575" cap="flat" cmpd="sng">
                  <a:solidFill>
                    <a:schemeClr val="bg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endParaRPr dirty="0">
                    <a:latin typeface="Arial" panose="020B0604020202020204" pitchFamily="34" charset="0"/>
                  </a:endParaRPr>
                </a:p>
              </p:txBody>
            </p:sp>
          </p:grpSp>
        </p:grpSp>
        <p:sp>
          <p:nvSpPr>
            <p:cNvPr id="22" name="Rectangle 19"/>
            <p:cNvSpPr/>
            <p:nvPr/>
          </p:nvSpPr>
          <p:spPr>
            <a:xfrm>
              <a:off x="204" y="1762"/>
              <a:ext cx="2449" cy="325"/>
            </a:xfrm>
            <a:prstGeom prst="rect">
              <a:avLst/>
            </a:prstGeom>
            <a:solidFill>
              <a:schemeClr val="bg1"/>
            </a:solidFill>
            <a:ln w="9525">
              <a:noFill/>
            </a:ln>
          </p:spPr>
          <p:txBody>
            <a:bodyPr wrap="none" anchor="ctr" anchorCtr="0"/>
            <a:lstStyle/>
            <a:p>
              <a:endParaRPr dirty="0">
                <a:latin typeface="Arial" panose="020B0604020202020204" pitchFamily="34" charset="0"/>
              </a:endParaRPr>
            </a:p>
          </p:txBody>
        </p:sp>
      </p:grpSp>
      <p:sp>
        <p:nvSpPr>
          <p:cNvPr id="23" name="WordArt 20"/>
          <p:cNvSpPr>
            <a:spLocks noTextEdit="1"/>
          </p:cNvSpPr>
          <p:nvPr/>
        </p:nvSpPr>
        <p:spPr>
          <a:xfrm>
            <a:off x="1371600" y="2963545"/>
            <a:ext cx="9740265" cy="2136775"/>
          </a:xfrm>
          <a:prstGeom prst="rect">
            <a:avLst/>
          </a:prstGeom>
        </p:spPr>
        <p:txBody>
          <a:bodyPr wrap="none" fromWordArt="1">
            <a:prstTxWarp prst="textInflateBottom">
              <a:avLst/>
            </a:prstTxWarp>
            <a:normAutofit/>
          </a:bodyPr>
          <a:lstStyle/>
          <a:p>
            <a:pPr algn="ctr"/>
            <a:r>
              <a:rPr lang="en-US" sz="3600">
                <a:ln w="9525" cap="flat" cmpd="sng">
                  <a:solidFill>
                    <a:srgbClr val="FF0000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FF0000"/>
                </a:solidFill>
                <a:latin typeface="Times New Roman" panose="02020603050405020304" charset="0"/>
                <a:ea typeface="Times New Roman" panose="02020603050405020304" charset="0"/>
              </a:rPr>
              <a:t>KÍNH CHÚC</a:t>
            </a:r>
            <a:r>
              <a:rPr lang="vi-VN" altLang="en-US" sz="3600">
                <a:ln w="9525" cap="flat" cmpd="sng">
                  <a:solidFill>
                    <a:srgbClr val="FF0000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FF0000"/>
                </a:solidFill>
                <a:latin typeface="Times New Roman" panose="02020603050405020304" charset="0"/>
                <a:ea typeface="Times New Roman" panose="02020603050405020304" charset="0"/>
              </a:rPr>
              <a:t> THẦY CÔ</a:t>
            </a:r>
            <a:r>
              <a:rPr lang="en-US" sz="3600">
                <a:ln w="9525" cap="flat" cmpd="sng">
                  <a:solidFill>
                    <a:srgbClr val="FF0000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FF0000"/>
                </a:solidFill>
                <a:latin typeface="Times New Roman" panose="02020603050405020304" charset="0"/>
                <a:ea typeface="Times New Roman" panose="02020603050405020304" charset="0"/>
              </a:rPr>
              <a:t> MẠNH KHỎE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247650"/>
          </a:xfrm>
        </p:spPr>
        <p:txBody>
          <a:bodyPr>
            <a:normAutofit fontScale="90000"/>
          </a:bodyPr>
          <a:lstStyle/>
          <a:p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0730" cy="7019925"/>
          </a:xfrm>
          <a:prstGeom prst="rect">
            <a:avLst/>
          </a:prstGeom>
        </p:spPr>
      </p:pic>
      <p:sp>
        <p:nvSpPr>
          <p:cNvPr id="6" name="Text Box 5"/>
          <p:cNvSpPr txBox="1"/>
          <p:nvPr/>
        </p:nvSpPr>
        <p:spPr>
          <a:xfrm>
            <a:off x="677545" y="2635885"/>
            <a:ext cx="746696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altLang="en-US" sz="3200">
                <a:ln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Hoạt động 1: Trò chuyện gây hứng thú</a:t>
            </a:r>
          </a:p>
        </p:txBody>
      </p:sp>
      <p:sp>
        <p:nvSpPr>
          <p:cNvPr id="7" name="Text Box 6"/>
          <p:cNvSpPr txBox="1"/>
          <p:nvPr/>
        </p:nvSpPr>
        <p:spPr>
          <a:xfrm>
            <a:off x="1527175" y="3623310"/>
            <a:ext cx="496760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altLang="en-US" sz="2800">
                <a:solidFill>
                  <a:srgbClr val="FF0000"/>
                </a:solidFill>
              </a:rPr>
              <a:t>Khám phá hộp quà bí mật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1813560" y="1214755"/>
            <a:ext cx="6647815" cy="1247775"/>
          </a:xfrm>
        </p:spPr>
        <p:txBody>
          <a:bodyPr/>
          <a:lstStyle/>
          <a:p>
            <a:endParaRPr lang="en-US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1524000" y="3602355"/>
            <a:ext cx="6937375" cy="1257300"/>
          </a:xfrm>
        </p:spPr>
        <p:txBody>
          <a:bodyPr/>
          <a:lstStyle/>
          <a:p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345" y="527685"/>
            <a:ext cx="6711315" cy="554164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87820" y="527685"/>
            <a:ext cx="5387340" cy="615061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7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7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1365" cy="6858000"/>
          </a:xfrm>
          <a:prstGeom prst="rect">
            <a:avLst/>
          </a:prstGeom>
        </p:spPr>
      </p:pic>
      <p:sp>
        <p:nvSpPr>
          <p:cNvPr id="7" name="Text Box 6"/>
          <p:cNvSpPr txBox="1"/>
          <p:nvPr/>
        </p:nvSpPr>
        <p:spPr>
          <a:xfrm>
            <a:off x="2751455" y="1122680"/>
            <a:ext cx="876427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altLang="en-US" sz="320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Hoạt động 2: Nhận biết tập nói: Cái bát, cái thìa</a:t>
            </a:r>
          </a:p>
        </p:txBody>
      </p:sp>
      <p:sp>
        <p:nvSpPr>
          <p:cNvPr id="8" name="Text Box 7"/>
          <p:cNvSpPr txBox="1"/>
          <p:nvPr/>
        </p:nvSpPr>
        <p:spPr>
          <a:xfrm>
            <a:off x="4739005" y="2451735"/>
            <a:ext cx="4064000" cy="75311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vi-VN" altLang="en-US" sz="3600">
                <a:ln w="12700">
                  <a:solidFill>
                    <a:schemeClr val="accent5"/>
                  </a:solidFill>
                  <a:prstDash val="solid"/>
                </a:ln>
                <a:solidFill>
                  <a:srgbClr val="FF0000"/>
                </a:solidFill>
                <a:effectLst/>
              </a:rPr>
              <a:t>Khám phá cái bát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699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1524000" y="1122680"/>
            <a:ext cx="4895850" cy="615315"/>
          </a:xfrm>
        </p:spPr>
        <p:txBody>
          <a:bodyPr>
            <a:normAutofit fontScale="90000"/>
          </a:bodyPr>
          <a:lstStyle/>
          <a:p>
            <a:r>
              <a:rPr lang="vi-VN" altLang="en-US"/>
              <a:t>MmiệM</a:t>
            </a: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1524000" y="3602355"/>
            <a:ext cx="3879850" cy="1120140"/>
          </a:xfrm>
        </p:spPr>
        <p:txBody>
          <a:bodyPr/>
          <a:lstStyle/>
          <a:p>
            <a:r>
              <a:rPr lang="vi-VN" altLang="en-US"/>
              <a:t>M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57450" y="147320"/>
            <a:ext cx="6096000" cy="6096000"/>
          </a:xfrm>
          <a:prstGeom prst="rect">
            <a:avLst/>
          </a:prstGeom>
        </p:spPr>
      </p:pic>
      <p:sp>
        <p:nvSpPr>
          <p:cNvPr id="7" name="Text Box 6"/>
          <p:cNvSpPr txBox="1"/>
          <p:nvPr/>
        </p:nvSpPr>
        <p:spPr>
          <a:xfrm>
            <a:off x="4525645" y="539115"/>
            <a:ext cx="240093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altLang="en-US" sz="3200">
                <a:solidFill>
                  <a:srgbClr val="FF0000"/>
                </a:solidFill>
              </a:rPr>
              <a:t>Miệng Bát</a:t>
            </a:r>
          </a:p>
        </p:txBody>
      </p:sp>
      <p:sp>
        <p:nvSpPr>
          <p:cNvPr id="8" name="Text Box 7"/>
          <p:cNvSpPr txBox="1"/>
          <p:nvPr/>
        </p:nvSpPr>
        <p:spPr>
          <a:xfrm>
            <a:off x="5842000" y="3238500"/>
            <a:ext cx="411480" cy="36830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r>
              <a:rPr lang="en-US">
                <a:latin typeface="SimSun" panose="02010600030101010101" pitchFamily="2" charset="-122"/>
                <a:ea typeface="SimSun" panose="02010600030101010101" pitchFamily="2" charset="-122"/>
              </a:rPr>
              <a:t>－</a:t>
            </a:r>
          </a:p>
        </p:txBody>
      </p:sp>
      <p:cxnSp>
        <p:nvCxnSpPr>
          <p:cNvPr id="10" name="Straight Arrow Connector 9"/>
          <p:cNvCxnSpPr/>
          <p:nvPr/>
        </p:nvCxnSpPr>
        <p:spPr>
          <a:xfrm>
            <a:off x="5393055" y="1101090"/>
            <a:ext cx="129540" cy="8128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 flipH="1">
            <a:off x="6723380" y="2135505"/>
            <a:ext cx="2826385" cy="72009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sp>
        <p:nvSpPr>
          <p:cNvPr id="13" name="Text Box 12"/>
          <p:cNvSpPr txBox="1"/>
          <p:nvPr/>
        </p:nvSpPr>
        <p:spPr>
          <a:xfrm>
            <a:off x="8941435" y="1551940"/>
            <a:ext cx="288163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altLang="en-US" sz="3200">
                <a:solidFill>
                  <a:srgbClr val="FF0000"/>
                </a:solidFill>
              </a:rPr>
              <a:t>Lòng bát</a:t>
            </a:r>
          </a:p>
        </p:txBody>
      </p:sp>
      <p:cxnSp>
        <p:nvCxnSpPr>
          <p:cNvPr id="14" name="Straight Arrow Connector 13"/>
          <p:cNvCxnSpPr/>
          <p:nvPr/>
        </p:nvCxnSpPr>
        <p:spPr>
          <a:xfrm flipV="1">
            <a:off x="2068195" y="5072380"/>
            <a:ext cx="3435985" cy="57277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sp>
        <p:nvSpPr>
          <p:cNvPr id="15" name="Text Box 14"/>
          <p:cNvSpPr txBox="1"/>
          <p:nvPr/>
        </p:nvSpPr>
        <p:spPr>
          <a:xfrm>
            <a:off x="1052195" y="5659755"/>
            <a:ext cx="214312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altLang="en-US" sz="3200">
                <a:solidFill>
                  <a:srgbClr val="FF0000"/>
                </a:solidFill>
              </a:rPr>
              <a:t>Đáy bát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7" grpId="1"/>
      <p:bldP spid="13" grpId="0"/>
      <p:bldP spid="13" grpId="1"/>
      <p:bldP spid="15" grpId="0"/>
      <p:bldP spid="15" grpId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-635"/>
            <a:ext cx="12342495" cy="7225030"/>
          </a:xfrm>
          <a:prstGeom prst="rect">
            <a:avLst/>
          </a:prstGeom>
        </p:spPr>
      </p:pic>
      <p:sp>
        <p:nvSpPr>
          <p:cNvPr id="5" name="Text Box 4"/>
          <p:cNvSpPr txBox="1"/>
          <p:nvPr/>
        </p:nvSpPr>
        <p:spPr>
          <a:xfrm>
            <a:off x="3460750" y="643890"/>
            <a:ext cx="5572760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altLang="en-US" sz="440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Bát dùng để làm gì?</a:t>
            </a:r>
          </a:p>
        </p:txBody>
      </p:sp>
      <p:sp>
        <p:nvSpPr>
          <p:cNvPr id="6" name="Text Box 5"/>
          <p:cNvSpPr txBox="1"/>
          <p:nvPr/>
        </p:nvSpPr>
        <p:spPr>
          <a:xfrm>
            <a:off x="3460750" y="2291715"/>
            <a:ext cx="789305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altLang="en-US" sz="3600">
                <a:solidFill>
                  <a:srgbClr val="FF0000"/>
                </a:solidFill>
              </a:rPr>
              <a:t>    </a:t>
            </a:r>
          </a:p>
        </p:txBody>
      </p:sp>
      <p:sp>
        <p:nvSpPr>
          <p:cNvPr id="7" name="Explosion 1 6"/>
          <p:cNvSpPr/>
          <p:nvPr/>
        </p:nvSpPr>
        <p:spPr>
          <a:xfrm>
            <a:off x="2574925" y="786130"/>
            <a:ext cx="9240520" cy="4865370"/>
          </a:xfrm>
          <a:prstGeom prst="irregularSeal1">
            <a:avLst/>
          </a:prstGeom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 Box 7"/>
          <p:cNvSpPr txBox="1"/>
          <p:nvPr/>
        </p:nvSpPr>
        <p:spPr>
          <a:xfrm>
            <a:off x="4325620" y="2580005"/>
            <a:ext cx="5673725" cy="127762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vi-VN" altLang="en-US" sz="3600">
                <a:solidFill>
                  <a:srgbClr val="FF0000"/>
                </a:solidFill>
                <a:sym typeface="+mn-ea"/>
              </a:rPr>
              <a:t>Bát dùng để đựng cơm ăn trong bữa ăn hàng ngày </a:t>
            </a:r>
            <a:endParaRPr lang="vi-VN" altLang="en-US" sz="3600">
              <a:solidFill>
                <a:srgbClr val="FF0000"/>
              </a:solidFill>
            </a:endParaRPr>
          </a:p>
          <a:p>
            <a:endParaRPr lang="en-US" sz="36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ldLvl="0" animBg="1"/>
      <p:bldP spid="7" grpId="1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635" y="672465"/>
            <a:ext cx="4302760" cy="4504055"/>
          </a:xfrm>
          <a:prstGeom prst="rect">
            <a:avLst/>
          </a:prstGeom>
        </p:spPr>
      </p:pic>
      <p:sp>
        <p:nvSpPr>
          <p:cNvPr id="5" name="Text Box 4"/>
          <p:cNvSpPr txBox="1"/>
          <p:nvPr/>
        </p:nvSpPr>
        <p:spPr>
          <a:xfrm>
            <a:off x="1135380" y="4602480"/>
            <a:ext cx="2254250" cy="70675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</a:bodyPr>
          <a:lstStyle/>
          <a:p>
            <a:r>
              <a:rPr lang="vi-VN" altLang="en-US" sz="400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/>
              </a:rPr>
              <a:t>Bát sứ</a:t>
            </a:r>
          </a:p>
        </p:txBody>
      </p:sp>
      <p:sp>
        <p:nvSpPr>
          <p:cNvPr id="6" name="Text Box 5"/>
          <p:cNvSpPr txBox="1"/>
          <p:nvPr/>
        </p:nvSpPr>
        <p:spPr>
          <a:xfrm>
            <a:off x="0" y="299720"/>
            <a:ext cx="12192000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altLang="en-US" sz="4400">
                <a:ln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Bát được làm bằng nhiều chất liệu khác nhau</a:t>
            </a:r>
            <a:r>
              <a:rPr lang="vi-VN" altLang="en-US" sz="440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 </a:t>
            </a:r>
            <a:endParaRPr lang="vi-VN" altLang="en-US" sz="4400" u="heavy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half" idx="2"/>
          </p:nvPr>
        </p:nvPicPr>
        <p:blipFill>
          <a:blip r:embed="rId3"/>
          <a:srcRect b="6761"/>
          <a:stretch>
            <a:fillRect/>
          </a:stretch>
        </p:blipFill>
        <p:spPr>
          <a:xfrm>
            <a:off x="4303395" y="1133475"/>
            <a:ext cx="3949065" cy="3336290"/>
          </a:xfrm>
          <a:prstGeom prst="rect">
            <a:avLst/>
          </a:prstGeom>
        </p:spPr>
      </p:pic>
      <p:sp>
        <p:nvSpPr>
          <p:cNvPr id="8" name="Text Box 7"/>
          <p:cNvSpPr txBox="1"/>
          <p:nvPr/>
        </p:nvSpPr>
        <p:spPr>
          <a:xfrm>
            <a:off x="5045710" y="4602480"/>
            <a:ext cx="2644140" cy="70675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</a:bodyPr>
          <a:lstStyle/>
          <a:p>
            <a:r>
              <a:rPr lang="vi-VN" altLang="en-US" sz="400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/>
              </a:rPr>
              <a:t>Bát nhựa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rcRect b="2432"/>
          <a:stretch>
            <a:fillRect/>
          </a:stretch>
        </p:blipFill>
        <p:spPr>
          <a:xfrm>
            <a:off x="8252460" y="1414780"/>
            <a:ext cx="3895090" cy="2998470"/>
          </a:xfrm>
          <a:prstGeom prst="rect">
            <a:avLst/>
          </a:prstGeom>
        </p:spPr>
      </p:pic>
      <p:sp>
        <p:nvSpPr>
          <p:cNvPr id="10" name="Text Box 9"/>
          <p:cNvSpPr txBox="1"/>
          <p:nvPr/>
        </p:nvSpPr>
        <p:spPr>
          <a:xfrm>
            <a:off x="8252460" y="4602480"/>
            <a:ext cx="4064000" cy="70675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</a:bodyPr>
          <a:lstStyle/>
          <a:p>
            <a:pPr algn="ctr"/>
            <a:r>
              <a:rPr lang="vi-VN" altLang="en-US" sz="400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/>
              </a:rPr>
              <a:t>Bát thủy tinh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699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7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75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7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75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7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" dur="75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73960" y="826770"/>
            <a:ext cx="3790315" cy="615950"/>
          </a:xfrm>
        </p:spPr>
        <p:txBody>
          <a:bodyPr>
            <a:normAutofit fontScale="90000"/>
          </a:bodyPr>
          <a:lstStyle/>
          <a:p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25620" y="2357120"/>
            <a:ext cx="2288540" cy="2364740"/>
          </a:xfrm>
        </p:spPr>
        <p:txBody>
          <a:bodyPr/>
          <a:lstStyle/>
          <a:p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/>
          <a:srcRect t="13964" b="14334"/>
          <a:stretch>
            <a:fillRect/>
          </a:stretch>
        </p:blipFill>
        <p:spPr>
          <a:xfrm>
            <a:off x="1185545" y="521970"/>
            <a:ext cx="9959975" cy="5643880"/>
          </a:xfrm>
          <a:prstGeom prst="rect">
            <a:avLst/>
          </a:prstGeom>
        </p:spPr>
      </p:pic>
      <p:cxnSp>
        <p:nvCxnSpPr>
          <p:cNvPr id="6" name="Straight Arrow Connector 5"/>
          <p:cNvCxnSpPr>
            <a:stCxn id="7" idx="1"/>
          </p:cNvCxnSpPr>
          <p:nvPr/>
        </p:nvCxnSpPr>
        <p:spPr>
          <a:xfrm flipH="1">
            <a:off x="4126230" y="875665"/>
            <a:ext cx="1849755" cy="108394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sp>
        <p:nvSpPr>
          <p:cNvPr id="7" name="Text Box 6"/>
          <p:cNvSpPr txBox="1"/>
          <p:nvPr/>
        </p:nvSpPr>
        <p:spPr>
          <a:xfrm>
            <a:off x="5975985" y="521970"/>
            <a:ext cx="2484755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altLang="en-US" sz="4000">
                <a:solidFill>
                  <a:srgbClr val="FF0000"/>
                </a:solidFill>
                <a:highlight>
                  <a:srgbClr val="C0C0C0"/>
                </a:highlight>
              </a:rPr>
              <a:t>Lòng thìa</a:t>
            </a:r>
          </a:p>
        </p:txBody>
      </p:sp>
      <p:cxnSp>
        <p:nvCxnSpPr>
          <p:cNvPr id="9" name="Straight Arrow Connector 8"/>
          <p:cNvCxnSpPr>
            <a:stCxn id="10" idx="0"/>
          </p:cNvCxnSpPr>
          <p:nvPr/>
        </p:nvCxnSpPr>
        <p:spPr>
          <a:xfrm flipV="1">
            <a:off x="4791075" y="3755390"/>
            <a:ext cx="2239645" cy="170370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sp>
        <p:nvSpPr>
          <p:cNvPr id="10" name="Text Box 9"/>
          <p:cNvSpPr txBox="1"/>
          <p:nvPr/>
        </p:nvSpPr>
        <p:spPr>
          <a:xfrm>
            <a:off x="3606165" y="5459095"/>
            <a:ext cx="2369820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altLang="en-US" sz="4000">
                <a:solidFill>
                  <a:srgbClr val="FF0000"/>
                </a:solidFill>
                <a:highlight>
                  <a:srgbClr val="C0C0C0"/>
                </a:highlight>
              </a:rPr>
              <a:t>Cán thìa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7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75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7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75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Content Placeholder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635"/>
            <a:ext cx="12342495" cy="7225030"/>
          </a:xfrm>
          <a:prstGeom prst="rect">
            <a:avLst/>
          </a:prstGeom>
        </p:spPr>
      </p:pic>
      <p:sp>
        <p:nvSpPr>
          <p:cNvPr id="7" name="Text Box 6"/>
          <p:cNvSpPr txBox="1"/>
          <p:nvPr/>
        </p:nvSpPr>
        <p:spPr>
          <a:xfrm>
            <a:off x="3460750" y="643890"/>
            <a:ext cx="5572760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altLang="en-US" sz="440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Thìa dùng để làm gì?</a:t>
            </a:r>
          </a:p>
        </p:txBody>
      </p:sp>
      <p:sp>
        <p:nvSpPr>
          <p:cNvPr id="8" name="Text Box 7"/>
          <p:cNvSpPr txBox="1"/>
          <p:nvPr/>
        </p:nvSpPr>
        <p:spPr>
          <a:xfrm>
            <a:off x="3460750" y="2291715"/>
            <a:ext cx="789305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altLang="en-US" sz="3600">
                <a:solidFill>
                  <a:srgbClr val="FF0000"/>
                </a:solidFill>
              </a:rPr>
              <a:t>    </a:t>
            </a:r>
          </a:p>
        </p:txBody>
      </p:sp>
      <p:sp>
        <p:nvSpPr>
          <p:cNvPr id="9" name="Explosion 1 8"/>
          <p:cNvSpPr/>
          <p:nvPr/>
        </p:nvSpPr>
        <p:spPr>
          <a:xfrm>
            <a:off x="2574925" y="1199515"/>
            <a:ext cx="8656955" cy="4451985"/>
          </a:xfrm>
          <a:prstGeom prst="irregularSeal1">
            <a:avLst/>
          </a:prstGeom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 Box 9"/>
          <p:cNvSpPr txBox="1"/>
          <p:nvPr/>
        </p:nvSpPr>
        <p:spPr>
          <a:xfrm>
            <a:off x="4739005" y="2540635"/>
            <a:ext cx="5109845" cy="127762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vi-VN" altLang="en-US" sz="3600">
                <a:solidFill>
                  <a:srgbClr val="FF0000"/>
                </a:solidFill>
                <a:sym typeface="+mn-ea"/>
              </a:rPr>
              <a:t>Thìa dùng để xúc cơm, xúc thức ăn </a:t>
            </a:r>
            <a:endParaRPr lang="en-US" sz="36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7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75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7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75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ldLvl="0" animBg="1"/>
      <p:bldP spid="9" grpId="1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212</Words>
  <Application>Microsoft Office PowerPoint</Application>
  <PresentationFormat>Widescreen</PresentationFormat>
  <Paragraphs>41</Paragraphs>
  <Slides>13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9" baseType="lpstr">
      <vt:lpstr>SimSun</vt:lpstr>
      <vt:lpstr>Arial</vt:lpstr>
      <vt:lpstr>Calibri</vt:lpstr>
      <vt:lpstr>Calibri Light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MmiệM</vt:lpstr>
      <vt:lpstr>PowerPoint Presentation</vt:lpstr>
      <vt:lpstr>PowerPoint Presentation</vt:lpstr>
      <vt:lpstr>PowerPoint Presentation</vt:lpstr>
      <vt:lpstr>PowerPoint Presentation</vt:lpstr>
      <vt:lpstr>Thìa được làm bằng nhiều chất liệu khác nhau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WPS Presentation</dc:title>
  <dc:creator>Asus</dc:creator>
  <cp:lastModifiedBy>Admin</cp:lastModifiedBy>
  <cp:revision>42</cp:revision>
  <dcterms:created xsi:type="dcterms:W3CDTF">2023-10-19T01:31:00Z</dcterms:created>
  <dcterms:modified xsi:type="dcterms:W3CDTF">2025-12-09T06:01:43Z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4330BA51286F4324B0BAE9FD0981DA75_11</vt:lpwstr>
  </property>
  <property fmtid="{D5CDD505-2E9C-101B-9397-08002B2CF9AE}" pid="3" name="KSOProductBuildVer">
    <vt:lpwstr>2057-12.2.0.20348</vt:lpwstr>
  </property>
</Properties>
</file>