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</p:sldMasterIdLst>
  <p:notesMasterIdLst>
    <p:notesMasterId r:id="rId20"/>
  </p:notesMasterIdLst>
  <p:sldIdLst>
    <p:sldId id="11088558" r:id="rId4"/>
    <p:sldId id="11088560" r:id="rId5"/>
    <p:sldId id="11088905" r:id="rId6"/>
    <p:sldId id="11088910" r:id="rId7"/>
    <p:sldId id="11088906" r:id="rId8"/>
    <p:sldId id="11088907" r:id="rId9"/>
    <p:sldId id="11088909" r:id="rId10"/>
    <p:sldId id="11088911" r:id="rId11"/>
    <p:sldId id="291" r:id="rId12"/>
    <p:sldId id="11088912" r:id="rId13"/>
    <p:sldId id="11088933" r:id="rId14"/>
    <p:sldId id="11088913" r:id="rId15"/>
    <p:sldId id="262" r:id="rId16"/>
    <p:sldId id="11088926" r:id="rId17"/>
    <p:sldId id="11088927" r:id="rId18"/>
    <p:sldId id="11088930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570"/>
    <a:srgbClr val="78B543"/>
    <a:srgbClr val="229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91" autoAdjust="0"/>
  </p:normalViewPr>
  <p:slideViewPr>
    <p:cSldViewPr snapToGrid="0" showGuides="1">
      <p:cViewPr varScale="1">
        <p:scale>
          <a:sx n="73" d="100"/>
          <a:sy n="73" d="100"/>
        </p:scale>
        <p:origin x="61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F6EB0-7C24-48E9-A5AD-42DCB1376409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DDE45-7B91-4B6D-818F-0A047675D5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5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731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46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863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774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949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612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A9F50-8F14-4044-835A-D401F0436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4B0A26-E565-41CC-AEF3-39411AAE5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39067F-1F4E-46C1-8834-1FA0E7BE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75A604-C020-4BEE-8324-3E25615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D1E39-02AA-45E0-82A9-E2E65687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2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CBA5D-7FE8-4488-B1BB-09213DCF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33F1B5-26D7-412E-AF0F-CB50B85B8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0F846B-9C31-45A7-8225-E34EEC27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4E5BD9-B880-4099-B43B-ECE6A17F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1A6B96-DB3E-4C44-8F96-7CEF55CC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2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AFD379-E6F9-4815-8148-0DE5170FA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223E13-A933-4799-B4A7-3D25780B8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6EFF6D-0991-42C9-B163-B3A9AEFA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6BE54B-90C3-4BD8-B305-D477EDE5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7E7AEE-0361-461E-8350-E28268D3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3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57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393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97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91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71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82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1B90BA-E76B-4CB3-9CB4-2079E412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D429E0-9C33-4948-BDE5-92B412483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7A5DC9-8397-4911-B741-C0F126A2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28D48D-B258-4E0B-9F2E-19309BEB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9BDDB-B719-4FF6-A219-30DDC860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6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076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zh-CN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5230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8613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12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112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AFF43-7672-4430-AFED-01788AFD0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2A4B2-0D9D-4E06-B65E-5BDCB3AA2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440E0-2DC8-4C30-B53F-6593AB309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ED239-2836-414A-AC0A-582FE989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43D2-6992-4C7A-A766-3CE13D4D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09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0E89-19EF-490D-BFB4-0CDA4DEE3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42899-FA17-408D-8177-8445BAA85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4D8F2-507C-42CC-BCE3-78A76607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E5592-1F9D-49AB-B70D-77D43881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076AC-7DDC-449A-BB28-91D55561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696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79CA-B5F9-4E68-86F7-C6995B586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BC120-73E7-4931-9A0C-291E4E446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07004-7B74-4F87-ADC9-773876FC0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21E96-02A0-4B1F-8B6C-5DFF6384C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93F71-0920-4128-90FD-F15EC38A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531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10EC-AF1A-4698-9615-FFF03504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DCB10-C00A-4EB7-9A2C-4EA2BEA94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025D8-C262-49EE-801F-A30A6663C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B08EA-7988-4A3F-9F83-D37D74FC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F7FB-46BA-4C70-BBBA-2FA814AE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94823-C707-4EE9-AAD0-4B6CC3073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063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91DE7-3D35-4AAB-9972-D5FA69A32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1E19F-FA65-4BC8-9CB2-4D4888E6B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64B9A-101F-41D0-9837-041B442D0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13A1C-20B3-482E-899B-6DAFB89EEF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0F80A4-4DDF-495E-8D7D-6C1F0C3A9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63AABD-5298-44B0-837A-24A9F3D8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778C96-0261-4681-A507-687551A9B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C05C6-514A-41E0-9D2E-F0CA85429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24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E0B39-5814-4509-A359-F4DF39DA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BDCFA8-D372-49F2-8700-F3BDA1F8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B11AC7-2BAD-48D0-9377-E1338FA1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41E421-0251-4C8B-917E-E8A3E5C7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024617-B40B-413A-825B-26E48CC4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6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3ED4-E166-4360-9714-3CEFBDC3E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02587-5CE3-4AD8-9C78-60CDBD50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2D10A-B3C0-49B7-BC9C-5DB6AAEF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E1309-A7D5-4DBC-8452-EE59050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420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056C3F-FD27-4941-B24B-DA9E9DF5E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155153-9E4B-4ADD-B190-108B0B44D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D87C6-E131-4808-8BFA-15FACD3C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484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82F9F-B840-4434-9E5D-19FBECF2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916CB-C02C-407C-BFBA-4141D9182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8CDA2-E1AB-46DD-9823-C570AC675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58F23-1C2B-4361-BB19-0C97D5C9E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8F00E-0CAD-46B5-8C45-3789ACE8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50FE0-9A0B-448E-8C19-A251348A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061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E68C2-CE7A-48CA-864D-9C3AE962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3D1920-4BCB-4ED1-8FEA-7F6CBDFC7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FE88F-3080-47EA-9577-7467C6BA4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3C63F-669B-4F82-A15F-E7670A97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22326-D380-4B04-8A34-98851ECD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A578C-2B68-49D4-BB49-6D2CEF51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112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3E55-1655-49E3-BED3-9926B815C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80A137-E932-4BC1-9AA7-AE5A1503A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B0673-8C65-44B3-A17A-C2A6F545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99981-4A02-4452-98EF-B86DAB79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E65F6-8A8E-4DE1-9254-AB795C64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182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FCFC5-619C-4A7C-B566-1B111C39FF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228E39-0710-4A8D-92C0-E022E3626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E7640-9751-4B52-B0DD-19E6EFC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E0F70-C2C7-4C7A-9C1E-7D8C37CB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D9B8D-51F9-42A0-86D3-7C42F09D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922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931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0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66559E-1E34-42AD-9C40-2DAC309D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F00ACE-AC3D-40E7-BCD1-94837DA19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6CBF9D-AA12-4BC4-AEC9-05A6235F6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24209B-4B70-4622-8ED7-14227BF2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11191D-7025-467E-8F0D-3F0551AC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1B5E55-3A86-4D52-A85D-68574FA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E9D88-F4E5-41FE-95DC-CA11D89A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550A71-AD90-4290-B3FD-429E1363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428313-02C4-4E35-8877-762B280CA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3D701D-0CAA-4DD0-B810-AABFAA3B5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4C2FAB-3990-4774-B756-F50899C97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47236F-214C-492B-9861-F8F8934A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706CDCF-E369-4646-939D-3F505463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F7BDFA-94D8-4C1C-9A7F-78D17D3F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5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2DDC1D-D760-433E-9BC2-581FE7EA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D8C61-FB3C-46D3-9FB5-4C35561FD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BCB085D-9D15-4D0F-9AC9-834541F9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BB21C4-DC0F-414B-B780-D3E9EE0F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FB52DA-3E8A-4E57-85C2-BF9657EF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E445A1D-5B12-40DD-A1CE-84BA5E29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8B5151-692E-4624-ABB5-2AC82EBD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8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B630C9-6FA2-48E0-B953-A122132F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DAAF6B-3BCA-41FA-BF6B-28D153A70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5946EB-5D02-47EB-B9EE-35C7C1BD9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30BD2C-6952-4379-BF3D-815A8E65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E12664-40DB-4223-89F0-1BE753E2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CA18DA-FC78-4728-852A-8229CED2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9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D5913C-BAF3-4DCD-8626-A3B77CB5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F190B-2C4C-448A-8B2A-D3FDF2E30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AED8A7-1323-481A-9794-8E19C7896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C867FF-F784-4970-86CE-92B011BA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50FB7A-4BA9-4D8D-9DB3-04A698BB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A0F801-BB50-421B-B887-837C59F49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9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2B6EDD0-F04B-4ED4-8DAB-5B9B471532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0ACE8A9-EB49-472A-A710-3EF18B34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B44506-AD7D-422D-9DC0-0F4E33A83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1FAA17-C4A6-49C4-BD36-73E21F7F8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1AAD58-BCB8-4A74-89AB-FF6BAA718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A81653-4CDA-4CAC-8B48-491749B19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6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91E860A2-4C0F-4D94-802F-A6788806D2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7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74EDFBFC-4E72-45D7-A485-510DFACFDB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5CFAF8-933F-4EE5-91E4-ABE89DFA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40627-9275-4464-9CA0-B238EE678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D495C-E1E2-49A9-AAB8-B22308FB6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64351-97AB-4BB4-AB34-17449A6B6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9823A-E385-4A99-8AC6-6C9F9077A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94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2.mp3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34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jpg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5.wav"/><Relationship Id="rId7" Type="http://schemas.microsoft.com/office/2007/relationships/hdphoto" Target="../media/hdphoto6.wdp"/><Relationship Id="rId12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6.jpg"/><Relationship Id="rId10" Type="http://schemas.microsoft.com/office/2007/relationships/hdphoto" Target="../media/hdphoto7.wdp"/><Relationship Id="rId4" Type="http://schemas.openxmlformats.org/officeDocument/2006/relationships/audio" Target="../media/audio6.wav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gif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4AE7ECC6-C9CB-44C1-8C7C-70BF4FC74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r="9998" b="1315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C25264-FF3D-49C7-A09E-CE66E0A5E3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56" y="3526227"/>
            <a:ext cx="2262925" cy="25449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0503D03-76CA-4668-A01C-6CA303E0D8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52" y="5044864"/>
            <a:ext cx="5283148" cy="18529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FE75726-15E2-4054-92F6-81C3664558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97" y="171131"/>
            <a:ext cx="1463708" cy="14017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6C63F2-AB28-4684-9817-694480DF5053}"/>
              </a:ext>
            </a:extLst>
          </p:cNvPr>
          <p:cNvSpPr txBox="1"/>
          <p:nvPr/>
        </p:nvSpPr>
        <p:spPr>
          <a:xfrm>
            <a:off x="2262925" y="2306996"/>
            <a:ext cx="75605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"</a:t>
            </a:r>
            <a:r>
              <a:rPr lang="en-US" altLang="zh-CN" sz="3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Động vật sống trong gia đình"</a:t>
            </a:r>
          </a:p>
          <a:p>
            <a:pPr algn="ctr"/>
            <a:r>
              <a:rPr lang="en-US" altLang="zh-CN" sz="3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Đề tài: </a:t>
            </a:r>
            <a:r>
              <a:rPr lang="en-US" altLang="zh-CN" sz="32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Con gà, con vịt</a:t>
            </a:r>
            <a:endParaRPr lang="en-US" altLang="zh-CN" sz="320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Giáo viên</a:t>
            </a:r>
            <a:r>
              <a:rPr lang="en-US" altLang="zh-CN" sz="32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</a:t>
            </a:r>
            <a:endParaRPr lang="en-US" altLang="zh-CN" sz="320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5" name="Graphic 14" descr="Graduation cap with solid fill">
            <a:extLst>
              <a:ext uri="{FF2B5EF4-FFF2-40B4-BE49-F238E27FC236}">
                <a16:creationId xmlns:a16="http://schemas.microsoft.com/office/drawing/2014/main" id="{8F4BF43A-C6F5-4587-B748-6624CCD28C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4586" y="962757"/>
            <a:ext cx="1322828" cy="132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404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88FE03B-6963-42D4-8B30-ED4130F76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117466"/>
              </p:ext>
            </p:extLst>
          </p:nvPr>
        </p:nvGraphicFramePr>
        <p:xfrm>
          <a:off x="2940826" y="2256842"/>
          <a:ext cx="8385215" cy="3465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161">
                  <a:extLst>
                    <a:ext uri="{9D8B030D-6E8A-4147-A177-3AD203B41FA5}">
                      <a16:colId xmlns:a16="http://schemas.microsoft.com/office/drawing/2014/main" val="3618793615"/>
                    </a:ext>
                  </a:extLst>
                </a:gridCol>
                <a:gridCol w="3034027">
                  <a:extLst>
                    <a:ext uri="{9D8B030D-6E8A-4147-A177-3AD203B41FA5}">
                      <a16:colId xmlns:a16="http://schemas.microsoft.com/office/drawing/2014/main" val="3456494863"/>
                    </a:ext>
                  </a:extLst>
                </a:gridCol>
                <a:gridCol w="3034027">
                  <a:extLst>
                    <a:ext uri="{9D8B030D-6E8A-4147-A177-3AD203B41FA5}">
                      <a16:colId xmlns:a16="http://schemas.microsoft.com/office/drawing/2014/main" val="513279561"/>
                    </a:ext>
                  </a:extLst>
                </a:gridCol>
              </a:tblGrid>
              <a:tr h="9993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Khác nhau</a:t>
                      </a:r>
                    </a:p>
                    <a:p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 vịt</a:t>
                      </a:r>
                    </a:p>
                    <a:p>
                      <a:endParaRPr lang="en-US" sz="3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 gà</a:t>
                      </a:r>
                    </a:p>
                    <a:p>
                      <a:endParaRPr lang="en-US" sz="3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43611"/>
                  </a:ext>
                </a:extLst>
              </a:tr>
              <a:tr h="1453589">
                <a:tc>
                  <a:txBody>
                    <a:bodyPr/>
                    <a:lstStyle/>
                    <a:p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Chân vịt có màng có thể bơi được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Chân gà có cựa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474636"/>
                  </a:ext>
                </a:extLst>
              </a:tr>
              <a:tr h="999342">
                <a:tc>
                  <a:txBody>
                    <a:bodyPr/>
                    <a:lstStyle/>
                    <a:p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Tiếng kêu</a:t>
                      </a:r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Quạc quạc</a:t>
                      </a:r>
                    </a:p>
                    <a:p>
                      <a:endParaRPr lang="en-US" sz="3000"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Gáy ò ó o o</a:t>
                      </a:r>
                    </a:p>
                    <a:p>
                      <a:endParaRPr lang="en-US" sz="3000"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618839"/>
                  </a:ext>
                </a:extLst>
              </a:tr>
            </a:tbl>
          </a:graphicData>
        </a:graphic>
      </p:graphicFrame>
      <p:sp>
        <p:nvSpPr>
          <p:cNvPr id="45" name="矩形 44">
            <a:extLst>
              <a:ext uri="{FF2B5EF4-FFF2-40B4-BE49-F238E27FC236}">
                <a16:creationId xmlns:a16="http://schemas.microsoft.com/office/drawing/2014/main" id="{7476FFCC-FB3D-4FB8-A4DC-16578F22335D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A749981-20C6-49B6-85A0-4FA76C0F4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" y="333105"/>
            <a:ext cx="2693176" cy="6191789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799C28F8-E3BE-4A37-B6B3-832637693CCE}"/>
              </a:ext>
            </a:extLst>
          </p:cNvPr>
          <p:cNvGrpSpPr/>
          <p:nvPr/>
        </p:nvGrpSpPr>
        <p:grpSpPr>
          <a:xfrm>
            <a:off x="3722406" y="687160"/>
            <a:ext cx="6474749" cy="878554"/>
            <a:chOff x="5442154" y="1128254"/>
            <a:chExt cx="4041059" cy="88107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0B7EE7E-014E-4FAD-B2CB-23A222DF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4" y="1128254"/>
              <a:ext cx="4041059" cy="881071"/>
            </a:xfrm>
            <a:prstGeom prst="rect">
              <a:avLst/>
            </a:prstGeom>
          </p:spPr>
        </p:pic>
        <p:sp>
          <p:nvSpPr>
            <p:cNvPr id="77" name="文本框 76"/>
            <p:cNvSpPr txBox="1"/>
            <p:nvPr/>
          </p:nvSpPr>
          <p:spPr>
            <a:xfrm>
              <a:off x="5856823" y="1222082"/>
              <a:ext cx="3211727" cy="709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0" normalizeH="0" baseline="0" noProof="0">
                  <a:solidFill>
                    <a:srgbClr val="FF0000"/>
                  </a:solidFill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So sánh con gà, con vịt</a:t>
              </a:r>
              <a:endParaRPr kumimoji="0" lang="zh-CN" altLang="en-US" sz="4000" b="1" i="0" u="none" strike="noStrike" kern="0" normalizeH="0" baseline="0" noProof="0" dirty="0"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2DED916-B091-482D-BD2F-719299E263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1260" y="2279290"/>
            <a:ext cx="931276" cy="8031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DC27E54-32CB-496A-9029-3041390EAD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63" y="2227300"/>
            <a:ext cx="1079922" cy="98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3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id="{3701496E-45F2-4793-9E43-A287E32FD0AE}"/>
              </a:ext>
            </a:extLst>
          </p:cNvPr>
          <p:cNvGrpSpPr/>
          <p:nvPr/>
        </p:nvGrpSpPr>
        <p:grpSpPr>
          <a:xfrm>
            <a:off x="5799076" y="-482630"/>
            <a:ext cx="6666822" cy="2754135"/>
            <a:chOff x="2630597" y="-722194"/>
            <a:chExt cx="6666822" cy="2754135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39410953-2E4F-4A57-AAC5-B9D5FCC71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10326">
              <a:off x="5450040" y="-368479"/>
              <a:ext cx="3847379" cy="2400420"/>
            </a:xfrm>
            <a:prstGeom prst="rect">
              <a:avLst/>
            </a:prstGeom>
          </p:spPr>
        </p:pic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C0C157A4-C0E6-4EF6-8678-7E378EB3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34392">
              <a:off x="2630597" y="-722194"/>
              <a:ext cx="3847379" cy="240042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1D949A-CF1F-4873-BA9F-E3510934A6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5" y="276237"/>
            <a:ext cx="2269956" cy="2052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D06D2-B8AD-45CD-AAD7-A773A8A58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2636" y="2453559"/>
            <a:ext cx="4336071" cy="37396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08AE49-7673-4180-8AC9-5782E8BFE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649" y="717580"/>
            <a:ext cx="3093861" cy="3093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94EF0-BC77-4AD0-A294-BA5F518E118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65" y="3401864"/>
            <a:ext cx="3989462" cy="2244072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394317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1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81D17-84E6-4397-B324-1D137A3BC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1830" l="9627" r="89784">
                        <a14:foregroundMark x1="64833" y1="13562" x2="64833" y2="13562"/>
                        <a14:foregroundMark x1="62868" y1="18791" x2="62868" y2="18791"/>
                        <a14:foregroundMark x1="54617" y1="30229" x2="42436" y2="33824"/>
                        <a14:foregroundMark x1="42436" y1="33824" x2="37132" y2="36765"/>
                        <a14:foregroundMark x1="38310" y1="87418" x2="38310" y2="87418"/>
                        <a14:foregroundMark x1="45383" y1="91503" x2="45383" y2="91503"/>
                        <a14:foregroundMark x1="51866" y1="83987" x2="56974" y2="90359"/>
                        <a14:foregroundMark x1="56974" y1="90359" x2="37132" y2="89379"/>
                        <a14:foregroundMark x1="57957" y1="91176" x2="57957" y2="91176"/>
                        <a14:foregroundMark x1="61493" y1="91830" x2="61493" y2="91830"/>
                        <a14:foregroundMark x1="36149" y1="34804" x2="36935" y2="29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2" t="7546" r="26176"/>
          <a:stretch/>
        </p:blipFill>
        <p:spPr>
          <a:xfrm>
            <a:off x="-106680" y="1295400"/>
            <a:ext cx="3108960" cy="6012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19AD55-3A9B-4560-9D64-CAFEB23A89BE}"/>
              </a:ext>
            </a:extLst>
          </p:cNvPr>
          <p:cNvSpPr txBox="1"/>
          <p:nvPr/>
        </p:nvSpPr>
        <p:spPr>
          <a:xfrm>
            <a:off x="4456102" y="2362200"/>
            <a:ext cx="371928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nằm đầu hè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nhà cho chủ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lạ nó sủa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quen nó mừng.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con gì?</a:t>
            </a:r>
          </a:p>
        </p:txBody>
      </p:sp>
    </p:spTree>
    <p:extLst>
      <p:ext uri="{BB962C8B-B14F-4D97-AF65-F5344CB8AC3E}">
        <p14:creationId xmlns:p14="http://schemas.microsoft.com/office/powerpoint/2010/main" val="185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文本框 3">
            <a:extLst>
              <a:ext uri="{FF2B5EF4-FFF2-40B4-BE49-F238E27FC236}">
                <a16:creationId xmlns:a16="http://schemas.microsoft.com/office/drawing/2014/main" id="{85145DED-1502-4169-9B58-D33088B1CA2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37360" y="2182505"/>
            <a:ext cx="56771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36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Trò chơi</a:t>
            </a:r>
          </a:p>
          <a:p>
            <a:pPr algn="ctr"/>
            <a:r>
              <a:rPr lang="en-US" altLang="zh-CN" sz="5400">
                <a:solidFill>
                  <a:srgbClr val="F36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Đoán bóng con vật</a:t>
            </a:r>
            <a:endParaRPr lang="zh-CN" altLang="en-US" sz="5400" dirty="0">
              <a:solidFill>
                <a:srgbClr val="F3657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65010"/>
            <a:ext cx="3806092" cy="2492990"/>
          </a:xfrm>
          <a:prstGeom prst="rect">
            <a:avLst/>
          </a:prstGeom>
        </p:spPr>
      </p:pic>
      <p:pic>
        <p:nvPicPr>
          <p:cNvPr id="3" name="Am-thanh-phep-thua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9BFEC7-7016-44D6-990F-498CB74450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-1761744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B3D5EB-58C6-4576-B375-E98A9F3CA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59" y="1224117"/>
            <a:ext cx="5113232" cy="3425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0D1B2-BF4F-48BC-8D63-C10009F6A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59" y="1224117"/>
            <a:ext cx="5113232" cy="3425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50F145-AF3E-4B46-BF5E-3EBCE6A8BB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92" y="1224117"/>
            <a:ext cx="4667531" cy="3717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93A1BE-9494-4D26-B5CC-E6B72D90BE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91" y="1224116"/>
            <a:ext cx="4667531" cy="371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9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H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2DCEA4-7C54-4CE5-B3D4-32AECA474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63" y="1165942"/>
            <a:ext cx="5313721" cy="3542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0BC69E-F3D3-4E5F-BFC4-8392BD322E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63" y="1165942"/>
            <a:ext cx="5313721" cy="354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C041C7-3B5D-4E16-85C5-8D7BF68B14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04" y="1165942"/>
            <a:ext cx="6095238" cy="3428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2487DC-1CC0-40AF-B91D-562108105F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84" y="1173347"/>
            <a:ext cx="6095238" cy="3428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0109C3-9901-444D-98E3-71E7BB3A7A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9" y="4002264"/>
            <a:ext cx="2590911" cy="20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2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Ô Bạn giỏi 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7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356" y="3289897"/>
            <a:ext cx="1565435" cy="2932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58766-CE2A-4D96-ABB1-34199A12C1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50" y="1189828"/>
            <a:ext cx="6781608" cy="4822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6EC79-C9F6-4E9C-928E-204A24726956}"/>
              </a:ext>
            </a:extLst>
          </p:cNvPr>
          <p:cNvSpPr txBox="1"/>
          <p:nvPr/>
        </p:nvSpPr>
        <p:spPr>
          <a:xfrm>
            <a:off x="4288090" y="5760834"/>
            <a:ext cx="4631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#9Slide03 SVN-Avo Bold" panose="02040603050506020204" pitchFamily="18" charset="0"/>
              </a:rPr>
              <a:t>Con gà trống</a:t>
            </a:r>
          </a:p>
        </p:txBody>
      </p:sp>
      <p:pic>
        <p:nvPicPr>
          <p:cNvPr id="10" name="tiếng gà trống gáy">
            <a:hlinkClick r:id="" action="ppaction://media"/>
            <a:extLst>
              <a:ext uri="{FF2B5EF4-FFF2-40B4-BE49-F238E27FC236}">
                <a16:creationId xmlns:a16="http://schemas.microsoft.com/office/drawing/2014/main" id="{7A0D63F6-0AB8-43ED-ADD3-E121158F7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-1761744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62161 -0.05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70D770E-AF66-4398-B26D-76F14465E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8458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83637" y="1130003"/>
            <a:ext cx="2974223" cy="5727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58766-CE2A-4D96-ABB1-34199A12C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44" y="1199704"/>
            <a:ext cx="6004056" cy="426955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81782C-BBCD-49FF-B8D8-95F2662429C1}"/>
              </a:ext>
            </a:extLst>
          </p:cNvPr>
          <p:cNvCxnSpPr>
            <a:cxnSpLocks/>
          </p:cNvCxnSpPr>
          <p:nvPr/>
        </p:nvCxnSpPr>
        <p:spPr>
          <a:xfrm flipH="1">
            <a:off x="6389670" y="1905000"/>
            <a:ext cx="963630" cy="51435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FADEF4-9DC1-4861-9764-FFBE80372DC6}"/>
              </a:ext>
            </a:extLst>
          </p:cNvPr>
          <p:cNvSpPr txBox="1"/>
          <p:nvPr/>
        </p:nvSpPr>
        <p:spPr>
          <a:xfrm>
            <a:off x="7048340" y="1388745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Đầu gà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83FB3C-A431-4491-9071-CE35FA642DDE}"/>
              </a:ext>
            </a:extLst>
          </p:cNvPr>
          <p:cNvCxnSpPr>
            <a:cxnSpLocks/>
          </p:cNvCxnSpPr>
          <p:nvPr/>
        </p:nvCxnSpPr>
        <p:spPr>
          <a:xfrm>
            <a:off x="6096000" y="1128021"/>
            <a:ext cx="0" cy="103060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87E64D-E0DF-4B3B-A86D-5FA19527616A}"/>
              </a:ext>
            </a:extLst>
          </p:cNvPr>
          <p:cNvSpPr txBox="1"/>
          <p:nvPr/>
        </p:nvSpPr>
        <p:spPr>
          <a:xfrm>
            <a:off x="5736696" y="509395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Mào gà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693DF8-9EAF-42D2-B7F5-7B9DC5D4339F}"/>
              </a:ext>
            </a:extLst>
          </p:cNvPr>
          <p:cNvCxnSpPr>
            <a:cxnSpLocks/>
          </p:cNvCxnSpPr>
          <p:nvPr/>
        </p:nvCxnSpPr>
        <p:spPr>
          <a:xfrm flipV="1">
            <a:off x="4353623" y="2467343"/>
            <a:ext cx="1501043" cy="40160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E0D43F9-EBA0-4AEC-B140-B9496D957B8C}"/>
              </a:ext>
            </a:extLst>
          </p:cNvPr>
          <p:cNvSpPr txBox="1"/>
          <p:nvPr/>
        </p:nvSpPr>
        <p:spPr>
          <a:xfrm>
            <a:off x="3163874" y="2647950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Mỏ gà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7B474-097E-4523-990D-A06204D6F448}"/>
              </a:ext>
            </a:extLst>
          </p:cNvPr>
          <p:cNvCxnSpPr>
            <a:cxnSpLocks/>
          </p:cNvCxnSpPr>
          <p:nvPr/>
        </p:nvCxnSpPr>
        <p:spPr>
          <a:xfrm>
            <a:off x="4561152" y="1911965"/>
            <a:ext cx="1560248" cy="45023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C8FFBA-F973-4115-A976-9F3019A64AFD}"/>
              </a:ext>
            </a:extLst>
          </p:cNvPr>
          <p:cNvSpPr txBox="1"/>
          <p:nvPr/>
        </p:nvSpPr>
        <p:spPr>
          <a:xfrm>
            <a:off x="3346004" y="151765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Mắt gà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E08FDB-AFE2-4D8A-805F-0F47C41BE3AD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4905757" y="3796928"/>
            <a:ext cx="1215643" cy="453734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7FCB577-6B02-4523-B26D-2D3D4650ACEA}"/>
              </a:ext>
            </a:extLst>
          </p:cNvPr>
          <p:cNvSpPr txBox="1"/>
          <p:nvPr/>
        </p:nvSpPr>
        <p:spPr>
          <a:xfrm>
            <a:off x="3437085" y="3989052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Mình gà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7ACC302-EBB5-452C-A2D8-BF961E7B830A}"/>
              </a:ext>
            </a:extLst>
          </p:cNvPr>
          <p:cNvCxnSpPr>
            <a:cxnSpLocks/>
          </p:cNvCxnSpPr>
          <p:nvPr/>
        </p:nvCxnSpPr>
        <p:spPr>
          <a:xfrm>
            <a:off x="5854666" y="4976018"/>
            <a:ext cx="1098486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8453C06-11B2-427F-94AD-49E09698A09F}"/>
              </a:ext>
            </a:extLst>
          </p:cNvPr>
          <p:cNvSpPr txBox="1"/>
          <p:nvPr/>
        </p:nvSpPr>
        <p:spPr>
          <a:xfrm>
            <a:off x="4425124" y="4714408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Chân gà</a:t>
            </a:r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C8E0C639-EDDB-4A37-A149-4CC62577BE10}"/>
              </a:ext>
            </a:extLst>
          </p:cNvPr>
          <p:cNvSpPr/>
          <p:nvPr/>
        </p:nvSpPr>
        <p:spPr>
          <a:xfrm>
            <a:off x="6538779" y="5200458"/>
            <a:ext cx="273857" cy="399602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Up 35">
            <a:extLst>
              <a:ext uri="{FF2B5EF4-FFF2-40B4-BE49-F238E27FC236}">
                <a16:creationId xmlns:a16="http://schemas.microsoft.com/office/drawing/2014/main" id="{8D1A2CB9-B4D2-4D27-9137-F726D9DB7FBF}"/>
              </a:ext>
            </a:extLst>
          </p:cNvPr>
          <p:cNvSpPr/>
          <p:nvPr/>
        </p:nvSpPr>
        <p:spPr>
          <a:xfrm rot="17698999">
            <a:off x="7280758" y="5210894"/>
            <a:ext cx="273857" cy="399602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9E119C-F348-46D2-A38D-6A6CAE19183D}"/>
              </a:ext>
            </a:extLst>
          </p:cNvPr>
          <p:cNvCxnSpPr>
            <a:cxnSpLocks/>
          </p:cNvCxnSpPr>
          <p:nvPr/>
        </p:nvCxnSpPr>
        <p:spPr>
          <a:xfrm flipH="1" flipV="1">
            <a:off x="8777158" y="3194188"/>
            <a:ext cx="1522542" cy="50113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9652BDF-07AC-4D47-8954-CF31F6916DCC}"/>
              </a:ext>
            </a:extLst>
          </p:cNvPr>
          <p:cNvSpPr txBox="1"/>
          <p:nvPr/>
        </p:nvSpPr>
        <p:spPr>
          <a:xfrm>
            <a:off x="10346198" y="3535318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Đuôi gà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7E0AD9D-E3F8-4B9B-903F-11D5FEC1E51A}"/>
              </a:ext>
            </a:extLst>
          </p:cNvPr>
          <p:cNvCxnSpPr>
            <a:cxnSpLocks/>
          </p:cNvCxnSpPr>
          <p:nvPr/>
        </p:nvCxnSpPr>
        <p:spPr>
          <a:xfrm flipH="1" flipV="1">
            <a:off x="7353300" y="4101207"/>
            <a:ext cx="1522542" cy="50113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85EED12-67DB-41FC-BB6F-0E76AE535BD5}"/>
              </a:ext>
            </a:extLst>
          </p:cNvPr>
          <p:cNvSpPr txBox="1"/>
          <p:nvPr/>
        </p:nvSpPr>
        <p:spPr>
          <a:xfrm>
            <a:off x="8873580" y="4332484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Cánh gà</a:t>
            </a:r>
          </a:p>
        </p:txBody>
      </p:sp>
    </p:spTree>
    <p:extLst>
      <p:ext uri="{BB962C8B-B14F-4D97-AF65-F5344CB8AC3E}">
        <p14:creationId xmlns:p14="http://schemas.microsoft.com/office/powerpoint/2010/main" val="23251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0" grpId="0"/>
      <p:bldP spid="27" grpId="0"/>
      <p:bldP spid="29" grpId="0"/>
      <p:bldP spid="31" grpId="0"/>
      <p:bldP spid="35" grpId="0" animBg="1"/>
      <p:bldP spid="35" grpId="1" animBg="1"/>
      <p:bldP spid="36" grpId="0" animBg="1"/>
      <p:bldP spid="36" grpId="1" animBg="1"/>
      <p:bldP spid="40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70D770E-AF66-4398-B26D-76F14465E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8458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83637" y="1130003"/>
            <a:ext cx="2974223" cy="5727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58766-CE2A-4D96-ABB1-34199A12C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36" y="1643324"/>
            <a:ext cx="6004056" cy="4269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3DB570-29B5-4442-B82E-A97BBFCF9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33" y="2319952"/>
            <a:ext cx="3454103" cy="34541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485188-BAA0-4413-BFBE-CD42180B8131}"/>
              </a:ext>
            </a:extLst>
          </p:cNvPr>
          <p:cNvGrpSpPr/>
          <p:nvPr/>
        </p:nvGrpSpPr>
        <p:grpSpPr>
          <a:xfrm>
            <a:off x="4572702" y="235544"/>
            <a:ext cx="7268444" cy="1401727"/>
            <a:chOff x="4572702" y="235544"/>
            <a:chExt cx="7268444" cy="1401727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ECC9C894-A38B-4221-B12C-2C9C9305F88A}"/>
                </a:ext>
              </a:extLst>
            </p:cNvPr>
            <p:cNvSpPr/>
            <p:nvPr/>
          </p:nvSpPr>
          <p:spPr>
            <a:xfrm>
              <a:off x="4572702" y="235544"/>
              <a:ext cx="7268444" cy="1401727"/>
            </a:xfrm>
            <a:prstGeom prst="cloudCallout">
              <a:avLst>
                <a:gd name="adj1" fmla="val -8777"/>
                <a:gd name="adj2" fmla="val 116862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1717BF-E43E-4913-AF56-0BBBFDD99DEA}"/>
                </a:ext>
              </a:extLst>
            </p:cNvPr>
            <p:cNvSpPr txBox="1"/>
            <p:nvPr/>
          </p:nvSpPr>
          <p:spPr>
            <a:xfrm>
              <a:off x="4733056" y="559379"/>
              <a:ext cx="69477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#9Slide01 Noi dung ngan" panose="00000600000000000000" pitchFamily="2" charset="0"/>
                </a:rPr>
                <a:t>Món ăn yêu thích của gà là thóc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BE5EBFB-6C1A-4640-9967-A37E0D421DF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40" y="2514600"/>
            <a:ext cx="4130889" cy="3784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91D74-5556-4913-80A7-CB87255686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t="10982" r="8427" b="-1272"/>
          <a:stretch/>
        </p:blipFill>
        <p:spPr>
          <a:xfrm>
            <a:off x="7070322" y="235544"/>
            <a:ext cx="2526435" cy="2190892"/>
          </a:xfrm>
          <a:prstGeom prst="cloudCallout">
            <a:avLst>
              <a:gd name="adj1" fmla="val 47512"/>
              <a:gd name="adj2" fmla="val 63315"/>
            </a:avLst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61D659-2219-4B5F-B9B3-DBF56C87A39E}"/>
              </a:ext>
            </a:extLst>
          </p:cNvPr>
          <p:cNvSpPr txBox="1"/>
          <p:nvPr/>
        </p:nvSpPr>
        <p:spPr>
          <a:xfrm>
            <a:off x="2974223" y="6062272"/>
            <a:ext cx="2805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 gà trống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0E6DA8-98DA-406D-AFB1-7BBB6CE7B190}"/>
              </a:ext>
            </a:extLst>
          </p:cNvPr>
          <p:cNvSpPr txBox="1"/>
          <p:nvPr/>
        </p:nvSpPr>
        <p:spPr>
          <a:xfrm>
            <a:off x="9018170" y="6135062"/>
            <a:ext cx="2509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 gà mái</a:t>
            </a:r>
          </a:p>
        </p:txBody>
      </p:sp>
    </p:spTree>
    <p:extLst>
      <p:ext uri="{BB962C8B-B14F-4D97-AF65-F5344CB8AC3E}">
        <p14:creationId xmlns:p14="http://schemas.microsoft.com/office/powerpoint/2010/main" val="417681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29622 -0.000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-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3244" y="3193494"/>
            <a:ext cx="1863334" cy="34906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6EC79-C9F6-4E9C-928E-204A24726956}"/>
              </a:ext>
            </a:extLst>
          </p:cNvPr>
          <p:cNvSpPr txBox="1"/>
          <p:nvPr/>
        </p:nvSpPr>
        <p:spPr>
          <a:xfrm>
            <a:off x="4288090" y="5760834"/>
            <a:ext cx="27991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SVN-Avo Bold" panose="02040603050506020204" pitchFamily="18" charset="0"/>
              </a:rPr>
              <a:t>Con vịt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76525-B24D-44D6-B767-FCB429301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13456" y="1752256"/>
            <a:ext cx="4647877" cy="40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65807 0.01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04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id="{3701496E-45F2-4793-9E43-A287E32FD0AE}"/>
              </a:ext>
            </a:extLst>
          </p:cNvPr>
          <p:cNvGrpSpPr/>
          <p:nvPr/>
        </p:nvGrpSpPr>
        <p:grpSpPr>
          <a:xfrm>
            <a:off x="5799076" y="-482630"/>
            <a:ext cx="6666822" cy="2754135"/>
            <a:chOff x="2630597" y="-722194"/>
            <a:chExt cx="6666822" cy="2754135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39410953-2E4F-4A57-AAC5-B9D5FCC71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10326">
              <a:off x="5450040" y="-368479"/>
              <a:ext cx="3847379" cy="2400420"/>
            </a:xfrm>
            <a:prstGeom prst="rect">
              <a:avLst/>
            </a:prstGeom>
          </p:spPr>
        </p:pic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C0C157A4-C0E6-4EF6-8678-7E378EB3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34392">
              <a:off x="2630597" y="-722194"/>
              <a:ext cx="3847379" cy="240042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1D949A-CF1F-4873-BA9F-E3510934A6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5" y="276237"/>
            <a:ext cx="2269956" cy="2052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D06D2-B8AD-45CD-AAD7-A773A8A58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0720" y="2328655"/>
            <a:ext cx="4866184" cy="419685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69AB6A-87D9-4466-8217-CFEF7F3FCB4B}"/>
              </a:ext>
            </a:extLst>
          </p:cNvPr>
          <p:cNvCxnSpPr/>
          <p:nvPr/>
        </p:nvCxnSpPr>
        <p:spPr>
          <a:xfrm flipH="1">
            <a:off x="7277100" y="1676400"/>
            <a:ext cx="266700" cy="652255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C5002FE-0A23-4BDA-AD03-E2F850F2D5F9}"/>
              </a:ext>
            </a:extLst>
          </p:cNvPr>
          <p:cNvSpPr txBox="1"/>
          <p:nvPr/>
        </p:nvSpPr>
        <p:spPr>
          <a:xfrm>
            <a:off x="7154793" y="1182649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vịt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2C9FE5B-C345-4C25-AF64-9E5F2E81608A}"/>
              </a:ext>
            </a:extLst>
          </p:cNvPr>
          <p:cNvCxnSpPr>
            <a:cxnSpLocks/>
          </p:cNvCxnSpPr>
          <p:nvPr/>
        </p:nvCxnSpPr>
        <p:spPr>
          <a:xfrm flipH="1">
            <a:off x="7277100" y="2261175"/>
            <a:ext cx="1726259" cy="491343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781C0C4-8B6C-4CDD-935B-1CDFE0869916}"/>
              </a:ext>
            </a:extLst>
          </p:cNvPr>
          <p:cNvSpPr txBox="1"/>
          <p:nvPr/>
        </p:nvSpPr>
        <p:spPr>
          <a:xfrm>
            <a:off x="9012579" y="1849281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vịt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B82762-003E-4AF1-AB13-706DA4D7D6D8}"/>
              </a:ext>
            </a:extLst>
          </p:cNvPr>
          <p:cNvCxnSpPr>
            <a:cxnSpLocks/>
          </p:cNvCxnSpPr>
          <p:nvPr/>
        </p:nvCxnSpPr>
        <p:spPr>
          <a:xfrm flipH="1">
            <a:off x="8098180" y="3246269"/>
            <a:ext cx="1102970" cy="5879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0C2E16E-147D-4B37-B579-86906E57972B}"/>
              </a:ext>
            </a:extLst>
          </p:cNvPr>
          <p:cNvSpPr txBox="1"/>
          <p:nvPr/>
        </p:nvSpPr>
        <p:spPr>
          <a:xfrm>
            <a:off x="9210225" y="2886872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 vịt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23BECA9-31F9-4AA6-B0D1-5BC343002620}"/>
              </a:ext>
            </a:extLst>
          </p:cNvPr>
          <p:cNvCxnSpPr>
            <a:cxnSpLocks/>
          </p:cNvCxnSpPr>
          <p:nvPr/>
        </p:nvCxnSpPr>
        <p:spPr>
          <a:xfrm flipH="1">
            <a:off x="6725615" y="5000284"/>
            <a:ext cx="2666035" cy="29398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683A890-2314-4F10-8775-033012AE9460}"/>
              </a:ext>
            </a:extLst>
          </p:cNvPr>
          <p:cNvSpPr txBox="1"/>
          <p:nvPr/>
        </p:nvSpPr>
        <p:spPr>
          <a:xfrm>
            <a:off x="9442471" y="4570421"/>
            <a:ext cx="1609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vịt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5226690-A972-4EE6-A0F8-339944D8F321}"/>
              </a:ext>
            </a:extLst>
          </p:cNvPr>
          <p:cNvCxnSpPr>
            <a:cxnSpLocks/>
          </p:cNvCxnSpPr>
          <p:nvPr/>
        </p:nvCxnSpPr>
        <p:spPr>
          <a:xfrm>
            <a:off x="3553030" y="6007643"/>
            <a:ext cx="2047669" cy="18139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A03C4AE-F4D1-491D-AABA-30207A7064FD}"/>
              </a:ext>
            </a:extLst>
          </p:cNvPr>
          <p:cNvSpPr txBox="1"/>
          <p:nvPr/>
        </p:nvSpPr>
        <p:spPr>
          <a:xfrm>
            <a:off x="1839099" y="5422868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vịt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170E05D-4294-47AB-AA6C-1606700C3386}"/>
              </a:ext>
            </a:extLst>
          </p:cNvPr>
          <p:cNvCxnSpPr>
            <a:cxnSpLocks/>
          </p:cNvCxnSpPr>
          <p:nvPr/>
        </p:nvCxnSpPr>
        <p:spPr>
          <a:xfrm>
            <a:off x="2337399" y="3515405"/>
            <a:ext cx="1339062" cy="18139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0B74703-3AD8-490D-AD7C-D1CCD786C401}"/>
              </a:ext>
            </a:extLst>
          </p:cNvPr>
          <p:cNvSpPr txBox="1"/>
          <p:nvPr/>
        </p:nvSpPr>
        <p:spPr>
          <a:xfrm>
            <a:off x="309343" y="3023302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vịt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1D52AEB0-5C2B-450A-A835-52D1DA7FBF61}"/>
              </a:ext>
            </a:extLst>
          </p:cNvPr>
          <p:cNvSpPr/>
          <p:nvPr/>
        </p:nvSpPr>
        <p:spPr>
          <a:xfrm>
            <a:off x="5773812" y="6258513"/>
            <a:ext cx="247650" cy="668960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D33F7A60-7468-494F-9A16-DC8D1910CD38}"/>
              </a:ext>
            </a:extLst>
          </p:cNvPr>
          <p:cNvSpPr/>
          <p:nvPr/>
        </p:nvSpPr>
        <p:spPr>
          <a:xfrm>
            <a:off x="6445770" y="5924033"/>
            <a:ext cx="247650" cy="668960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8142BC4-34C8-421D-AFC0-E4F5A643E2E1}"/>
              </a:ext>
            </a:extLst>
          </p:cNvPr>
          <p:cNvCxnSpPr>
            <a:cxnSpLocks/>
          </p:cNvCxnSpPr>
          <p:nvPr/>
        </p:nvCxnSpPr>
        <p:spPr>
          <a:xfrm>
            <a:off x="4781550" y="2433182"/>
            <a:ext cx="464845" cy="2039629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0611B3B-B866-4A88-AFE8-4F091FF87F26}"/>
              </a:ext>
            </a:extLst>
          </p:cNvPr>
          <p:cNvSpPr txBox="1"/>
          <p:nvPr/>
        </p:nvSpPr>
        <p:spPr>
          <a:xfrm>
            <a:off x="3454146" y="1814667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vịt</a:t>
            </a:r>
          </a:p>
        </p:txBody>
      </p:sp>
    </p:spTree>
    <p:extLst>
      <p:ext uri="{BB962C8B-B14F-4D97-AF65-F5344CB8AC3E}">
        <p14:creationId xmlns:p14="http://schemas.microsoft.com/office/powerpoint/2010/main" val="24754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2" grpId="0"/>
      <p:bldP spid="25" grpId="0"/>
      <p:bldP spid="29" grpId="0"/>
      <p:bldP spid="31" grpId="0"/>
      <p:bldP spid="33" grpId="0" animBg="1"/>
      <p:bldP spid="34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id="{3701496E-45F2-4793-9E43-A287E32FD0AE}"/>
              </a:ext>
            </a:extLst>
          </p:cNvPr>
          <p:cNvGrpSpPr/>
          <p:nvPr/>
        </p:nvGrpSpPr>
        <p:grpSpPr>
          <a:xfrm>
            <a:off x="5799076" y="-482630"/>
            <a:ext cx="6666822" cy="2754135"/>
            <a:chOff x="2630597" y="-722194"/>
            <a:chExt cx="6666822" cy="2754135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39410953-2E4F-4A57-AAC5-B9D5FCC71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10326">
              <a:off x="5450040" y="-368479"/>
              <a:ext cx="3847379" cy="2400420"/>
            </a:xfrm>
            <a:prstGeom prst="rect">
              <a:avLst/>
            </a:prstGeom>
          </p:spPr>
        </p:pic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C0C157A4-C0E6-4EF6-8678-7E378EB3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34392">
              <a:off x="2630597" y="-722194"/>
              <a:ext cx="3847379" cy="240042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1D949A-CF1F-4873-BA9F-E3510934A6D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5" y="276237"/>
            <a:ext cx="2269956" cy="2052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D06D2-B8AD-45CD-AAD7-A773A8A58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91" y="2841508"/>
            <a:ext cx="3974032" cy="3427419"/>
          </a:xfrm>
          <a:prstGeom prst="rect">
            <a:avLst/>
          </a:prstGeom>
        </p:spPr>
      </p:pic>
      <p:pic>
        <p:nvPicPr>
          <p:cNvPr id="1026" name="Picture 2" descr="Ngỗng thiên nga Vịt vịt Mallard, ngỗng, giải phẫu, động vật png | PNGEgg">
            <a:extLst>
              <a:ext uri="{FF2B5EF4-FFF2-40B4-BE49-F238E27FC236}">
                <a16:creationId xmlns:a16="http://schemas.microsoft.com/office/drawing/2014/main" id="{31CED61C-3D40-43CB-A83D-53BB4EBD7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2" b="92912" l="9770" r="89943">
                        <a14:foregroundMark x1="43391" y1="92912" x2="43391" y2="92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86"/>
          <a:stretch/>
        </p:blipFill>
        <p:spPr bwMode="auto">
          <a:xfrm>
            <a:off x="8161260" y="2047474"/>
            <a:ext cx="4162425" cy="469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Con ngan là con gì? Con ngan có phải con vịt xiêm không?">
            <a:extLst>
              <a:ext uri="{FF2B5EF4-FFF2-40B4-BE49-F238E27FC236}">
                <a16:creationId xmlns:a16="http://schemas.microsoft.com/office/drawing/2014/main" id="{46BD3514-2BA9-4E27-BB85-489F60B0C5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Con Ngan Là Con Gì Có Những Đặc Điểm Nào Nấu Món Gì Ngon, Nuôi Ngan Lấy…  Gan!">
            <a:extLst>
              <a:ext uri="{FF2B5EF4-FFF2-40B4-BE49-F238E27FC236}">
                <a16:creationId xmlns:a16="http://schemas.microsoft.com/office/drawing/2014/main" id="{98E0ADE4-D2DC-410C-AA8B-B6A6CB9E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71" b="97625" l="10000" r="92167">
                        <a14:foregroundMark x1="45333" y1="90237" x2="45333" y2="90237"/>
                        <a14:foregroundMark x1="45333" y1="82586" x2="44667" y2="93404"/>
                        <a14:foregroundMark x1="43167" y1="93668" x2="43167" y2="98153"/>
                        <a14:foregroundMark x1="52333" y1="85488" x2="62667" y2="85752"/>
                        <a14:foregroundMark x1="91667" y1="78364" x2="92333" y2="85488"/>
                        <a14:foregroundMark x1="34167" y1="8971" x2="34167" y2="8971"/>
                        <a14:foregroundMark x1="30167" y1="24538" x2="30167" y2="2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48271" y="2485614"/>
            <a:ext cx="5800257" cy="366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2613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17BFDF-B6DD-4A66-918D-3096EE3FF984}"/>
              </a:ext>
            </a:extLst>
          </p:cNvPr>
          <p:cNvSpPr txBox="1"/>
          <p:nvPr/>
        </p:nvSpPr>
        <p:spPr>
          <a:xfrm>
            <a:off x="3231273" y="515200"/>
            <a:ext cx="5356146" cy="90886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con gà, con vịt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67C3B-1F45-4F04-BF78-BEF153D19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85" y="1580631"/>
            <a:ext cx="4563908" cy="3057705"/>
          </a:xfrm>
          <a:prstGeom prst="teardrop">
            <a:avLst>
              <a:gd name="adj" fmla="val 97023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649F50-1DC5-4EEE-A221-B20B1AE6D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7938" y="1737884"/>
            <a:ext cx="6287377" cy="4000500"/>
          </a:xfrm>
          <a:prstGeom prst="teardrop">
            <a:avLst>
              <a:gd name="adj" fmla="val 106060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F9BF87-0124-4987-A9CF-866D141774CA}"/>
              </a:ext>
            </a:extLst>
          </p:cNvPr>
          <p:cNvSpPr txBox="1"/>
          <p:nvPr/>
        </p:nvSpPr>
        <p:spPr>
          <a:xfrm>
            <a:off x="1108576" y="4638336"/>
            <a:ext cx="2214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Lấy trứng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18EE9-EF54-4FFD-9F87-DA202D1EBF8D}"/>
              </a:ext>
            </a:extLst>
          </p:cNvPr>
          <p:cNvSpPr txBox="1"/>
          <p:nvPr/>
        </p:nvSpPr>
        <p:spPr>
          <a:xfrm>
            <a:off x="7699087" y="5753784"/>
            <a:ext cx="1851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Lấy thịt</a:t>
            </a:r>
          </a:p>
        </p:txBody>
      </p:sp>
    </p:spTree>
    <p:extLst>
      <p:ext uri="{BB962C8B-B14F-4D97-AF65-F5344CB8AC3E}">
        <p14:creationId xmlns:p14="http://schemas.microsoft.com/office/powerpoint/2010/main" val="16983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:a16="http://schemas.microsoft.com/office/drawing/2014/main" id="{7476FFCC-FB3D-4FB8-A4DC-16578F22335D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A749981-20C6-49B6-85A0-4FA76C0F4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" y="333105"/>
            <a:ext cx="2693176" cy="6191789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799C28F8-E3BE-4A37-B6B3-832637693CCE}"/>
              </a:ext>
            </a:extLst>
          </p:cNvPr>
          <p:cNvGrpSpPr/>
          <p:nvPr/>
        </p:nvGrpSpPr>
        <p:grpSpPr>
          <a:xfrm>
            <a:off x="3478566" y="411949"/>
            <a:ext cx="6474749" cy="878554"/>
            <a:chOff x="5442154" y="1128254"/>
            <a:chExt cx="4041059" cy="88107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0B7EE7E-014E-4FAD-B2CB-23A222DF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4" y="1128254"/>
              <a:ext cx="4041059" cy="881071"/>
            </a:xfrm>
            <a:prstGeom prst="rect">
              <a:avLst/>
            </a:prstGeom>
          </p:spPr>
        </p:pic>
        <p:sp>
          <p:nvSpPr>
            <p:cNvPr id="77" name="文本框 76"/>
            <p:cNvSpPr txBox="1"/>
            <p:nvPr/>
          </p:nvSpPr>
          <p:spPr>
            <a:xfrm>
              <a:off x="5856823" y="1222082"/>
              <a:ext cx="3211727" cy="709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0" normalizeH="0" baseline="0" noProof="0">
                  <a:solidFill>
                    <a:srgbClr val="FF0000"/>
                  </a:solidFill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So sánh con gà, con vịt</a:t>
              </a:r>
              <a:endParaRPr kumimoji="0" lang="zh-CN" altLang="en-US" sz="4000" b="1" i="0" u="none" strike="noStrike" kern="0" normalizeH="0" baseline="0" noProof="0" dirty="0"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4785CF-3D2B-4617-8BD3-7F09828ACCE7}"/>
              </a:ext>
            </a:extLst>
          </p:cNvPr>
          <p:cNvGrpSpPr/>
          <p:nvPr/>
        </p:nvGrpSpPr>
        <p:grpSpPr>
          <a:xfrm>
            <a:off x="2636026" y="1525615"/>
            <a:ext cx="8603474" cy="3785204"/>
            <a:chOff x="2636026" y="1525615"/>
            <a:chExt cx="8603474" cy="378520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05AFF23-ABAC-48C5-B201-A5E9EAE21CD9}"/>
                </a:ext>
              </a:extLst>
            </p:cNvPr>
            <p:cNvSpPr/>
            <p:nvPr/>
          </p:nvSpPr>
          <p:spPr>
            <a:xfrm>
              <a:off x="2636026" y="1525615"/>
              <a:ext cx="8603474" cy="37852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9FF0F4-3193-40C1-A45E-4078CD0B06FE}"/>
                </a:ext>
              </a:extLst>
            </p:cNvPr>
            <p:cNvSpPr txBox="1"/>
            <p:nvPr/>
          </p:nvSpPr>
          <p:spPr>
            <a:xfrm>
              <a:off x="2961698" y="2263660"/>
              <a:ext cx="7020502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*Giống nhau:</a:t>
              </a:r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-Đều là loại gia cầm nuôi trong gia đình</a:t>
              </a:r>
            </a:p>
            <a:p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-Đều là động vật có 2 chân</a:t>
              </a:r>
            </a:p>
            <a:p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-Đều đẻ trứng, lấy thịt</a:t>
              </a:r>
            </a:p>
            <a:p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-Thức ăn giống nhau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3DC27E54-32CB-496A-9029-3041390EAD9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888" y="3941705"/>
            <a:ext cx="1835456" cy="16813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2DED916-B091-482D-BD2F-719299E263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9252" y="4115791"/>
            <a:ext cx="1747628" cy="1507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4-5人教版五年级数学《循环小数》PPT课件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​​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556</TotalTime>
  <Words>190</Words>
  <Application>Microsoft Office PowerPoint</Application>
  <PresentationFormat>Widescreen</PresentationFormat>
  <Paragraphs>56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宋体</vt:lpstr>
      <vt:lpstr>#9Slide01 Noi dung ngan</vt:lpstr>
      <vt:lpstr>#9Slide03 SVN-Avo Bold</vt:lpstr>
      <vt:lpstr>Arial</vt:lpstr>
      <vt:lpstr>Calibri</vt:lpstr>
      <vt:lpstr>Calibri Light</vt:lpstr>
      <vt:lpstr>Century Gothic</vt:lpstr>
      <vt:lpstr>等线</vt:lpstr>
      <vt:lpstr>等线 Light</vt:lpstr>
      <vt:lpstr>Garamond</vt:lpstr>
      <vt:lpstr>Roboto</vt:lpstr>
      <vt:lpstr>Times New Roman</vt:lpstr>
      <vt:lpstr>方正少儿_GBK</vt:lpstr>
      <vt:lpstr>经典趣体简</vt:lpstr>
      <vt:lpstr>Office 主题​​</vt:lpstr>
      <vt:lpstr>Savon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5-0614-5人教版五年级数学《循环小数》PPT课件</dc:title>
  <dc:subject>9Slide.vn</dc:subject>
  <dc:creator>Admin</dc:creator>
  <dc:description>9Slide.vn</dc:description>
  <cp:lastModifiedBy>Admin</cp:lastModifiedBy>
  <cp:revision>68</cp:revision>
  <dcterms:created xsi:type="dcterms:W3CDTF">2019-06-14T07:40:44Z</dcterms:created>
  <dcterms:modified xsi:type="dcterms:W3CDTF">2025-12-09T05:48:36Z</dcterms:modified>
  <cp:category>9Slide.vn</cp:category>
</cp:coreProperties>
</file>