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51650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464810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1534007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BBC3A-53E7-42D1-80DD-FEB46DC5FE95}"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4182971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7BBC3A-53E7-42D1-80DD-FEB46DC5FE95}" type="datetimeFigureOut">
              <a:rPr lang="en-US" smtClean="0"/>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11261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7BBC3A-53E7-42D1-80DD-FEB46DC5FE95}"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94755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7BBC3A-53E7-42D1-80DD-FEB46DC5FE95}" type="datetimeFigureOut">
              <a:rPr lang="en-US" smtClean="0"/>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331388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7BBC3A-53E7-42D1-80DD-FEB46DC5FE95}" type="datetimeFigureOut">
              <a:rPr lang="en-US" smtClean="0"/>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376015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BBC3A-53E7-42D1-80DD-FEB46DC5FE95}" type="datetimeFigureOut">
              <a:rPr lang="en-US" smtClean="0"/>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96575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7BBC3A-53E7-42D1-80DD-FEB46DC5FE95}"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277394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7BBC3A-53E7-42D1-80DD-FEB46DC5FE95}" type="datetimeFigureOut">
              <a:rPr lang="en-US" smtClean="0"/>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40BE2-8853-45F8-941F-915B798D5460}" type="slidenum">
              <a:rPr lang="en-US" smtClean="0"/>
              <a:t>‹#›</a:t>
            </a:fld>
            <a:endParaRPr lang="en-US"/>
          </a:p>
        </p:txBody>
      </p:sp>
    </p:spTree>
    <p:extLst>
      <p:ext uri="{BB962C8B-B14F-4D97-AF65-F5344CB8AC3E}">
        <p14:creationId xmlns:p14="http://schemas.microsoft.com/office/powerpoint/2010/main" val="71229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7BBC3A-53E7-42D1-80DD-FEB46DC5FE95}" type="datetimeFigureOut">
              <a:rPr lang="en-US" smtClean="0"/>
              <a:t>12/9/2025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40BE2-8853-45F8-941F-915B798D5460}" type="slidenum">
              <a:rPr lang="en-US" smtClean="0"/>
              <a:t>‹#›</a:t>
            </a:fld>
            <a:endParaRPr lang="en-US"/>
          </a:p>
        </p:txBody>
      </p:sp>
    </p:spTree>
    <p:extLst>
      <p:ext uri="{BB962C8B-B14F-4D97-AF65-F5344CB8AC3E}">
        <p14:creationId xmlns:p14="http://schemas.microsoft.com/office/powerpoint/2010/main" val="368006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00403" y="1749103"/>
            <a:ext cx="5383933" cy="2830907"/>
          </a:xfrm>
          <a:prstGeom prst="rect">
            <a:avLst/>
          </a:prstGeom>
        </p:spPr>
      </p:pic>
      <p:sp>
        <p:nvSpPr>
          <p:cNvPr id="5" name="Title 4"/>
          <p:cNvSpPr>
            <a:spLocks noGrp="1"/>
          </p:cNvSpPr>
          <p:nvPr>
            <p:ph type="title"/>
          </p:nvPr>
        </p:nvSpPr>
        <p:spPr>
          <a:xfrm>
            <a:off x="337964" y="94113"/>
            <a:ext cx="11486508" cy="7466173"/>
          </a:xfrm>
        </p:spPr>
        <p:txBody>
          <a:bodyPr>
            <a:normAutofit/>
          </a:bodyPr>
          <a:lstStyle/>
          <a:p>
            <a:pPr algn="ctr"/>
            <a:r>
              <a:rPr lang="en-US" sz="24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UBND PHƯỜNG PHÚC LỢI </a:t>
            </a:r>
            <a:r>
              <a:rPr lang="en-US" sz="2000" b="1">
                <a:latin typeface="Times New Roman" panose="02020603050405020304" pitchFamily="18" charset="0"/>
                <a:cs typeface="Times New Roman" panose="02020603050405020304" pitchFamily="18" charset="0"/>
              </a:rPr>
              <a:t/>
            </a:r>
            <a:br>
              <a:rPr lang="en-US" sz="2000" b="1">
                <a:latin typeface="Times New Roman" panose="02020603050405020304" pitchFamily="18" charset="0"/>
                <a:cs typeface="Times New Roman" panose="02020603050405020304" pitchFamily="18" charset="0"/>
              </a:rPr>
            </a:br>
            <a:r>
              <a:rPr lang="en-US" sz="2000" b="1" smtClean="0">
                <a:latin typeface="Times New Roman" panose="02020603050405020304" pitchFamily="18" charset="0"/>
                <a:cs typeface="Times New Roman" panose="02020603050405020304" pitchFamily="18" charset="0"/>
              </a:rPr>
              <a:t>        TRƯỜNG </a:t>
            </a:r>
            <a:r>
              <a:rPr lang="en-US" sz="2000" b="1" dirty="0">
                <a:latin typeface="Times New Roman" panose="02020603050405020304" pitchFamily="18" charset="0"/>
                <a:cs typeface="Times New Roman" panose="02020603050405020304" pitchFamily="18" charset="0"/>
              </a:rPr>
              <a:t>MẦM NON HOA SỮA </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4000" dirty="0">
                <a:solidFill>
                  <a:srgbClr val="006600"/>
                </a:solidFill>
                <a:latin typeface="Times New Roman" panose="02020603050405020304" pitchFamily="18" charset="0"/>
                <a:cs typeface="Times New Roman" panose="02020603050405020304" pitchFamily="18" charset="0"/>
              </a:rPr>
              <a:t/>
            </a:r>
            <a:br>
              <a:rPr lang="en-US" sz="4000" dirty="0">
                <a:solidFill>
                  <a:srgbClr val="006600"/>
                </a:solidFill>
                <a:latin typeface="Times New Roman" panose="02020603050405020304" pitchFamily="18" charset="0"/>
                <a:cs typeface="Times New Roman" panose="02020603050405020304" pitchFamily="18" charset="0"/>
              </a:rPr>
            </a:br>
            <a:r>
              <a:rPr lang="en-US" sz="1800" dirty="0" err="1" smtClean="0">
                <a:solidFill>
                  <a:srgbClr val="0070C0"/>
                </a:solidFill>
                <a:latin typeface="Times New Roman" panose="02020603050405020304" pitchFamily="18" charset="0"/>
                <a:cs typeface="Times New Roman" panose="02020603050405020304" pitchFamily="18" charset="0"/>
              </a:rPr>
              <a:t>Năm</a:t>
            </a:r>
            <a:r>
              <a:rPr lang="en-US" sz="1800" dirty="0" smtClean="0">
                <a:solidFill>
                  <a:srgbClr val="0070C0"/>
                </a:solidFill>
                <a:latin typeface="Times New Roman" panose="02020603050405020304" pitchFamily="18" charset="0"/>
                <a:cs typeface="Times New Roman" panose="02020603050405020304" pitchFamily="18" charset="0"/>
              </a:rPr>
              <a:t> </a:t>
            </a:r>
            <a:r>
              <a:rPr lang="en-US" sz="1800" dirty="0" err="1" smtClean="0">
                <a:solidFill>
                  <a:srgbClr val="0070C0"/>
                </a:solidFill>
                <a:latin typeface="Times New Roman" panose="02020603050405020304" pitchFamily="18" charset="0"/>
                <a:cs typeface="Times New Roman" panose="02020603050405020304" pitchFamily="18" charset="0"/>
              </a:rPr>
              <a:t>học</a:t>
            </a:r>
            <a:r>
              <a:rPr lang="en-US" sz="1800" dirty="0" smtClean="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2025 </a:t>
            </a:r>
            <a:r>
              <a:rPr lang="en-US" sz="1800" dirty="0" smtClean="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2026</a:t>
            </a:r>
            <a:r>
              <a:rPr lang="en-US" sz="4000" dirty="0">
                <a:solidFill>
                  <a:srgbClr val="0070C0"/>
                </a:solidFill>
                <a:latin typeface="Times New Roman" panose="02020603050405020304" pitchFamily="18" charset="0"/>
                <a:cs typeface="Times New Roman" panose="02020603050405020304" pitchFamily="18" charset="0"/>
              </a:rPr>
              <a:t/>
            </a:r>
            <a:br>
              <a:rPr lang="en-US" sz="4000" dirty="0">
                <a:solidFill>
                  <a:srgbClr val="0070C0"/>
                </a:solidFill>
                <a:latin typeface="Times New Roman" panose="02020603050405020304" pitchFamily="18" charset="0"/>
                <a:cs typeface="Times New Roman" panose="02020603050405020304" pitchFamily="18" charset="0"/>
              </a:rPr>
            </a:b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6" name="Picture 2" descr="C:\Users\Welcome\Downloads\logo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3944" y="1103479"/>
            <a:ext cx="801738" cy="878238"/>
          </a:xfrm>
          <a:prstGeom prst="ellipse">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29870" y="3297941"/>
            <a:ext cx="9525000" cy="6620838"/>
          </a:xfrm>
          <a:prstGeom prst="rect">
            <a:avLst/>
          </a:prstGeom>
          <a:noFill/>
        </p:spPr>
        <p:txBody>
          <a:bodyPr spcFirstLastPara="1" wrap="square" lIns="91440" tIns="45720" rIns="91440" bIns="45720" numCol="1">
            <a:prstTxWarp prst="textArchUp">
              <a:avLst/>
            </a:prstTxWarp>
            <a:spAutoFit/>
          </a:bodyPr>
          <a:lstStyle/>
          <a:p>
            <a:pPr algn="ctr"/>
            <a:r>
              <a:rPr lang="en-US" sz="2800" b="1" dirty="0" smtClean="0">
                <a:solidFill>
                  <a:srgbClr val="0000FF"/>
                </a:solidFill>
                <a:latin typeface="Times New Roman" panose="02020603050405020304" pitchFamily="18" charset="0"/>
                <a:cs typeface="Times New Roman" panose="02020603050405020304" pitchFamily="18" charset="0"/>
              </a:rPr>
              <a:t>LĨNH VỰC PHÁT TRIỂN NHẬN THỨC</a:t>
            </a:r>
          </a:p>
          <a:p>
            <a:pPr algn="ctr"/>
            <a:endParaRPr lang="en-US" sz="2400" b="1" dirty="0" smtClean="0">
              <a:solidFill>
                <a:srgbClr val="0000FF"/>
              </a:solidFill>
              <a:latin typeface="Times New Roman" panose="02020603050405020304" pitchFamily="18" charset="0"/>
              <a:cs typeface="Times New Roman" panose="02020603050405020304" pitchFamily="18" charset="0"/>
            </a:endParaRPr>
          </a:p>
          <a:p>
            <a:pPr algn="ctr"/>
            <a:endPar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429870" y="4313345"/>
            <a:ext cx="8915400" cy="1107996"/>
          </a:xfrm>
          <a:prstGeom prst="rect">
            <a:avLst/>
          </a:prstGeom>
          <a:noFill/>
        </p:spPr>
        <p:txBody>
          <a:bodyPr wrap="square" rtlCol="0">
            <a:spAutoFit/>
          </a:bodyPr>
          <a:lstStyle/>
          <a:p>
            <a:pPr algn="ctr"/>
            <a:r>
              <a:rPr lang="en-US" sz="4800">
                <a:latin typeface="Times New Roman" panose="02020603050405020304" pitchFamily="18" charset="0"/>
                <a:cs typeface="Times New Roman" panose="02020603050405020304" pitchFamily="18" charset="0"/>
              </a:rPr>
              <a:t>   </a:t>
            </a:r>
            <a:endParaRPr lang="en-US" b="1" smtClean="0">
              <a:solidFill>
                <a:srgbClr val="006600"/>
              </a:solidFill>
              <a:latin typeface="Times New Roman" panose="02020603050405020304" pitchFamily="18" charset="0"/>
              <a:cs typeface="Times New Roman" panose="02020603050405020304" pitchFamily="18" charset="0"/>
            </a:endParaRPr>
          </a:p>
          <a:p>
            <a:pPr algn="ctr"/>
            <a:endParaRPr lang="en-US" b="1" dirty="0" smtClean="0">
              <a:solidFill>
                <a:srgbClr val="0066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43906" y="3012246"/>
            <a:ext cx="7896928" cy="2062103"/>
          </a:xfrm>
          <a:prstGeom prst="rect">
            <a:avLst/>
          </a:prstGeom>
          <a:noFill/>
        </p:spPr>
        <p:txBody>
          <a:bodyPr wrap="square" rtlCol="0">
            <a:spAutoFit/>
          </a:bodyPr>
          <a:lstStyle/>
          <a:p>
            <a:pPr algn="ctr"/>
            <a:endParaRPr lang="en-US" dirty="0" smtClean="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sz="3200" b="1" dirty="0" err="1" smtClean="0">
                <a:solidFill>
                  <a:srgbClr val="002060"/>
                </a:solidFill>
                <a:latin typeface="Times New Roman" panose="02020603050405020304" pitchFamily="18" charset="0"/>
                <a:cs typeface="Times New Roman" panose="02020603050405020304" pitchFamily="18" charset="0"/>
              </a:rPr>
              <a:t>Đề</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tài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Em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yêu</a:t>
            </a:r>
            <a:r>
              <a:rPr lang="en-US" sz="3200" b="1" dirty="0" smtClean="0">
                <a:solidFill>
                  <a:srgbClr val="002060"/>
                </a:solidFill>
                <a:latin typeface="Times New Roman" panose="02020603050405020304" pitchFamily="18" charset="0"/>
                <a:cs typeface="Times New Roman" panose="02020603050405020304" pitchFamily="18" charset="0"/>
              </a:rPr>
              <a:t> </a:t>
            </a:r>
            <a:r>
              <a:rPr lang="vi-VN" sz="3200" b="1" dirty="0" smtClean="0">
                <a:solidFill>
                  <a:srgbClr val="002060"/>
                </a:solidFill>
                <a:latin typeface="Times New Roman" panose="02020603050405020304" pitchFamily="18" charset="0"/>
                <a:cs typeface="Times New Roman" panose="02020603050405020304" pitchFamily="18" charset="0"/>
              </a:rPr>
              <a:t>lá </a:t>
            </a:r>
            <a:r>
              <a:rPr lang="en-US" sz="3200" b="1" dirty="0" err="1" smtClean="0">
                <a:solidFill>
                  <a:srgbClr val="002060"/>
                </a:solidFill>
                <a:latin typeface="Times New Roman" panose="02020603050405020304" pitchFamily="18" charset="0"/>
                <a:cs typeface="Times New Roman" panose="02020603050405020304" pitchFamily="18" charset="0"/>
              </a:rPr>
              <a:t>cờ</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Tổ</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quốc</a:t>
            </a:r>
            <a:endParaRPr lang="en-US" sz="3200" b="1" dirty="0" smtClean="0">
              <a:solidFill>
                <a:srgbClr val="002060"/>
              </a:solidFill>
              <a:latin typeface="Times New Roman" panose="02020603050405020304" pitchFamily="18" charset="0"/>
              <a:cs typeface="Times New Roman" panose="02020603050405020304" pitchFamily="18" charset="0"/>
            </a:endParaRPr>
          </a:p>
          <a:p>
            <a:pPr algn="ctr"/>
            <a:r>
              <a:rPr lang="en-US" sz="2400" b="1" i="1" dirty="0" err="1" smtClean="0">
                <a:solidFill>
                  <a:srgbClr val="002060"/>
                </a:solidFill>
                <a:latin typeface="Times New Roman" panose="02020603050405020304" pitchFamily="18" charset="0"/>
                <a:cs typeface="Times New Roman" panose="02020603050405020304" pitchFamily="18" charset="0"/>
              </a:rPr>
              <a:t>Lứa</a:t>
            </a:r>
            <a:r>
              <a:rPr lang="en-US" sz="2400" b="1" i="1" dirty="0" smtClean="0">
                <a:solidFill>
                  <a:srgbClr val="002060"/>
                </a:solidFill>
                <a:latin typeface="Times New Roman" panose="02020603050405020304" pitchFamily="18" charset="0"/>
                <a:cs typeface="Times New Roman" panose="02020603050405020304" pitchFamily="18" charset="0"/>
              </a:rPr>
              <a:t> </a:t>
            </a:r>
            <a:r>
              <a:rPr lang="en-US" sz="2400" b="1" i="1" dirty="0" err="1" smtClean="0">
                <a:solidFill>
                  <a:srgbClr val="002060"/>
                </a:solidFill>
                <a:latin typeface="Times New Roman" panose="02020603050405020304" pitchFamily="18" charset="0"/>
                <a:cs typeface="Times New Roman" panose="02020603050405020304" pitchFamily="18" charset="0"/>
              </a:rPr>
              <a:t>tuổi</a:t>
            </a:r>
            <a:r>
              <a:rPr lang="en-US" sz="2400" b="1" i="1" dirty="0" smtClean="0">
                <a:solidFill>
                  <a:srgbClr val="002060"/>
                </a:solidFill>
                <a:latin typeface="Times New Roman" panose="02020603050405020304" pitchFamily="18" charset="0"/>
                <a:cs typeface="Times New Roman" panose="02020603050405020304" pitchFamily="18" charset="0"/>
              </a:rPr>
              <a:t>: 3 – 4 </a:t>
            </a:r>
            <a:r>
              <a:rPr lang="en-US" sz="2400" b="1" i="1" dirty="0" err="1" smtClean="0">
                <a:solidFill>
                  <a:srgbClr val="002060"/>
                </a:solidFill>
                <a:latin typeface="Times New Roman" panose="02020603050405020304" pitchFamily="18" charset="0"/>
                <a:cs typeface="Times New Roman" panose="02020603050405020304" pitchFamily="18" charset="0"/>
              </a:rPr>
              <a:t>tuổi</a:t>
            </a:r>
            <a:endParaRPr lang="en-US" sz="2400" b="1" i="1" dirty="0">
              <a:solidFill>
                <a:srgbClr val="002060"/>
              </a:solidFill>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9" name="TextBox 8"/>
          <p:cNvSpPr txBox="1"/>
          <p:nvPr/>
        </p:nvSpPr>
        <p:spPr>
          <a:xfrm>
            <a:off x="6260951" y="4927002"/>
            <a:ext cx="184731" cy="369332"/>
          </a:xfrm>
          <a:prstGeom prst="rect">
            <a:avLst/>
          </a:prstGeom>
          <a:noFill/>
        </p:spPr>
        <p:txBody>
          <a:bodyPr wrap="none" rtlCol="0">
            <a:spAutoFit/>
          </a:bodyPr>
          <a:lstStyle/>
          <a:p>
            <a:endParaRPr lang="en-US"/>
          </a:p>
        </p:txBody>
      </p:sp>
      <p:sp>
        <p:nvSpPr>
          <p:cNvPr id="11" name="TextBox 10"/>
          <p:cNvSpPr txBox="1"/>
          <p:nvPr/>
        </p:nvSpPr>
        <p:spPr>
          <a:xfrm>
            <a:off x="3757093" y="4911613"/>
            <a:ext cx="5192445" cy="769441"/>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Giáo</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viên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Đặng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Hoa</a:t>
            </a:r>
            <a:endParaRPr lang="en-US" sz="2400" b="1" dirty="0" smtClean="0">
              <a:solidFill>
                <a:srgbClr val="0070C0"/>
              </a:solidFill>
              <a:latin typeface="Times New Roman" panose="02020603050405020304" pitchFamily="18" charset="0"/>
              <a:cs typeface="Times New Roman" panose="02020603050405020304" pitchFamily="18" charset="0"/>
            </a:endParaRPr>
          </a:p>
          <a:p>
            <a:r>
              <a:rPr lang="en-US" sz="2000" dirty="0" smtClean="0">
                <a:solidFill>
                  <a:srgbClr val="0070C0"/>
                </a:solidFill>
                <a:latin typeface="Times New Roman" panose="02020603050405020304" pitchFamily="18" charset="0"/>
                <a:cs typeface="Times New Roman" panose="02020603050405020304" pitchFamily="18" charset="0"/>
              </a:rPr>
              <a:t>                  </a:t>
            </a:r>
            <a:endParaRPr lang="en-US" sz="2000" dirty="0"/>
          </a:p>
        </p:txBody>
      </p:sp>
      <p:sp>
        <p:nvSpPr>
          <p:cNvPr id="2" name="TextBox 1"/>
          <p:cNvSpPr txBox="1"/>
          <p:nvPr/>
        </p:nvSpPr>
        <p:spPr>
          <a:xfrm>
            <a:off x="9070428" y="4867343"/>
            <a:ext cx="2543503" cy="779482"/>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013794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42" y="-1"/>
            <a:ext cx="12239674" cy="6862509"/>
          </a:xfrm>
          <a:prstGeom prst="rect">
            <a:avLst/>
          </a:prstGeom>
        </p:spPr>
      </p:pic>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97923" y="1051035"/>
            <a:ext cx="6579763" cy="4742913"/>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6219" y="0"/>
            <a:ext cx="1995781" cy="1506415"/>
          </a:xfrm>
          <a:prstGeom prst="rect">
            <a:avLst/>
          </a:prstGeom>
        </p:spPr>
      </p:pic>
    </p:spTree>
    <p:extLst>
      <p:ext uri="{BB962C8B-B14F-4D97-AF65-F5344CB8AC3E}">
        <p14:creationId xmlns:p14="http://schemas.microsoft.com/office/powerpoint/2010/main" val="24294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6358" y="229751"/>
            <a:ext cx="6644180" cy="4461785"/>
          </a:xfrm>
        </p:spPr>
      </p:pic>
      <p:sp>
        <p:nvSpPr>
          <p:cNvPr id="5" name="Rectangle 4"/>
          <p:cNvSpPr/>
          <p:nvPr/>
        </p:nvSpPr>
        <p:spPr>
          <a:xfrm>
            <a:off x="199697" y="5054291"/>
            <a:ext cx="11782095" cy="1384995"/>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Lá cờ Tổ quốc có dạng hình chữ nhật, nền đỏ, ở giữa có ngôi sao vàng 5 cánh. Lá cờ đỏ sao vàng là quốc kỳ, là biểu tượng của nước Việt Nam. Mỗi khi đến ngày lễ lớn lá cờ đỏ sao vàng tung bay trên mọi nẻo đường.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0113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12191999" cy="851951"/>
          </a:xfrm>
          <a:solidFill>
            <a:srgbClr val="FF9900"/>
          </a:solidFill>
        </p:spPr>
        <p:txBody>
          <a:bodyPr>
            <a:normAutofit/>
          </a:bodyPr>
          <a:lstStyle/>
          <a:p>
            <a:r>
              <a:rPr lang="vi-VN" sz="4000" b="1" dirty="0" smtClean="0">
                <a:solidFill>
                  <a:srgbClr val="FF0000"/>
                </a:solidFill>
              </a:rPr>
              <a:t>Các con thấy cờ Tổ quốc thường được treo ở đâu?</a:t>
            </a:r>
            <a:endParaRPr lang="en-US" sz="4000" b="1" dirty="0">
              <a:solidFill>
                <a:srgbClr val="FF000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97091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5812221"/>
          </a:xfrm>
        </p:spPr>
      </p:pic>
      <p:sp>
        <p:nvSpPr>
          <p:cNvPr id="2" name="Title 1"/>
          <p:cNvSpPr>
            <a:spLocks noGrp="1"/>
          </p:cNvSpPr>
          <p:nvPr>
            <p:ph type="title"/>
          </p:nvPr>
        </p:nvSpPr>
        <p:spPr>
          <a:xfrm>
            <a:off x="0" y="5349766"/>
            <a:ext cx="12192000" cy="1508234"/>
          </a:xfrm>
          <a:solidFill>
            <a:srgbClr val="FFC000"/>
          </a:solidFill>
        </p:spPr>
        <p:txBody>
          <a:bodyPr>
            <a:noAutofit/>
          </a:bodyPr>
          <a:lstStyle/>
          <a:p>
            <a:r>
              <a:rPr lang="en-US" sz="2800" b="1" dirty="0" err="1" smtClean="0">
                <a:latin typeface="Times New Roman" panose="02020603050405020304" pitchFamily="18" charset="0"/>
                <a:cs typeface="Times New Roman" panose="02020603050405020304" pitchFamily="18" charset="0"/>
              </a:rPr>
              <a:t>Lá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cờ</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được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treo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Quốc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khánh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30/4,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nhật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nguyên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lệ</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thao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lễ</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kỷ</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niệm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lập</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nhằm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tôn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lòng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tộc</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334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134"/>
            <a:ext cx="12192000" cy="5422900"/>
          </a:xfrm>
          <a:prstGeom prst="rect">
            <a:avLst/>
          </a:prstGeom>
        </p:spPr>
      </p:pic>
    </p:spTree>
    <p:extLst>
      <p:ext uri="{BB962C8B-B14F-4D97-AF65-F5344CB8AC3E}">
        <p14:creationId xmlns:p14="http://schemas.microsoft.com/office/powerpoint/2010/main" val="418462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822731" cy="624314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538" y="49431"/>
            <a:ext cx="5930462" cy="6193713"/>
          </a:xfrm>
          <a:prstGeom prst="rect">
            <a:avLst/>
          </a:prstGeom>
        </p:spPr>
      </p:pic>
      <p:sp>
        <p:nvSpPr>
          <p:cNvPr id="6" name="TextBox 5"/>
          <p:cNvSpPr txBox="1"/>
          <p:nvPr/>
        </p:nvSpPr>
        <p:spPr>
          <a:xfrm>
            <a:off x="2039007" y="6243144"/>
            <a:ext cx="2159566"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Mũi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Cà</a:t>
            </a:r>
            <a:r>
              <a:rPr lang="en-US" sz="2800" b="1" dirty="0" smtClean="0">
                <a:latin typeface="Times New Roman" panose="02020603050405020304" pitchFamily="18" charset="0"/>
                <a:cs typeface="Times New Roman" panose="02020603050405020304" pitchFamily="18" charset="0"/>
              </a:rPr>
              <a:t> Mau</a:t>
            </a:r>
            <a:endParaRPr lang="en-US" sz="28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276897" y="6243144"/>
            <a:ext cx="2650084" cy="523220"/>
          </a:xfrm>
          <a:prstGeom prst="rect">
            <a:avLst/>
          </a:prstGeom>
          <a:noFill/>
        </p:spPr>
        <p:txBody>
          <a:bodyPr wrap="none" rtlCol="0">
            <a:spAutoFit/>
          </a:bodyPr>
          <a:lstStyle/>
          <a:p>
            <a:r>
              <a:rPr lang="en-US" sz="2800" b="1" dirty="0" err="1" smtClean="0">
                <a:latin typeface="Times New Roman" panose="02020603050405020304" pitchFamily="18" charset="0"/>
                <a:cs typeface="Times New Roman" panose="02020603050405020304" pitchFamily="18" charset="0"/>
              </a:rPr>
              <a:t>Cột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cờ</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Lũng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Cú</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957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0511" y="2103437"/>
            <a:ext cx="4403834" cy="1325563"/>
          </a:xfrm>
        </p:spPr>
        <p:txBody>
          <a:bodyPr>
            <a:normAutofit fontScale="90000"/>
          </a:bodyPr>
          <a:lstStyle/>
          <a:p>
            <a:pPr algn="just"/>
            <a:r>
              <a:rPr lang="en-US" dirty="0" smtClean="0"/>
              <a:t/>
            </a:r>
            <a:br>
              <a:rPr lang="en-US" dirty="0" smtClean="0"/>
            </a:br>
            <a:r>
              <a:rPr lang="en-US" dirty="0"/>
              <a:t/>
            </a:r>
            <a:br>
              <a:rPr lang="en-US" dirty="0"/>
            </a:br>
            <a:r>
              <a:rPr lang="en-US" dirty="0" smtClean="0"/>
              <a:t/>
            </a:r>
            <a:br>
              <a:rPr lang="en-US" dirty="0" smtClean="0"/>
            </a:b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 </a:t>
            </a:r>
            <a:r>
              <a:rPr lang="en-US" dirty="0" err="1" smtClean="0">
                <a:latin typeface="Times New Roman" panose="02020603050405020304" pitchFamily="18" charset="0"/>
                <a:cs typeface="Times New Roman" panose="02020603050405020304" pitchFamily="18" charset="0"/>
              </a:rPr>
              <a:t>nhờ</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hi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chúng</a:t>
            </a:r>
            <a:r>
              <a:rPr lang="en-US" dirty="0" smtClean="0">
                <a:latin typeface="Times New Roman" panose="02020603050405020304" pitchFamily="18" charset="0"/>
                <a:cs typeface="Times New Roman" panose="02020603050405020304" pitchFamily="18" charset="0"/>
              </a:rPr>
              <a:t> ta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tự</a:t>
            </a:r>
            <a:r>
              <a:rPr lang="en-US" dirty="0" smtClean="0">
                <a:latin typeface="Times New Roman" panose="02020603050405020304" pitchFamily="18" charset="0"/>
                <a:cs typeface="Times New Roman" panose="02020603050405020304" pitchFamily="18" charset="0"/>
              </a:rPr>
              <a:t> do, </a:t>
            </a:r>
            <a:r>
              <a:rPr lang="en-US" dirty="0" err="1" smtClean="0">
                <a:latin typeface="Times New Roman" panose="02020603050405020304" pitchFamily="18" charset="0"/>
                <a:cs typeface="Times New Roman" panose="02020603050405020304" pitchFamily="18" charset="0"/>
              </a:rPr>
              <a:t>vậy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gì</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tỏ</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lòng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trước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30511" cy="6858000"/>
          </a:xfrm>
          <a:prstGeom prst="rect">
            <a:avLst/>
          </a:prstGeom>
        </p:spPr>
      </p:pic>
    </p:spTree>
    <p:extLst>
      <p:ext uri="{BB962C8B-B14F-4D97-AF65-F5344CB8AC3E}">
        <p14:creationId xmlns:p14="http://schemas.microsoft.com/office/powerpoint/2010/main" val="2589406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pPr algn="ctr"/>
            <a:r>
              <a:rPr lang="en-US" b="1" dirty="0" err="1" smtClean="0">
                <a:solidFill>
                  <a:srgbClr val="FF0000"/>
                </a:solidFill>
                <a:latin typeface="Times New Roman" panose="02020603050405020304" pitchFamily="18" charset="0"/>
                <a:cs typeface="Times New Roman" panose="02020603050405020304" pitchFamily="18" charset="0"/>
              </a:rPr>
              <a:t>Một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loại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cờ</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0653" y="3058401"/>
            <a:ext cx="5495985" cy="353517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4528" y="3420932"/>
            <a:ext cx="3834688" cy="299062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224" y="970152"/>
            <a:ext cx="4711521" cy="3135303"/>
          </a:xfrm>
          <a:prstGeom prst="rect">
            <a:avLst/>
          </a:prstGeom>
        </p:spPr>
      </p:pic>
      <p:sp>
        <p:nvSpPr>
          <p:cNvPr id="7" name="TextBox 6"/>
          <p:cNvSpPr txBox="1"/>
          <p:nvPr/>
        </p:nvSpPr>
        <p:spPr>
          <a:xfrm>
            <a:off x="5246326" y="415651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Đảng</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276765" y="635696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đuôi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nheo</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85626" y="6356963"/>
            <a:ext cx="2077035" cy="461665"/>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Cờ</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Đội</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030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43" t="3428" r="1543" b="10777"/>
          <a:stretch/>
        </p:blipFill>
        <p:spPr>
          <a:xfrm>
            <a:off x="-211070" y="0"/>
            <a:ext cx="12403070" cy="7220395"/>
          </a:xfrm>
        </p:spPr>
      </p:pic>
      <p:sp>
        <p:nvSpPr>
          <p:cNvPr id="2" name="Title 1"/>
          <p:cNvSpPr>
            <a:spLocks noGrp="1"/>
          </p:cNvSpPr>
          <p:nvPr>
            <p:ph type="title"/>
          </p:nvPr>
        </p:nvSpPr>
        <p:spPr>
          <a:xfrm>
            <a:off x="1107141" y="2284634"/>
            <a:ext cx="10515600" cy="1325563"/>
          </a:xfrm>
        </p:spPr>
        <p:txBody>
          <a:bodyPr>
            <a:normAutofit/>
          </a:bodyPr>
          <a:lstStyle/>
          <a:p>
            <a:pPr algn="ctr"/>
            <a:r>
              <a:rPr lang="en-US" sz="5400" b="1" dirty="0" err="1" smtClean="0">
                <a:solidFill>
                  <a:srgbClr val="FF0000"/>
                </a:solidFill>
                <a:latin typeface="Times New Roman" panose="02020603050405020304" pitchFamily="18" charset="0"/>
                <a:cs typeface="Times New Roman" panose="02020603050405020304" pitchFamily="18" charset="0"/>
              </a:rPr>
              <a:t>Trò</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chơi</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Ghép</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tranh</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5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177</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         UBND PHƯỜNG PHÚC LỢI          TRƯỜNG MẦM NON HOA SỮA             Năm học 2025 - 2026 </vt:lpstr>
      <vt:lpstr>PowerPoint Presentation</vt:lpstr>
      <vt:lpstr>PowerPoint Presentation</vt:lpstr>
      <vt:lpstr>Các con thấy cờ Tổ quốc thường được treo ở đâu?</vt:lpstr>
      <vt:lpstr>Lá cờ được treo trong các ngày hội, ngày lễ của đất nước ở các khu phố, các cơ quan của nhà nước như: Quốc khánh, ngày thống nhất đất nước 30/4, ngày sinh nhật Bác Hồ, Tết nguyên đán, các lệ hội thể thao,  lễ kỷ niệm các ngày thành lập…nhằm tôn vinh lòng tự hào dân tộc</vt:lpstr>
      <vt:lpstr>PowerPoint Presentation</vt:lpstr>
      <vt:lpstr>   Bác Hồ và lá cờ Tổ quốc là hình ảnh rất quen thuộc với chúng ta, nhờ có Bác và thế hệ đi trước đã hi sinh để chúng ta được sống trong hòa bình, tự do, vậy các con phải làm gì để tỏ lòng biết ơn với thế hệ đi trước?</vt:lpstr>
      <vt:lpstr>Một số loại cờ </vt:lpstr>
      <vt:lpstr>Trò chơi: Ghép tranh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HOA SỮA             Năm học 2021 - 2022</dc:title>
  <dc:creator>BI</dc:creator>
  <cp:lastModifiedBy>C3HS</cp:lastModifiedBy>
  <cp:revision>25</cp:revision>
  <dcterms:created xsi:type="dcterms:W3CDTF">2022-04-24T04:35:37Z</dcterms:created>
  <dcterms:modified xsi:type="dcterms:W3CDTF">2025-12-09T01:27:21Z</dcterms:modified>
</cp:coreProperties>
</file>