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9154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UBND PHƯỜNG PHÚC LỢI </a:t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br>
              <a:rPr lang="en-US" sz="4000" dirty="0" smtClean="0"/>
            </a:br>
            <a:br>
              <a:rPr lang="en-US" sz="4000" dirty="0" smtClean="0"/>
            </a:br>
            <a:br>
              <a:rPr lang="en-US" sz="4000" dirty="0" smtClean="0"/>
            </a:br>
            <a:br>
              <a:rPr lang="en-US" sz="4000" dirty="0" smtClean="0"/>
            </a:b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br>
              <a:rPr lang="en-US" sz="4000" dirty="0" smtClean="0">
                <a:solidFill>
                  <a:srgbClr val="006600"/>
                </a:solidFill>
              </a:rPr>
            </a:b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2400" dirty="0" err="1" smtClean="0">
                <a:solidFill>
                  <a:srgbClr val="006600"/>
                </a:solidFill>
              </a:rPr>
              <a:t>Năm</a:t>
            </a:r>
            <a:r>
              <a:rPr lang="en-US" sz="2400" dirty="0" smtClean="0">
                <a:solidFill>
                  <a:srgbClr val="006600"/>
                </a:solidFill>
              </a:rPr>
              <a:t> </a:t>
            </a:r>
            <a:r>
              <a:rPr lang="en-US" sz="2400" dirty="0" err="1" smtClean="0">
                <a:solidFill>
                  <a:srgbClr val="006600"/>
                </a:solidFill>
              </a:rPr>
              <a:t>học</a:t>
            </a:r>
            <a:r>
              <a:rPr lang="en-US" sz="2400" dirty="0" smtClean="0">
                <a:solidFill>
                  <a:srgbClr val="006600"/>
                </a:solidFill>
              </a:rPr>
              <a:t> 5-2026</a:t>
            </a:r>
            <a:endParaRPr lang="en-US" sz="24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</a:rPr>
              <a:t>     GIÁO ÁN PHÁT </a:t>
            </a:r>
            <a:r>
              <a:rPr lang="en-US" sz="3600" b="1" dirty="0" smtClean="0">
                <a:solidFill>
                  <a:srgbClr val="0000FF"/>
                </a:solidFill>
              </a:rPr>
              <a:t>TRIỂN NGÔN NGỮ   </a:t>
            </a:r>
            <a:endParaRPr lang="en-US" sz="5400" b="1" spc="300" dirty="0">
              <a:ln w="11430" cmpd="sng">
                <a:solidFill>
                  <a:srgbClr val="4F81BD">
                    <a:tint val="10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4F81BD">
                      <a:tint val="83000"/>
                      <a:shade val="100000"/>
                      <a:satMod val="200000"/>
                    </a:srgbClr>
                  </a:gs>
                  <a:gs pos="75000">
                    <a:srgbClr val="4F81BD">
                      <a:tint val="100000"/>
                      <a:shade val="50000"/>
                      <a:satMod val="150000"/>
                    </a:srgbClr>
                  </a:gs>
                </a:gsLst>
                <a:lin ang="5400000"/>
              </a:gradFill>
              <a:effectLst>
                <a:glow rad="45500">
                  <a:srgbClr val="4F81BD">
                    <a:satMod val="220000"/>
                    <a:alpha val="35000"/>
                  </a:srgb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4690" y="2916382"/>
            <a:ext cx="879071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Đề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tài</a:t>
            </a:r>
            <a:r>
              <a:rPr lang="en-US" sz="3200" b="1" dirty="0" smtClean="0">
                <a:solidFill>
                  <a:srgbClr val="006600"/>
                </a:solidFill>
              </a:rPr>
              <a:t>: </a:t>
            </a:r>
            <a:r>
              <a:rPr lang="en-US" sz="3200" b="1" dirty="0" err="1" smtClean="0">
                <a:solidFill>
                  <a:srgbClr val="006600"/>
                </a:solidFill>
              </a:rPr>
              <a:t>Thơ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Hoa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đào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br>
              <a:rPr lang="en-US" sz="3200" b="1" dirty="0">
                <a:solidFill>
                  <a:srgbClr val="006600"/>
                </a:solidFill>
              </a:rPr>
            </a:br>
            <a:r>
              <a:rPr lang="en-US" sz="3200" b="1" dirty="0">
                <a:solidFill>
                  <a:srgbClr val="006600"/>
                </a:solidFill>
              </a:rPr>
              <a:t>                 </a:t>
            </a:r>
            <a:r>
              <a:rPr lang="en-US" sz="3200" b="1" dirty="0" err="1">
                <a:solidFill>
                  <a:srgbClr val="006600"/>
                </a:solidFill>
              </a:rPr>
              <a:t>Lứa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 dirty="0">
                <a:solidFill>
                  <a:srgbClr val="006600"/>
                </a:solidFill>
              </a:rPr>
              <a:t> D2 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 smtClean="0">
                <a:solidFill>
                  <a:srgbClr val="006600"/>
                </a:solidFill>
              </a:rPr>
              <a:t>)</a:t>
            </a:r>
            <a:endParaRPr lang="en-US" sz="3200" dirty="0" smtClean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09" y="-62345"/>
            <a:ext cx="9143999" cy="6934200"/>
          </a:xfrm>
        </p:spPr>
      </p:pic>
      <p:sp>
        <p:nvSpPr>
          <p:cNvPr id="6" name="TextBox 5"/>
          <p:cNvSpPr txBox="1"/>
          <p:nvPr/>
        </p:nvSpPr>
        <p:spPr>
          <a:xfrm>
            <a:off x="65809" y="226727"/>
            <a:ext cx="22220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1. </a:t>
            </a:r>
            <a:r>
              <a:rPr lang="en-US" sz="3200" dirty="0" err="1" smtClean="0"/>
              <a:t>Ổn</a:t>
            </a:r>
            <a:r>
              <a:rPr lang="en-US" sz="3200" dirty="0" smtClean="0"/>
              <a:t> </a:t>
            </a:r>
            <a:r>
              <a:rPr lang="en-US" sz="3200" dirty="0" err="1" smtClean="0"/>
              <a:t>định</a:t>
            </a:r>
            <a:r>
              <a:rPr lang="en-US" sz="3200" dirty="0" smtClean="0"/>
              <a:t> : </a:t>
            </a:r>
            <a:endParaRPr lang="en-US" sz="32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450273" y="1828800"/>
            <a:ext cx="370806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Hoa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gì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nho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nhỏ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en-US" sz="3200" dirty="0" err="1" smtClean="0">
                <a:solidFill>
                  <a:srgbClr val="FF0000"/>
                </a:solidFill>
              </a:rPr>
              <a:t>Cánh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màu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hồng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tươi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en-US" sz="3200" dirty="0" err="1" smtClean="0">
                <a:solidFill>
                  <a:srgbClr val="FF0000"/>
                </a:solidFill>
              </a:rPr>
              <a:t>Hễ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thấy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hoa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cười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en-US" sz="3200" dirty="0" err="1" smtClean="0">
                <a:solidFill>
                  <a:srgbClr val="FF0000"/>
                </a:solidFill>
              </a:rPr>
              <a:t>Đúng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là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tết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đến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en-US" sz="3200" dirty="0" smtClean="0">
                <a:solidFill>
                  <a:srgbClr val="FF0000"/>
                </a:solidFill>
              </a:rPr>
              <a:t>            </a:t>
            </a:r>
            <a:r>
              <a:rPr lang="en-US" sz="3200" dirty="0" err="1" smtClean="0">
                <a:solidFill>
                  <a:srgbClr val="FF0000"/>
                </a:solidFill>
              </a:rPr>
              <a:t>Là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hoa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gì</a:t>
            </a:r>
            <a:r>
              <a:rPr lang="en-US" sz="3200" dirty="0" smtClean="0">
                <a:solidFill>
                  <a:srgbClr val="FF0000"/>
                </a:solidFill>
              </a:rPr>
              <a:t> ?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1094472"/>
            <a:ext cx="14975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/>
              <a:t>Câu</a:t>
            </a:r>
            <a:r>
              <a:rPr lang="en-US" sz="3600" dirty="0" smtClean="0"/>
              <a:t> </a:t>
            </a:r>
            <a:r>
              <a:rPr lang="en-US" sz="3600" dirty="0" err="1" smtClean="0"/>
              <a:t>đố</a:t>
            </a:r>
            <a:endParaRPr lang="en-US" sz="36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475" y="1548750"/>
            <a:ext cx="4601197" cy="31146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905000" y="1338333"/>
            <a:ext cx="56334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Lần</a:t>
            </a:r>
            <a:r>
              <a:rPr lang="en-US" sz="4000" dirty="0" smtClean="0">
                <a:solidFill>
                  <a:srgbClr val="FF0000"/>
                </a:solidFill>
              </a:rPr>
              <a:t> 1 :</a:t>
            </a:r>
            <a:r>
              <a:rPr lang="en-US" sz="4000" dirty="0" err="1" smtClean="0">
                <a:solidFill>
                  <a:srgbClr val="FF0000"/>
                </a:solidFill>
              </a:rPr>
              <a:t>Cô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diễn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cảm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 smtClean="0">
              <a:solidFill>
                <a:srgbClr val="FF0000"/>
              </a:solidFill>
            </a:endParaRPr>
          </a:p>
          <a:p>
            <a:r>
              <a:rPr lang="en-US" sz="4000" dirty="0" smtClean="0">
                <a:solidFill>
                  <a:srgbClr val="FF0000"/>
                </a:solidFill>
              </a:rPr>
              <a:t>    </a:t>
            </a:r>
            <a:r>
              <a:rPr lang="en-US" sz="4000" dirty="0" err="1" smtClean="0">
                <a:solidFill>
                  <a:srgbClr val="0070C0"/>
                </a:solidFill>
              </a:rPr>
              <a:t>Bài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thơ</a:t>
            </a:r>
            <a:r>
              <a:rPr lang="en-US" sz="4000" dirty="0" smtClean="0">
                <a:solidFill>
                  <a:srgbClr val="0070C0"/>
                </a:solidFill>
              </a:rPr>
              <a:t> : </a:t>
            </a:r>
            <a:r>
              <a:rPr lang="en-US" sz="4000" dirty="0" err="1" smtClean="0">
                <a:solidFill>
                  <a:srgbClr val="0070C0"/>
                </a:solidFill>
              </a:rPr>
              <a:t>Hoa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đào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683955"/>
            <a:ext cx="35044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2.Phương </a:t>
            </a:r>
            <a:r>
              <a:rPr lang="en-US" sz="4000" dirty="0" err="1" smtClean="0"/>
              <a:t>Pháp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173747" y="2491289"/>
            <a:ext cx="4796506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/>
              <a:t>Quanh </a:t>
            </a:r>
            <a:r>
              <a:rPr lang="vi-VN" sz="2800" dirty="0"/>
              <a:t>năm đi chơi</a:t>
            </a:r>
            <a:br>
              <a:rPr lang="vi-VN" sz="2800" dirty="0"/>
            </a:br>
            <a:r>
              <a:rPr lang="vi-VN" sz="2800" dirty="0"/>
              <a:t>Trốn tìm trong vỏ</a:t>
            </a:r>
            <a:br>
              <a:rPr lang="vi-VN" sz="2800" dirty="0"/>
            </a:br>
            <a:r>
              <a:rPr lang="vi-VN" sz="2800" dirty="0"/>
              <a:t>Hẹn mùa xuân về</a:t>
            </a:r>
            <a:br>
              <a:rPr lang="vi-VN" sz="2800" dirty="0"/>
            </a:br>
            <a:r>
              <a:rPr lang="vi-VN" sz="2800" dirty="0"/>
              <a:t>Đua nhau cùng nở.</a:t>
            </a:r>
            <a:endParaRPr lang="vi-VN" sz="2800" dirty="0"/>
          </a:p>
          <a:p>
            <a:r>
              <a:rPr lang="vi-VN" sz="2800" i="1" dirty="0"/>
              <a:t>Tác giả: </a:t>
            </a:r>
            <a:r>
              <a:rPr lang="vi-VN" sz="2800" b="1" i="1" dirty="0"/>
              <a:t>Phùng Ngọc Hùng</a:t>
            </a:r>
            <a:r>
              <a:rPr lang="vi-VN" sz="2800" i="1" dirty="0"/>
              <a:t>.</a:t>
            </a:r>
            <a:endParaRPr lang="vi-VN" sz="28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549"/>
            <a:ext cx="9144000" cy="7086600"/>
          </a:xfrm>
        </p:spPr>
      </p:pic>
      <p:sp>
        <p:nvSpPr>
          <p:cNvPr id="5" name="TextBox 4"/>
          <p:cNvSpPr txBox="1"/>
          <p:nvPr/>
        </p:nvSpPr>
        <p:spPr>
          <a:xfrm>
            <a:off x="1354397" y="272764"/>
            <a:ext cx="6476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Lần</a:t>
            </a:r>
            <a:r>
              <a:rPr lang="en-US" sz="3200" dirty="0" smtClean="0">
                <a:solidFill>
                  <a:srgbClr val="FF0000"/>
                </a:solidFill>
              </a:rPr>
              <a:t> 2 :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đọc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cùng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hình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ảnh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073138"/>
            <a:ext cx="3664786" cy="23391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</a:rPr>
              <a:t>Quanh năm đi chơi</a:t>
            </a:r>
            <a:br>
              <a:rPr lang="vi-VN" sz="3200" dirty="0">
                <a:solidFill>
                  <a:srgbClr val="FF0000"/>
                </a:solidFill>
              </a:rPr>
            </a:br>
            <a:r>
              <a:rPr lang="vi-VN" sz="3200" dirty="0">
                <a:solidFill>
                  <a:srgbClr val="FF0000"/>
                </a:solidFill>
              </a:rPr>
              <a:t>Trốn tìm trong vỏ</a:t>
            </a:r>
            <a:br>
              <a:rPr lang="vi-VN" sz="3200" dirty="0">
                <a:solidFill>
                  <a:srgbClr val="FF0000"/>
                </a:solidFill>
              </a:rPr>
            </a:br>
            <a:r>
              <a:rPr lang="vi-VN" sz="3200" dirty="0">
                <a:solidFill>
                  <a:srgbClr val="FF0000"/>
                </a:solidFill>
              </a:rPr>
              <a:t>Hẹn mùa xuân về</a:t>
            </a:r>
            <a:br>
              <a:rPr lang="vi-VN" sz="3200" dirty="0">
                <a:solidFill>
                  <a:srgbClr val="FF0000"/>
                </a:solidFill>
              </a:rPr>
            </a:br>
            <a:r>
              <a:rPr lang="vi-VN" sz="3200" dirty="0">
                <a:solidFill>
                  <a:srgbClr val="FF0000"/>
                </a:solidFill>
              </a:rPr>
              <a:t>Đua nhau cùng nở</a:t>
            </a:r>
            <a:r>
              <a:rPr lang="vi-VN" dirty="0"/>
              <a:t>.</a:t>
            </a:r>
            <a:endParaRPr lang="vi-VN" dirty="0"/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04800" y="1234281"/>
            <a:ext cx="39132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Bài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thơ</a:t>
            </a:r>
            <a:r>
              <a:rPr lang="en-US" sz="4000" dirty="0" smtClean="0">
                <a:solidFill>
                  <a:srgbClr val="FF0000"/>
                </a:solidFill>
              </a:rPr>
              <a:t> : </a:t>
            </a:r>
            <a:r>
              <a:rPr lang="en-US" sz="4000" dirty="0" err="1" smtClean="0">
                <a:solidFill>
                  <a:srgbClr val="FF0000"/>
                </a:solidFill>
              </a:rPr>
              <a:t>Hoa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đào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986" y="1066799"/>
            <a:ext cx="4945814" cy="56665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10400"/>
          </a:xfrm>
        </p:spPr>
      </p:pic>
      <p:sp>
        <p:nvSpPr>
          <p:cNvPr id="5" name="TextBox 4"/>
          <p:cNvSpPr txBox="1"/>
          <p:nvPr/>
        </p:nvSpPr>
        <p:spPr>
          <a:xfrm>
            <a:off x="2895600" y="1417638"/>
            <a:ext cx="3312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Trẻ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cùng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912" y="2010304"/>
            <a:ext cx="20874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Hoa</a:t>
            </a:r>
            <a:r>
              <a:rPr lang="en-US" sz="4000" dirty="0" smtClean="0"/>
              <a:t> </a:t>
            </a:r>
            <a:r>
              <a:rPr lang="en-US" sz="4000" dirty="0" err="1" smtClean="0"/>
              <a:t>Đào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895600" y="2781930"/>
            <a:ext cx="3687228" cy="28315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</a:rPr>
              <a:t>Quanh năm đi chơi</a:t>
            </a:r>
            <a:br>
              <a:rPr lang="vi-VN" sz="3200" dirty="0">
                <a:solidFill>
                  <a:srgbClr val="FF0000"/>
                </a:solidFill>
              </a:rPr>
            </a:br>
            <a:r>
              <a:rPr lang="vi-VN" sz="3200" dirty="0">
                <a:solidFill>
                  <a:srgbClr val="FF0000"/>
                </a:solidFill>
              </a:rPr>
              <a:t>Trốn tìm trong vỏ</a:t>
            </a:r>
            <a:br>
              <a:rPr lang="vi-VN" sz="3200" dirty="0">
                <a:solidFill>
                  <a:srgbClr val="FF0000"/>
                </a:solidFill>
              </a:rPr>
            </a:br>
            <a:r>
              <a:rPr lang="vi-VN" sz="3200" dirty="0">
                <a:solidFill>
                  <a:srgbClr val="FF0000"/>
                </a:solidFill>
              </a:rPr>
              <a:t>Hẹn mùa xuân về</a:t>
            </a:r>
            <a:br>
              <a:rPr lang="vi-VN" sz="3200" dirty="0">
                <a:solidFill>
                  <a:srgbClr val="FF0000"/>
                </a:solidFill>
              </a:rPr>
            </a:br>
            <a:r>
              <a:rPr lang="vi-VN" sz="3200" dirty="0">
                <a:solidFill>
                  <a:srgbClr val="FF0000"/>
                </a:solidFill>
              </a:rPr>
              <a:t>Đua nhau cùng nở</a:t>
            </a:r>
            <a:r>
              <a:rPr lang="vi-VN" sz="3200" dirty="0"/>
              <a:t>.</a:t>
            </a:r>
            <a:endParaRPr lang="vi-VN" sz="3200" dirty="0"/>
          </a:p>
          <a:p>
            <a:endParaRPr lang="en-US" sz="32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273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609600" y="492195"/>
            <a:ext cx="24120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3.Kết </a:t>
            </a:r>
            <a:r>
              <a:rPr lang="en-US" sz="4000" dirty="0" err="1" smtClean="0">
                <a:solidFill>
                  <a:srgbClr val="FF0000"/>
                </a:solidFill>
              </a:rPr>
              <a:t>thúc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670</Words>
  <Application>WPS Presentation</Application>
  <PresentationFormat>On-screen Show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SimSun</vt:lpstr>
      <vt:lpstr>Wingdings</vt:lpstr>
      <vt:lpstr>Calibri</vt:lpstr>
      <vt:lpstr>Microsoft YaHei</vt:lpstr>
      <vt:lpstr>Arial Unicode MS</vt:lpstr>
      <vt:lpstr>1_Office Theme</vt:lpstr>
      <vt:lpstr>PHÒNG GIÁO DỤC VÀ ĐÀO TẠO QUẬN LONG BIÊN  TRƯỜNG MẦM NON HOA SỮA                 Năm học 2022-2023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 TRƯỜNG MẦM NON HOA SỮA                 </dc:title>
  <dc:creator>Lop D1</dc:creator>
  <cp:lastModifiedBy>sefrg</cp:lastModifiedBy>
  <cp:revision>48</cp:revision>
  <dcterms:created xsi:type="dcterms:W3CDTF">2019-01-10T03:43:00Z</dcterms:created>
  <dcterms:modified xsi:type="dcterms:W3CDTF">2025-11-04T04:00:59Z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B36033DA8EFA4B1DB16E347C6452EAAE_12</vt:lpwstr>
  </property>
  <property fmtid="{D5CDD505-2E9C-101B-9397-08002B2CF9AE}" pid="3" name="KSOProductBuildVer">
    <vt:lpwstr>1033-12.2.0.23131</vt:lpwstr>
  </property>
</Properties>
</file>