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8" r:id="rId4"/>
    <p:sldMasterId id="2147483710" r:id="rId5"/>
  </p:sldMasterIdLst>
  <p:sldIdLst>
    <p:sldId id="257" r:id="rId6"/>
    <p:sldId id="259" r:id="rId7"/>
    <p:sldId id="260" r:id="rId8"/>
    <p:sldId id="261" r:id="rId9"/>
    <p:sldId id="262" r:id="rId10"/>
    <p:sldId id="268" r:id="rId11"/>
    <p:sldId id="264" r:id="rId12"/>
    <p:sldId id="269" r:id="rId13"/>
    <p:sldId id="270" r:id="rId14"/>
    <p:sldId id="271" r:id="rId15"/>
    <p:sldId id="276" r:id="rId16"/>
    <p:sldId id="273" r:id="rId17"/>
    <p:sldId id="277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7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2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27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473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55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62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58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934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76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1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2581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981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9678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AF25F-FDDF-448D-AE76-D2BBFC0E148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87962-8AD1-4E19-A8B4-D773E1639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2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9321AA-DE9C-4E15-940D-7531A030D4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3F8A7-99E8-4EE9-9B0B-7F6BBA1D34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233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729AFE-5EEB-4363-BD02-D0673BD4D56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7ADC10-AFE8-42B0-AD86-2C4587FAE76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430922-7AA9-4846-A945-C8D39A73CB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E03704-0450-4FF2-BD29-D772375A23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94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44BD83-7B22-4386-AC2B-F398D2E32A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89E8B-02AB-4578-9CB9-6BC0E678D6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B72838-3208-4AE6-82D2-10243E96EE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71604F-67F2-4FE1-870E-5132F4BD6F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023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97546E-8559-4300-A48C-D651E2387D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FDE56-F3A4-4480-B253-1539ACC20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17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14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9B6E3F-C637-4D7B-9CD1-3F53617C61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B98694-853F-45FC-B9E6-385F628C04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5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DBAE16-742C-4AC9-91A8-43C8CFB3A5A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C9828-6FC8-4614-83C5-A0B387A4C4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74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BA546-C357-4DE8-B987-06FEDD96B10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F9A60-AD80-4229-A353-82C2ADB434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79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3953-2C90-4D3D-BA7F-86E2CDD3642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CF831C-4791-4C02-9D65-40506FD40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49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2A6E56-6B60-4BEC-B553-B608D71DE2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2634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510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9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2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293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43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97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413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3817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738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70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409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49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5741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28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932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12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89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62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76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8386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49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274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884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5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0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7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582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791F2-E3C6-4909-9E8A-2F0FB9B9DC71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3E36-7572-40BE-9736-EF2B813D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5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1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F0933-AD9A-483E-B55D-B968C5CAA30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8B42BE-97E8-4C84-9448-6C66074E82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E718BB-BAFA-41BE-B363-1D72BDEAB5B6}"/>
              </a:ext>
            </a:extLst>
          </p:cNvPr>
          <p:cNvSpPr txBox="1"/>
          <p:nvPr userDrawn="1"/>
        </p:nvSpPr>
        <p:spPr>
          <a:xfrm>
            <a:off x="9122736" y="21046"/>
            <a:ext cx="5550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9311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2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4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84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5D4BA-62BA-4C79-ACAC-B25D9CDE6FC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69E697-4D3F-4F96-9B94-93F86ACC5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33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0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0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8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7.png"/><Relationship Id="rId5" Type="http://schemas.openxmlformats.org/officeDocument/2006/relationships/audio" Target="../media/media2.m4a"/><Relationship Id="rId10" Type="http://schemas.openxmlformats.org/officeDocument/2006/relationships/image" Target="../media/image10.svg"/><Relationship Id="rId4" Type="http://schemas.microsoft.com/office/2007/relationships/media" Target="../media/media2.m4a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0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1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3.png"/><Relationship Id="rId2" Type="http://schemas.openxmlformats.org/officeDocument/2006/relationships/vide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10.png"/><Relationship Id="rId5" Type="http://schemas.openxmlformats.org/officeDocument/2006/relationships/audio" Target="../media/media6.m4a"/><Relationship Id="rId10" Type="http://schemas.openxmlformats.org/officeDocument/2006/relationships/image" Target="../media/image12.png"/><Relationship Id="rId4" Type="http://schemas.microsoft.com/office/2007/relationships/media" Target="../media/media6.m4a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m4a"/><Relationship Id="rId7" Type="http://schemas.openxmlformats.org/officeDocument/2006/relationships/image" Target="../media/image10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0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9368" y="720103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lang="vi-VN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lang="en-US" sz="20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</a:t>
            </a:r>
            <a:r>
              <a:rPr lang="en-US" sz="2000" b="1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HOA </a:t>
            </a:r>
            <a:r>
              <a:rPr lang="en-US" sz="2000" b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SỮA</a:t>
            </a:r>
            <a:endParaRPr lang="en-US" sz="20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8223" y="286397"/>
            <a:ext cx="7229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000" b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UBND PHƯỜNG PHÚC LỢI</a:t>
            </a:r>
            <a:endParaRPr lang="en-US" sz="2000" b="1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4271" y="2515033"/>
            <a:ext cx="8684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LĨNH VỰC PHÁT TRIỂN NGÔN NGỮ 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16358" y="4122113"/>
            <a:ext cx="5220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Lứa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tuổi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Nhà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trẻ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2400" i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( </a:t>
            </a:r>
            <a:r>
              <a:rPr lang="en-GB" sz="2400" i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24-36 tháng</a:t>
            </a:r>
            <a:r>
              <a:rPr lang="en-GB" sz="24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</a:t>
            </a:r>
            <a:endParaRPr lang="en-US" sz="2400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85970" y="3236593"/>
            <a:ext cx="98812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Phạm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Hổ</a:t>
            </a:r>
            <a:r>
              <a:rPr lang="en-GB" sz="32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)  </a:t>
            </a:r>
          </a:p>
          <a:p>
            <a:pPr algn="ctr" defTabSz="685800"/>
            <a:r>
              <a:rPr lang="en-GB" sz="2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                                              </a:t>
            </a:r>
            <a:endParaRPr lang="en-US" sz="2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782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4936">
        <p:circle/>
      </p:transition>
    </mc:Choice>
    <mc:Fallback xmlns="">
      <p:transition spd="slow" advTm="249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6 L 8.33333E-7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81481E-6 L 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-2.22222E-6 L 4.16667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3925" y="523875"/>
            <a:ext cx="74580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DỤC </a:t>
            </a:r>
          </a:p>
          <a:p>
            <a:endParaRPr lang="en-GB" sz="3200" dirty="0"/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Mỗi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buổi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đều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cất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tiếng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gáy</a:t>
            </a:r>
            <a:r>
              <a:rPr lang="en-GB" sz="3200" b="1" dirty="0">
                <a:solidFill>
                  <a:srgbClr val="002060"/>
                </a:solidFill>
              </a:rPr>
              <a:t> ò ó o… </a:t>
            </a:r>
            <a:r>
              <a:rPr lang="en-GB" sz="3200" b="1" dirty="0" err="1">
                <a:solidFill>
                  <a:srgbClr val="002060"/>
                </a:solidFill>
              </a:rPr>
              <a:t>đánh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thức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mọi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người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dậy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sớm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làm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học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đấy</a:t>
            </a:r>
            <a:r>
              <a:rPr lang="en-GB" sz="3200" b="1" dirty="0">
                <a:solidFill>
                  <a:srgbClr val="002060"/>
                </a:solidFill>
              </a:rPr>
              <a:t>! </a:t>
            </a:r>
          </a:p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thật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là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đáng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không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nào</a:t>
            </a:r>
            <a:r>
              <a:rPr lang="en-GB" sz="3200" b="1" dirty="0">
                <a:solidFill>
                  <a:srgbClr val="002060"/>
                </a:solidFill>
              </a:rPr>
              <a:t>? </a:t>
            </a:r>
            <a:r>
              <a:rPr lang="en-GB" sz="3200" b="1" dirty="0" err="1">
                <a:solidFill>
                  <a:srgbClr val="002060"/>
                </a:solidFill>
              </a:rPr>
              <a:t>Vì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vậy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mà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cần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phải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yêu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quý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bảo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vệ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những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chú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gà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trống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nhé</a:t>
            </a:r>
            <a:r>
              <a:rPr lang="en-GB" sz="3200" b="1" dirty="0">
                <a:solidFill>
                  <a:srgbClr val="002060"/>
                </a:solidFill>
              </a:rPr>
              <a:t>!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78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101">
        <p15:prstTrans prst="pageCurlDouble"/>
      </p:transition>
    </mc:Choice>
    <mc:Fallback xmlns="">
      <p:transition spd="slow" advTm="42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056098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3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564">
        <p15:prstTrans prst="pageCurlDouble"/>
      </p:transition>
    </mc:Choice>
    <mc:Fallback xmlns="">
      <p:transition spd="slow" advTm="15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nherit"/>
                <a:ea typeface="+mn-ea"/>
                <a:cs typeface="+mn-cs"/>
              </a:rPr>
              <a:t>gáy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trời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sáng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ó…o…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Đua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nhau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gáy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thật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Ò ó o … 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Phạm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Hổ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768477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0009" y="914400"/>
            <a:ext cx="6035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"/>
            <a:ext cx="1091279" cy="74987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802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325">
        <p15:prstTrans prst="peelOff"/>
      </p:transition>
    </mc:Choice>
    <mc:Fallback xmlns="">
      <p:transition spd="slow" advTm="393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46135" y="231639"/>
            <a:ext cx="9769360" cy="67497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222403" y="442633"/>
            <a:ext cx="6594979" cy="4643018"/>
            <a:chOff x="0" y="0"/>
            <a:chExt cx="1366503" cy="9151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66503" cy="915172"/>
            </a:xfrm>
            <a:custGeom>
              <a:avLst/>
              <a:gdLst/>
              <a:ahLst/>
              <a:cxnLst/>
              <a:rect l="l" t="t" r="r" b="b"/>
              <a:pathLst>
                <a:path w="1366503" h="915172">
                  <a:moveTo>
                    <a:pt x="1242043" y="915172"/>
                  </a:moveTo>
                  <a:lnTo>
                    <a:pt x="124460" y="915172"/>
                  </a:lnTo>
                  <a:cubicBezTo>
                    <a:pt x="55880" y="915172"/>
                    <a:pt x="0" y="859292"/>
                    <a:pt x="0" y="79071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42043" y="0"/>
                  </a:lnTo>
                  <a:cubicBezTo>
                    <a:pt x="1310623" y="0"/>
                    <a:pt x="1366503" y="55880"/>
                    <a:pt x="1366503" y="124460"/>
                  </a:cubicBezTo>
                  <a:lnTo>
                    <a:pt x="1366503" y="790712"/>
                  </a:lnTo>
                  <a:cubicBezTo>
                    <a:pt x="1366503" y="859292"/>
                    <a:pt x="1310623" y="915172"/>
                    <a:pt x="1242043" y="915172"/>
                  </a:cubicBezTo>
                  <a:close/>
                </a:path>
              </a:pathLst>
            </a:custGeom>
            <a:solidFill>
              <a:srgbClr val="FFD0DA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04400">
            <a:off x="9429634" y="644340"/>
            <a:ext cx="576117" cy="6888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953414" flipH="1">
            <a:off x="2095459" y="2912123"/>
            <a:ext cx="597141" cy="7139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179201" y="757549"/>
            <a:ext cx="29406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Calibri"/>
              </a:rPr>
              <a:t>CÂU ĐỐ 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FF00"/>
              </a:solidFill>
              <a:uLnTx/>
              <a:uFillTx/>
              <a:latin typeface="Calibri"/>
            </a:endParaRPr>
          </a:p>
        </p:txBody>
      </p:sp>
      <p:sp>
        <p:nvSpPr>
          <p:cNvPr id="10" name="AutoShape 2" descr="Mèo con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4" descr="Mèo con – Wikipedia tiếng Việ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6" descr="Mèo con – Wikipedia tiếng Việ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Tả con gà trống Hay Chọn Lọc - 20 bài văn tả con gà trống lớp 4 đạt điểm  cao - VnDoc.co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95" y="698808"/>
            <a:ext cx="6193597" cy="43228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130"/>
            <a:ext cx="1079499" cy="8727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71892" y="165724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“Con gì mào đỏ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Gáy ò ó o…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Từ sáng tinh mơ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mple" panose="02000000000000000000" pitchFamily="2" charset="0"/>
              </a:rPr>
              <a:t>Gọi người thức giấc?”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60482" y="6085790"/>
            <a:ext cx="277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Con </a:t>
            </a:r>
            <a:r>
              <a:rPr lang="en-GB" sz="3200" b="1" dirty="0" err="1">
                <a:solidFill>
                  <a:srgbClr val="FF0000"/>
                </a:solidFill>
              </a:rPr>
              <a:t>gà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r>
              <a:rPr lang="en-GB" sz="3200" b="1" dirty="0" err="1">
                <a:solidFill>
                  <a:srgbClr val="FF0000"/>
                </a:solidFill>
              </a:rPr>
              <a:t>trống</a:t>
            </a:r>
            <a:r>
              <a:rPr lang="en-GB" sz="3200" b="1" dirty="0">
                <a:solidFill>
                  <a:srgbClr val="FF0000"/>
                </a:solidFill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6" name="Tieng-Ga-gay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775" y="6378177"/>
            <a:ext cx="406400" cy="406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5524775"/>
      </p:ext>
    </p:extLst>
  </p:cSld>
  <p:clrMapOvr>
    <a:masterClrMapping/>
  </p:clrMapOvr>
  <p:transition spd="med" advTm="4322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0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" grpId="0"/>
      <p:bldP spid="2" grpId="1"/>
      <p:bldP spid="13" grpId="0"/>
    </p:bld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4475" y="410915"/>
            <a:ext cx="6096000" cy="51398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/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Gà</a:t>
            </a:r>
            <a:r>
              <a:rPr lang="en-US" sz="54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inherit"/>
              </a:rPr>
              <a:t>gáy</a:t>
            </a:r>
            <a:endParaRPr lang="en-US" sz="5400" b="1" dirty="0">
              <a:solidFill>
                <a:srgbClr val="FF0000"/>
              </a:solidFill>
              <a:latin typeface="inherit"/>
            </a:endParaRPr>
          </a:p>
          <a:p>
            <a:pPr algn="ctr" fontAlgn="base"/>
            <a:endParaRPr lang="en-US" sz="5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Thấy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trời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đã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sáng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ó…o…</a:t>
            </a: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Đua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nhau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endParaRPr lang="en-US" sz="4400" b="1" dirty="0">
              <a:solidFill>
                <a:srgbClr val="000000"/>
              </a:solidFill>
              <a:latin typeface="Open Sans"/>
            </a:endParaRPr>
          </a:p>
          <a:p>
            <a:pPr algn="ctr" fontAlgn="base"/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Gà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gáy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Open Sans"/>
              </a:rPr>
              <a:t>thật</a:t>
            </a:r>
            <a:r>
              <a:rPr lang="en-US" sz="4400" b="1" dirty="0">
                <a:solidFill>
                  <a:srgbClr val="000000"/>
                </a:solidFill>
                <a:latin typeface="Open Sans"/>
              </a:rPr>
              <a:t> to</a:t>
            </a:r>
          </a:p>
          <a:p>
            <a:pPr algn="ctr" fontAlgn="base"/>
            <a:r>
              <a:rPr lang="en-US" sz="4400" b="1" dirty="0">
                <a:solidFill>
                  <a:srgbClr val="000000"/>
                </a:solidFill>
                <a:latin typeface="Open Sans"/>
              </a:rPr>
              <a:t>Ò ó o … o.</a:t>
            </a:r>
            <a:endParaRPr lang="en-US" sz="4400" b="1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6950" y="5800725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Phạm</a:t>
            </a:r>
            <a:r>
              <a:rPr lang="en-GB" sz="2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endParaRPr lang="en-US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499" cy="87273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34544"/>
      </p:ext>
    </p:extLst>
  </p:cSld>
  <p:clrMapOvr>
    <a:masterClrMapping/>
  </p:clrMapOvr>
  <p:transition spd="slow" advTm="262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3719" y="313921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sáng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tác</a:t>
            </a:r>
            <a:r>
              <a:rPr kumimoji="0" lang="en-GB" sz="28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</a:t>
            </a:r>
            <a:endParaRPr kumimoji="0" lang="en-GB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8498" y="5546348"/>
            <a:ext cx="865918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“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Gà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28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gáy</a:t>
            </a:r>
            <a:r>
              <a:rPr lang="en-GB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”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 </a:t>
            </a:r>
          </a:p>
          <a:p>
            <a:pPr marL="0" marR="0" lvl="0" indent="0" algn="ctr" defTabSz="6858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                                             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" y="70336"/>
            <a:ext cx="885025" cy="680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1" b="47819"/>
          <a:stretch/>
        </p:blipFill>
        <p:spPr>
          <a:xfrm>
            <a:off x="-394352" y="1662354"/>
            <a:ext cx="4080828" cy="4765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248" y="938764"/>
            <a:ext cx="7762122" cy="4404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83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741">
        <p15:prstTrans prst="drape"/>
      </p:transition>
    </mc:Choice>
    <mc:Fallback xmlns="">
      <p:transition spd="slow" advTm="36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ái nói">
            <a:hlinkClick r:id="" action="ppaction://media"/>
            <a:extLst>
              <a:ext uri="{FF2B5EF4-FFF2-40B4-BE49-F238E27FC236}">
                <a16:creationId xmlns:a16="http://schemas.microsoft.com/office/drawing/2014/main" id="{3D5734F1-0E83-4587-B3BE-B78880BA6E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9575.76660000000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11F15-023A-446C-9748-2D7AB69977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33" t="35467" r="43137" b="22300"/>
          <a:stretch/>
        </p:blipFill>
        <p:spPr>
          <a:xfrm>
            <a:off x="5440017" y="318151"/>
            <a:ext cx="6599583" cy="2794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725266-A4DA-4042-B3C6-163C1B3F9785}"/>
              </a:ext>
            </a:extLst>
          </p:cNvPr>
          <p:cNvSpPr/>
          <p:nvPr/>
        </p:nvSpPr>
        <p:spPr>
          <a:xfrm>
            <a:off x="7435205" y="750400"/>
            <a:ext cx="260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 THOẠI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5696428" y="1542678"/>
            <a:ext cx="61425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GB" sz="28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02960"/>
            <a:ext cx="1404952" cy="108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083" y="3429000"/>
            <a:ext cx="6393447" cy="2968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19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7944">
        <p:blinds dir="vert"/>
      </p:transition>
    </mc:Choice>
    <mc:Fallback xmlns="">
      <p:transition spd="slow" advTm="279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2"/>
        <p14:stopEvt time="2706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898963" y="259400"/>
            <a:ext cx="70737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777348" y="2215540"/>
            <a:ext cx="5561446" cy="464246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841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733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650">
        <p15:prstTrans prst="pageCurlDouble"/>
      </p:transition>
    </mc:Choice>
    <mc:Fallback xmlns="">
      <p:transition spd="slow" advTm="156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98 -4.07407E-6 L 0.68398 -4.07407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395487" y="163611"/>
            <a:ext cx="81893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</a:rPr>
              <a:t>Thấy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trời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đã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sáng</a:t>
            </a:r>
            <a:endParaRPr lang="en-GB" sz="4400" b="1" dirty="0">
              <a:solidFill>
                <a:srgbClr val="002060"/>
              </a:solidFill>
            </a:endParaRPr>
          </a:p>
          <a:p>
            <a:r>
              <a:rPr lang="en-GB" sz="4400" b="1" dirty="0" err="1">
                <a:solidFill>
                  <a:srgbClr val="002060"/>
                </a:solidFill>
              </a:rPr>
              <a:t>Gà</a:t>
            </a:r>
            <a:r>
              <a:rPr lang="en-GB" sz="4400" b="1" dirty="0">
                <a:solidFill>
                  <a:srgbClr val="002060"/>
                </a:solidFill>
              </a:rPr>
              <a:t> </a:t>
            </a:r>
            <a:r>
              <a:rPr lang="en-GB" sz="4400" b="1" dirty="0" err="1">
                <a:solidFill>
                  <a:srgbClr val="002060"/>
                </a:solidFill>
              </a:rPr>
              <a:t>gáy</a:t>
            </a:r>
            <a:r>
              <a:rPr lang="en-GB" sz="4400" b="1" dirty="0">
                <a:solidFill>
                  <a:srgbClr val="002060"/>
                </a:solidFill>
              </a:rPr>
              <a:t> ó…o…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0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60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822">
        <p15:prstTrans prst="pageCurlDouble"/>
      </p:transition>
    </mc:Choice>
    <mc:Fallback xmlns="">
      <p:transition spd="slow" advTm="30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3254470" y="343126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9327" y="1170260"/>
            <a:ext cx="4610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Đua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nhau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gà</a:t>
            </a:r>
            <a:r>
              <a:rPr lang="en-GB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b="1" dirty="0" err="1">
                <a:solidFill>
                  <a:srgbClr val="002060"/>
                </a:solidFill>
                <a:latin typeface="Calibri"/>
              </a:rPr>
              <a:t>gáy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Gà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gáy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GB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1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4602">
        <p15:prstTrans prst="pageCurlDouble"/>
      </p:transition>
    </mc:Choice>
    <mc:Fallback xmlns="">
      <p:transition spd="slow" advTm="246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40C7F69-A0C8-42FA-BEB9-E2A9156352E7}"/>
              </a:ext>
            </a:extLst>
          </p:cNvPr>
          <p:cNvSpPr/>
          <p:nvPr/>
        </p:nvSpPr>
        <p:spPr>
          <a:xfrm>
            <a:off x="2487707" y="234971"/>
            <a:ext cx="74642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+mn-ea"/>
              <a:cs typeface="#9Slide07 Itim" panose="00000500000000000000" pitchFamily="2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009900" y="2215540"/>
            <a:ext cx="5561446" cy="464246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343900" y="2167304"/>
            <a:ext cx="304800" cy="3282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8858250" y="1763469"/>
            <a:ext cx="457200" cy="452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8028998" y="2495550"/>
            <a:ext cx="210704" cy="24252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725" y="1336307"/>
            <a:ext cx="4610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="1" noProof="0" dirty="0">
                <a:solidFill>
                  <a:srgbClr val="002060"/>
                </a:solidFill>
                <a:latin typeface="Calibri"/>
              </a:rPr>
              <a:t>Ò ó o…o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D3E1CE-2EC5-4F68-AC1D-2EFD1252BD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404952" cy="10803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837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649">
        <p15:prstTrans prst="pageCurlDouble"/>
      </p:transition>
    </mc:Choice>
    <mc:Fallback xmlns="">
      <p:transition spd="slow" advTm="166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1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0.5|19.1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2.5|2.7|3.2|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0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.1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7.7|1.9|7.1|4.3|2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6|8.5|0.7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7|3.1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332</Words>
  <Application>Microsoft Office PowerPoint</Application>
  <PresentationFormat>Widescreen</PresentationFormat>
  <Paragraphs>65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宋体</vt:lpstr>
      <vt:lpstr>#9Slide03 Ample</vt:lpstr>
      <vt:lpstr>#9Slide07 Itim</vt:lpstr>
      <vt:lpstr>Arial</vt:lpstr>
      <vt:lpstr>Arial-Rounded</vt:lpstr>
      <vt:lpstr>Calibri</vt:lpstr>
      <vt:lpstr>Calibri Light</vt:lpstr>
      <vt:lpstr>inherit</vt:lpstr>
      <vt:lpstr>Open Sans</vt:lpstr>
      <vt:lpstr>Times New Roman</vt:lpstr>
      <vt:lpstr>Office Theme</vt:lpstr>
      <vt:lpstr>3_Office Theme</vt:lpstr>
      <vt:lpstr>8_Office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Ms. Lien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Ms. Lien</dc:creator>
  <cp:lastModifiedBy>A333</cp:lastModifiedBy>
  <cp:revision>30</cp:revision>
  <dcterms:created xsi:type="dcterms:W3CDTF">2022-01-13T11:04:33Z</dcterms:created>
  <dcterms:modified xsi:type="dcterms:W3CDTF">2025-11-05T06:11:34Z</dcterms:modified>
</cp:coreProperties>
</file>