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686" r:id="rId4"/>
    <p:sldId id="755" r:id="rId5"/>
    <p:sldId id="760" r:id="rId6"/>
    <p:sldId id="761" r:id="rId7"/>
    <p:sldId id="762" r:id="rId8"/>
    <p:sldId id="763" r:id="rId9"/>
    <p:sldId id="756" r:id="rId10"/>
    <p:sldId id="758" r:id="rId11"/>
    <p:sldId id="759" r:id="rId12"/>
    <p:sldId id="739" r:id="rId13"/>
    <p:sldId id="740" r:id="rId14"/>
    <p:sldId id="741" r:id="rId15"/>
    <p:sldId id="742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gwEsi0aLxhU5I7Qe6bTO7x1iA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7D861E-68B1-48C4-A282-636A812B8B9E}">
  <a:tblStyle styleId="{667D861E-68B1-48C4-A282-636A812B8B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42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760D6-E9F1-F957-3822-D0DEB0EA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FC22A-62AD-4473-8FCE-6241F7113E1B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425F8-978E-2381-93C3-5BA8E5030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65C21-F824-7045-7334-4B46DCE7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AA631-7D27-47B0-93E1-26E621DA0B94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463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3B13C-0FF1-94B4-04DA-FF7F9631F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BD8C1-43D9-4BF4-A834-12167CC4AFA3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26D76-1847-0E7E-266E-9077F4C6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11BC2-82FE-883B-87FB-4EDD38253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52619-676B-430F-92FA-CCD95777BFA9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61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C1F10-1B7C-D14F-9485-D6108393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E6070-E429-451E-B0AD-D5188ABD92DD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666F7-F01D-C19E-940C-CEA388C51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896E7-7D98-9FAE-FC92-17107330D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DA980-72C6-4902-B6F6-A968FAD7839D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852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1B1E07-24DB-1359-A524-CBE8F2B1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EABA1-D0A8-4299-BCD7-60BFF42489C0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E34FD3-C955-47EA-6D4A-AECFA75FE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9CF6B9-0940-698F-16D4-9EB920A8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4A816-6696-4DB8-85C2-E4CA7E2BC0A3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6200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3B22730-D6AF-DD7A-93E2-45202D91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A9974-3639-4660-B237-390CCB3F7E2E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ACAC4C-4817-B0CB-DA36-C3B3520E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03C996-795F-6FBE-0F5A-11A2DA6C7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C3B15-6F57-4AA1-A663-9E5D107CB558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767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7F63572-9671-ECF6-D6E5-FAA70E0B4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A0A52-3945-48C0-8A5B-A9FE0ADE83A1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16FF50-5997-803D-93DC-8B38E5EA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6222E5-184E-2C35-2EAD-DF57F456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980C5-187C-4338-988A-7AAA4B68DEE5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176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189C85B-92E2-FC24-B369-22E132992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30044-B80C-4FE4-87E3-F7EAF76DF76E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D227B64-E9D2-BEDF-62E5-85252D27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5AD801-EB89-B1AD-097B-DBD99A33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C15CC-522D-4569-9D25-41C48A92098F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447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D78D12-95B1-4EAD-DBBB-BBD12AE1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7E34A-F658-4C94-8E64-D40DFE3A6BBD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C10A8B-CF0C-DD6C-35D5-72F0E5C1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D2C494-CE32-94C7-26C3-A25012D8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4DCB6-85B8-4E77-B1C8-7AB8FC72BC1C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54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CCBD63-A974-087D-D2CD-D4E7BDA3E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0D448-3944-4F0A-9A2B-F2DF50B471B9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2B744E-2680-8B44-9BFE-D244EF88D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BA3761-20E0-0D8B-A703-A6C5665D9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62D17-BB37-4EE9-980E-B9B2CA2C8AA4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58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1A447-9AF3-23AF-4D32-7BFC1C74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8CB19-520E-439E-92FF-43C68DDA8B89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CFBC2-A091-A56F-16ED-1D57D655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4BEB7-0729-2902-D953-522DCBD0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7FFB2-8C68-447F-A538-EB5F62B1408D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560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C6395-4183-6AB5-4360-64360086F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82F86-BF60-429D-80A8-3AF4731804F5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A554B-F285-FFAD-BD2E-2C55F3BF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80401-6A4C-29E2-CC67-9D0C4383D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F157F-BC5A-46B9-B15E-9D479C257BF3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81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001D026-1299-D748-647E-2788D3E1FF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C7F9C6F-6EF8-5AA9-0B50-55324ED35F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A58F9-8FFC-B152-2AC0-27E264E06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A394FE-25E4-4208-899E-2BDDC76EE61D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90ACA-5C6A-2242-ABE6-A26E76033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F492D-377C-7AC2-A644-7F3396AB0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>
                <a:solidFill>
                  <a:srgbClr val="898989"/>
                </a:solidFill>
              </a:defRPr>
            </a:lvl1pPr>
          </a:lstStyle>
          <a:p>
            <a:fld id="{1F89CE1C-71F3-4BCF-A47E-15CE832A00DE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0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1036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2291805" y="2174081"/>
            <a:ext cx="7366000" cy="37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LĨNH VỰC PHÁT TRIỂN NHẬN THỨC</a:t>
            </a:r>
            <a:endParaRPr sz="3600" dirty="0"/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Môn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Khám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phá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endParaRPr lang="en-US" sz="1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  <a:p>
            <a:r>
              <a:rPr lang="en-US" sz="33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Đề</a:t>
            </a:r>
            <a:r>
              <a:rPr lang="en-US" sz="33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tài</a:t>
            </a:r>
            <a:r>
              <a:rPr lang="en-US" sz="33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: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Khám</a:t>
            </a:r>
            <a:r>
              <a:rPr lang="en-US" sz="33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phá</a:t>
            </a:r>
            <a:r>
              <a:rPr lang="en-US" sz="33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nón</a:t>
            </a:r>
            <a:r>
              <a:rPr lang="en-US" sz="33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lá</a:t>
            </a:r>
            <a:r>
              <a:rPr lang="en-US" sz="33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Việt</a:t>
            </a:r>
            <a:r>
              <a:rPr lang="en-US" sz="33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Nam</a:t>
            </a:r>
          </a:p>
          <a:p>
            <a:pPr algn="l"/>
            <a:r>
              <a:rPr lang="en-US" sz="33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                              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Lớp</a:t>
            </a:r>
            <a:r>
              <a:rPr lang="en-US" sz="33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: MGL A6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33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33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33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33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33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300" b="1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Nguyễn</a:t>
            </a:r>
            <a:r>
              <a:rPr lang="en-US" sz="33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b="1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3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Hồng</a:t>
            </a:r>
            <a:r>
              <a:rPr lang="en-US" sz="33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3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Diệp</a:t>
            </a:r>
            <a:endParaRPr lang="en-US" sz="3300" b="1" dirty="0" smtClean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endParaRPr sz="3300" b="1" dirty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1400"/>
              <a:buNone/>
            </a:pPr>
            <a:r>
              <a:rPr lang="en-US" sz="29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2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2022-2023</a:t>
            </a:r>
            <a:endParaRPr sz="29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ctrTitle"/>
          </p:nvPr>
        </p:nvSpPr>
        <p:spPr>
          <a:xfrm>
            <a:off x="3943350" y="434702"/>
            <a:ext cx="4305300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Times New Roman"/>
              <a:buNone/>
            </a:pPr>
            <a:r>
              <a:rPr lang="en-US" sz="1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PHÒNG </a:t>
            </a:r>
            <a:r>
              <a:rPr lang="en-US" sz="14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GD &amp; ĐT </a:t>
            </a:r>
            <a:r>
              <a:rPr lang="en-US" sz="1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QUẬN LONG BIÊN</a:t>
            </a:r>
            <a:br>
              <a:rPr lang="en-US" sz="1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 MN HOA SỮA</a:t>
            </a: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AutoShape 2" descr="Vẻ Đẹp Bắc Ninh - &quot;Ai làm chiếc nón quai thao Để cho anh... | Facebook"/>
          <p:cNvSpPr txBox="1">
            <a:spLocks noChangeAspect="1" noChangeArrowheads="1"/>
          </p:cNvSpPr>
          <p:nvPr/>
        </p:nvSpPr>
        <p:spPr bwMode="auto">
          <a:xfrm>
            <a:off x="180975" y="6036542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</a:pPr>
            <a:r>
              <a:rPr lang="en-US" sz="30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Trang</a:t>
            </a:r>
            <a:r>
              <a:rPr lang="en-US" sz="30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trÝ</a:t>
            </a:r>
            <a:r>
              <a:rPr lang="en-US" sz="30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</a:p>
        </p:txBody>
      </p:sp>
      <p:pic>
        <p:nvPicPr>
          <p:cNvPr id="2054" name="Picture 6" descr="Nét đẹp nón lá làng Chu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94" y="149751"/>
            <a:ext cx="9106412" cy="573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4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Vẻ Đẹp Bắc Ninh - &quot;Ai làm chiếc nón quai thao Để cho anh... | Facebook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01600" y="5771141"/>
            <a:ext cx="10972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Nãn</a:t>
            </a:r>
            <a:r>
              <a:rPr lang="en-US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quai</a:t>
            </a:r>
            <a:r>
              <a:rPr lang="en-US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thao</a:t>
            </a:r>
            <a:endParaRPr lang="en-US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r="9709"/>
          <a:stretch/>
        </p:blipFill>
        <p:spPr>
          <a:xfrm>
            <a:off x="1445623" y="1205995"/>
            <a:ext cx="4763588" cy="4043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82" y="684081"/>
            <a:ext cx="4747418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t="15464" r="10922" b="23992"/>
          <a:stretch/>
        </p:blipFill>
        <p:spPr>
          <a:xfrm>
            <a:off x="2711115" y="566056"/>
            <a:ext cx="6721643" cy="4599501"/>
          </a:xfrm>
        </p:spPr>
      </p:pic>
      <p:sp>
        <p:nvSpPr>
          <p:cNvPr id="7" name="AutoShape 2" descr="Vẻ Đẹp Bắc Ninh - &quot;Ai làm chiếc nón quai thao Để cho anh... | Facebook"/>
          <p:cNvSpPr txBox="1">
            <a:spLocks noChangeAspect="1" noChangeArrowheads="1"/>
          </p:cNvSpPr>
          <p:nvPr/>
        </p:nvSpPr>
        <p:spPr bwMode="auto">
          <a:xfrm>
            <a:off x="245979" y="555545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  <a:buFontTx/>
            </a:pPr>
            <a:r>
              <a:rPr lang="en-US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Nãn</a:t>
            </a:r>
            <a:r>
              <a:rPr lang="en-US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l¸ </a:t>
            </a:r>
            <a:r>
              <a:rPr lang="en-US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sen</a:t>
            </a:r>
            <a:endParaRPr lang="en-US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1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Nghề nón ngựa hơn 300 năm ở Bình Định - VnExpress Du l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840" y="274638"/>
            <a:ext cx="8736720" cy="58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Vẻ Đẹp Bắc Ninh - &quot;Ai làm chiếc nón quai thao Để cho anh... | Facebook"/>
          <p:cNvSpPr txBox="1">
            <a:spLocks noChangeAspect="1" noChangeArrowheads="1"/>
          </p:cNvSpPr>
          <p:nvPr/>
        </p:nvSpPr>
        <p:spPr bwMode="auto">
          <a:xfrm>
            <a:off x="101600" y="5989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  <a:buFontTx/>
            </a:pPr>
            <a:r>
              <a:rPr lang="en-US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Nãn</a:t>
            </a:r>
            <a:r>
              <a:rPr lang="en-US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ngùa</a:t>
            </a:r>
            <a:endParaRPr lang="en-US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2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Nón Ba tầm | Tassel necklace, Necklace, Jewel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" b="3133"/>
          <a:stretch/>
        </p:blipFill>
        <p:spPr bwMode="auto">
          <a:xfrm>
            <a:off x="3137693" y="461554"/>
            <a:ext cx="6002338" cy="565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Vẻ Đẹp Bắc Ninh - &quot;Ai làm chiếc nón quai thao Để cho anh... | Facebook"/>
          <p:cNvSpPr txBox="1">
            <a:spLocks noChangeAspect="1" noChangeArrowheads="1"/>
          </p:cNvSpPr>
          <p:nvPr/>
        </p:nvSpPr>
        <p:spPr bwMode="auto">
          <a:xfrm>
            <a:off x="508000" y="598797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  <a:buFontTx/>
            </a:pPr>
            <a:r>
              <a:rPr lang="en-US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Nãn</a:t>
            </a:r>
            <a:r>
              <a:rPr lang="en-US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ba</a:t>
            </a:r>
            <a:r>
              <a:rPr lang="en-US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tÇm</a:t>
            </a:r>
            <a:endParaRPr lang="en-US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2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942" name="Text Box 99">
            <a:extLst>
              <a:ext uri="{FF2B5EF4-FFF2-40B4-BE49-F238E27FC236}">
                <a16:creationId xmlns:a16="http://schemas.microsoft.com/office/drawing/2014/main" id="{F5EA1537-1EE6-88F6-658A-167483094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464" y="2200275"/>
            <a:ext cx="81613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kern="120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  <a:endParaRPr lang="en-US" altLang="zh-CN" sz="3200" kern="1200">
              <a:solidFill>
                <a:prstClr val="black"/>
              </a:solidFill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43" name="Text Box 6">
            <a:extLst>
              <a:ext uri="{FF2B5EF4-FFF2-40B4-BE49-F238E27FC236}">
                <a16:creationId xmlns:a16="http://schemas.microsoft.com/office/drawing/2014/main" id="{CAC080ED-66E7-352D-EF01-E46AB85BF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013" y="2057401"/>
            <a:ext cx="77327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zh-CN" sz="3600" kern="1200">
              <a:solidFill>
                <a:prstClr val="black"/>
              </a:solidFill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44" name="Text Box 2">
            <a:extLst>
              <a:ext uri="{FF2B5EF4-FFF2-40B4-BE49-F238E27FC236}">
                <a16:creationId xmlns:a16="http://schemas.microsoft.com/office/drawing/2014/main" id="{54FE08F1-9639-3CB1-5704-603C4A3BD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1912939"/>
            <a:ext cx="77851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zh-CN" sz="4000" kern="12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8" name="Picture 4" descr="100.000+ ảnh đẹp nhất về Nón Lá · Tải xuống miễn phí 100% · Ảnh có sẵn của  Pexe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0" t="6291" r="17395" b="17893"/>
          <a:stretch/>
        </p:blipFill>
        <p:spPr bwMode="auto">
          <a:xfrm>
            <a:off x="2820278" y="1428142"/>
            <a:ext cx="5473492" cy="401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557024" y="535495"/>
            <a:ext cx="2855456" cy="1215601"/>
            <a:chOff x="5589108" y="984674"/>
            <a:chExt cx="2855456" cy="1215601"/>
          </a:xfrm>
        </p:grpSpPr>
        <p:cxnSp>
          <p:nvCxnSpPr>
            <p:cNvPr id="3" name="Straight Arrow Connector 2"/>
            <p:cNvCxnSpPr/>
            <p:nvPr/>
          </p:nvCxnSpPr>
          <p:spPr>
            <a:xfrm flipV="1">
              <a:off x="5589108" y="1344855"/>
              <a:ext cx="776858" cy="85542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oogle Shape;150;p7"/>
            <p:cNvSpPr/>
            <p:nvPr/>
          </p:nvSpPr>
          <p:spPr>
            <a:xfrm>
              <a:off x="6365966" y="984674"/>
              <a:ext cx="2078598" cy="645595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 err="1" smtClean="0">
                  <a:solidFill>
                    <a:srgbClr val="FF0000"/>
                  </a:solidFill>
                  <a:latin typeface=".VnAvant" panose="020B7200000000000000" pitchFamily="34" charset="0"/>
                  <a:ea typeface="Times New Roman"/>
                  <a:cs typeface="Times New Roman"/>
                  <a:sym typeface="Times New Roman"/>
                </a:rPr>
                <a:t>Chãp</a:t>
              </a:r>
              <a:r>
                <a:rPr lang="en-US" sz="2000" b="1" dirty="0" smtClean="0">
                  <a:solidFill>
                    <a:srgbClr val="FF0000"/>
                  </a:solidFill>
                  <a:latin typeface=".VnAvant" panose="020B7200000000000000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.VnAvant" panose="020B7200000000000000" pitchFamily="34" charset="0"/>
                  <a:ea typeface="Times New Roman"/>
                  <a:cs typeface="Times New Roman"/>
                  <a:sym typeface="Times New Roman"/>
                </a:rPr>
                <a:t>nãn</a:t>
              </a:r>
              <a:endParaRPr lang="en-US" sz="2000" b="1" dirty="0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07453" y="2458421"/>
            <a:ext cx="3381147" cy="693421"/>
            <a:chOff x="1024947" y="2789333"/>
            <a:chExt cx="3513782" cy="693421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3353846" y="3094893"/>
              <a:ext cx="1184883" cy="344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Google Shape;150;p7"/>
            <p:cNvSpPr/>
            <p:nvPr/>
          </p:nvSpPr>
          <p:spPr>
            <a:xfrm>
              <a:off x="1024947" y="2789333"/>
              <a:ext cx="2328899" cy="693421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 err="1" smtClean="0">
                  <a:solidFill>
                    <a:srgbClr val="FF0000"/>
                  </a:solidFill>
                  <a:latin typeface=".VnAvant" panose="020B7200000000000000" pitchFamily="34" charset="0"/>
                  <a:ea typeface="Times New Roman"/>
                  <a:cs typeface="Times New Roman"/>
                  <a:sym typeface="Times New Roman"/>
                </a:rPr>
                <a:t>Khung</a:t>
              </a:r>
              <a:r>
                <a:rPr lang="en-US" sz="2000" b="1" dirty="0" smtClean="0">
                  <a:solidFill>
                    <a:srgbClr val="FF0000"/>
                  </a:solidFill>
                  <a:latin typeface=".VnAvant" panose="020B7200000000000000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.VnAvant" panose="020B7200000000000000" pitchFamily="34" charset="0"/>
                  <a:ea typeface="Times New Roman"/>
                  <a:cs typeface="Times New Roman"/>
                  <a:sym typeface="Times New Roman"/>
                </a:rPr>
                <a:t>nãn</a:t>
              </a:r>
              <a:endParaRPr lang="en-US" sz="2000" b="1" dirty="0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31082" y="3613510"/>
            <a:ext cx="2990855" cy="645595"/>
            <a:chOff x="8031082" y="3613510"/>
            <a:chExt cx="2990855" cy="645595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8031082" y="3936308"/>
              <a:ext cx="950953" cy="1637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Google Shape;150;p7"/>
            <p:cNvSpPr/>
            <p:nvPr/>
          </p:nvSpPr>
          <p:spPr>
            <a:xfrm>
              <a:off x="8982035" y="3613510"/>
              <a:ext cx="2039902" cy="645595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 err="1" smtClean="0">
                  <a:solidFill>
                    <a:srgbClr val="FF0000"/>
                  </a:solidFill>
                  <a:latin typeface=".VnAvant" panose="020B7200000000000000" pitchFamily="34" charset="0"/>
                  <a:ea typeface="Times New Roman"/>
                  <a:cs typeface="Times New Roman"/>
                  <a:sym typeface="Times New Roman"/>
                </a:rPr>
                <a:t>Vµnh</a:t>
              </a:r>
              <a:r>
                <a:rPr lang="en-US" sz="2000" b="1" dirty="0" smtClean="0">
                  <a:solidFill>
                    <a:srgbClr val="FF0000"/>
                  </a:solidFill>
                  <a:latin typeface=".VnAvant" panose="020B7200000000000000" pitchFamily="34" charset="0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.VnAvant" panose="020B7200000000000000" pitchFamily="34" charset="0"/>
                  <a:ea typeface="Times New Roman"/>
                  <a:cs typeface="Times New Roman"/>
                  <a:sym typeface="Times New Roman"/>
                </a:rPr>
                <a:t>nãn</a:t>
              </a:r>
              <a:endParaRPr lang="en-US" sz="2000" b="1" dirty="0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06644" y="5109263"/>
            <a:ext cx="2249819" cy="1073039"/>
            <a:chOff x="4538729" y="5540586"/>
            <a:chExt cx="2532888" cy="1073039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5686697" y="5540586"/>
              <a:ext cx="10212" cy="47796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Google Shape;150;p7"/>
            <p:cNvSpPr/>
            <p:nvPr/>
          </p:nvSpPr>
          <p:spPr>
            <a:xfrm>
              <a:off x="4538729" y="5968030"/>
              <a:ext cx="2532888" cy="645595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FF0000"/>
                  </a:solidFill>
                  <a:latin typeface=".VnAvant" panose="020B7200000000000000" pitchFamily="34" charset="0"/>
                  <a:ea typeface="Times New Roman"/>
                  <a:cs typeface="Times New Roman"/>
                  <a:sym typeface="Times New Roman"/>
                </a:rPr>
                <a:t>Quai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.VnAvant" panose="020B7200000000000000" pitchFamily="34" charset="0"/>
                  <a:ea typeface="Times New Roman"/>
                  <a:cs typeface="Times New Roman"/>
                  <a:sym typeface="Times New Roman"/>
                </a:rPr>
                <a:t>nãn</a:t>
              </a:r>
              <a:endParaRPr lang="en-US" sz="2000" b="1" dirty="0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50;p7"/>
          <p:cNvSpPr/>
          <p:nvPr/>
        </p:nvSpPr>
        <p:spPr>
          <a:xfrm>
            <a:off x="4260253" y="2579094"/>
            <a:ext cx="3534374" cy="1155182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Nguyªn</a:t>
            </a:r>
            <a:r>
              <a:rPr lang="en-US" sz="2500" b="1" dirty="0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liÖu</a:t>
            </a:r>
            <a:r>
              <a:rPr lang="en-US" sz="2500" b="1" dirty="0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lµm</a:t>
            </a:r>
            <a:r>
              <a:rPr lang="en-US" sz="2500" b="1" dirty="0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nãn</a:t>
            </a:r>
            <a:r>
              <a:rPr lang="en-US" sz="2500" b="1" dirty="0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gåm</a:t>
            </a:r>
            <a:r>
              <a:rPr lang="en-US" sz="2500" b="1" dirty="0" smtClean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: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250656" y="576980"/>
            <a:ext cx="3447819" cy="2122625"/>
            <a:chOff x="2085183" y="-196522"/>
            <a:chExt cx="3601862" cy="24063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5"/>
            <a:stretch/>
          </p:blipFill>
          <p:spPr>
            <a:xfrm>
              <a:off x="2085183" y="-196522"/>
              <a:ext cx="2437204" cy="2333693"/>
            </a:xfrm>
            <a:prstGeom prst="rect">
              <a:avLst/>
            </a:prstGeom>
          </p:spPr>
        </p:pic>
        <p:cxnSp>
          <p:nvCxnSpPr>
            <p:cNvPr id="47" name="Straight Arrow Connector 46"/>
            <p:cNvCxnSpPr/>
            <p:nvPr/>
          </p:nvCxnSpPr>
          <p:spPr>
            <a:xfrm flipH="1" flipV="1">
              <a:off x="4663374" y="1043461"/>
              <a:ext cx="1023671" cy="116639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080231" y="655367"/>
            <a:ext cx="3721958" cy="2030762"/>
            <a:chOff x="6838309" y="2628143"/>
            <a:chExt cx="3721958" cy="203076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96" t="48429"/>
            <a:stretch/>
          </p:blipFill>
          <p:spPr>
            <a:xfrm>
              <a:off x="7992656" y="2628143"/>
              <a:ext cx="2567611" cy="2030762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flipV="1">
              <a:off x="6838309" y="3585484"/>
              <a:ext cx="1019390" cy="101538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7355393" y="3626524"/>
            <a:ext cx="3371055" cy="2786435"/>
            <a:chOff x="4014788" y="3838499"/>
            <a:chExt cx="3371055" cy="301950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950" y="4760887"/>
              <a:ext cx="2490893" cy="2097113"/>
            </a:xfrm>
            <a:prstGeom prst="rect">
              <a:avLst/>
            </a:prstGeom>
          </p:spPr>
        </p:pic>
        <p:cxnSp>
          <p:nvCxnSpPr>
            <p:cNvPr id="54" name="Straight Arrow Connector 53"/>
            <p:cNvCxnSpPr/>
            <p:nvPr/>
          </p:nvCxnSpPr>
          <p:spPr>
            <a:xfrm>
              <a:off x="4014788" y="3838499"/>
              <a:ext cx="1049222" cy="89286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998321" y="3570790"/>
            <a:ext cx="3857366" cy="2696578"/>
            <a:chOff x="-322347" y="2911044"/>
            <a:chExt cx="3857366" cy="269657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2347" y="2911044"/>
              <a:ext cx="2696578" cy="2696578"/>
            </a:xfrm>
            <a:prstGeom prst="rect">
              <a:avLst/>
            </a:prstGeom>
          </p:spPr>
        </p:pic>
        <p:cxnSp>
          <p:nvCxnSpPr>
            <p:cNvPr id="56" name="Straight Arrow Connector 55"/>
            <p:cNvCxnSpPr/>
            <p:nvPr/>
          </p:nvCxnSpPr>
          <p:spPr>
            <a:xfrm flipH="1">
              <a:off x="2247340" y="3074530"/>
              <a:ext cx="1287679" cy="87188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978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AutoShape 2" descr="Vẻ Đẹp Bắc Ninh - &quot;Ai làm chiếc nón quai thao Để cho anh... | Facebook"/>
          <p:cNvSpPr txBox="1">
            <a:spLocks noChangeAspect="1" noChangeArrowheads="1"/>
          </p:cNvSpPr>
          <p:nvPr/>
        </p:nvSpPr>
        <p:spPr bwMode="auto">
          <a:xfrm>
            <a:off x="2867484" y="335631"/>
            <a:ext cx="5250949" cy="10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</a:pPr>
            <a:r>
              <a:rPr lang="en-US" sz="3000" b="1" dirty="0" err="1" smtClean="0">
                <a:solidFill>
                  <a:srgbClr val="0000CC"/>
                </a:solidFill>
              </a:rPr>
              <a:t>Bước</a:t>
            </a:r>
            <a:r>
              <a:rPr lang="en-US" sz="3000" b="1" dirty="0" smtClean="0">
                <a:solidFill>
                  <a:srgbClr val="0000CC"/>
                </a:solidFill>
              </a:rPr>
              <a:t> 1: </a:t>
            </a:r>
            <a:r>
              <a:rPr lang="en-US" sz="3000" b="1" dirty="0" err="1" smtClean="0">
                <a:solidFill>
                  <a:srgbClr val="0000CC"/>
                </a:solidFill>
              </a:rPr>
              <a:t>Chuẩn</a:t>
            </a:r>
            <a:r>
              <a:rPr lang="en-US" sz="3000" b="1" dirty="0" smtClean="0">
                <a:solidFill>
                  <a:srgbClr val="0000CC"/>
                </a:solidFill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</a:rPr>
              <a:t>bị</a:t>
            </a:r>
            <a:r>
              <a:rPr lang="en-US" sz="3000" b="1" dirty="0" smtClean="0">
                <a:solidFill>
                  <a:srgbClr val="0000CC"/>
                </a:solidFill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</a:rPr>
              <a:t>lá</a:t>
            </a:r>
            <a:r>
              <a:rPr lang="en-US" sz="3000" b="1" dirty="0" smtClean="0">
                <a:solidFill>
                  <a:srgbClr val="0000CC"/>
                </a:solidFill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</a:rPr>
              <a:t>làm</a:t>
            </a:r>
            <a:r>
              <a:rPr lang="en-US" sz="3000" b="1" dirty="0" smtClean="0">
                <a:solidFill>
                  <a:srgbClr val="0000CC"/>
                </a:solidFill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</a:rPr>
              <a:t>nón</a:t>
            </a:r>
            <a:endParaRPr lang="en-US" sz="3000" b="1" dirty="0">
              <a:solidFill>
                <a:srgbClr val="0000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382" t="14257" r="22978" b="20399"/>
          <a:stretch/>
        </p:blipFill>
        <p:spPr>
          <a:xfrm>
            <a:off x="6643688" y="1368895"/>
            <a:ext cx="2949491" cy="2217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r="18582"/>
          <a:stretch/>
        </p:blipFill>
        <p:spPr>
          <a:xfrm>
            <a:off x="1740569" y="1368895"/>
            <a:ext cx="2935706" cy="2183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/>
          <a:stretch/>
        </p:blipFill>
        <p:spPr>
          <a:xfrm>
            <a:off x="1740569" y="4100826"/>
            <a:ext cx="2945731" cy="22817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/>
          <a:stretch/>
        </p:blipFill>
        <p:spPr>
          <a:xfrm>
            <a:off x="6643688" y="4100826"/>
            <a:ext cx="2949491" cy="22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Vẻ Đẹp Bắc Ninh - &quot;Ai làm chiếc nón quai thao Để cho anh... | Facebook"/>
          <p:cNvSpPr txBox="1">
            <a:spLocks noChangeAspect="1" noChangeArrowheads="1"/>
          </p:cNvSpPr>
          <p:nvPr/>
        </p:nvSpPr>
        <p:spPr bwMode="auto">
          <a:xfrm>
            <a:off x="3778855" y="382641"/>
            <a:ext cx="5117431" cy="69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</a:pPr>
            <a:r>
              <a:rPr lang="en-US" sz="3000" b="1" dirty="0" err="1" smtClean="0">
                <a:solidFill>
                  <a:srgbClr val="0000CC"/>
                </a:solidFill>
              </a:rPr>
              <a:t>Bước</a:t>
            </a:r>
            <a:r>
              <a:rPr lang="en-US" sz="3000" b="1" dirty="0" smtClean="0">
                <a:solidFill>
                  <a:srgbClr val="0000CC"/>
                </a:solidFill>
              </a:rPr>
              <a:t> 2: </a:t>
            </a:r>
            <a:r>
              <a:rPr lang="en-US" sz="3000" b="1" dirty="0" err="1" smtClean="0">
                <a:solidFill>
                  <a:srgbClr val="0000CC"/>
                </a:solidFill>
              </a:rPr>
              <a:t>Làm</a:t>
            </a:r>
            <a:r>
              <a:rPr lang="en-US" sz="3000" b="1" dirty="0" smtClean="0">
                <a:solidFill>
                  <a:srgbClr val="0000CC"/>
                </a:solidFill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</a:rPr>
              <a:t>vành</a:t>
            </a:r>
            <a:r>
              <a:rPr lang="en-US" sz="3000" b="1" dirty="0" smtClean="0">
                <a:solidFill>
                  <a:srgbClr val="0000CC"/>
                </a:solidFill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</a:rPr>
              <a:t>nón</a:t>
            </a:r>
            <a:endParaRPr lang="en-US" sz="3000" b="1" dirty="0">
              <a:solidFill>
                <a:srgbClr val="0000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94" y="2160548"/>
            <a:ext cx="4091771" cy="2918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46" y="2149643"/>
            <a:ext cx="4444852" cy="292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6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Vẻ Đẹp Bắc Ninh - &quot;Ai làm chiếc nón quai thao Để cho anh... | Facebook"/>
          <p:cNvSpPr txBox="1">
            <a:spLocks noChangeAspect="1" noChangeArrowheads="1"/>
          </p:cNvSpPr>
          <p:nvPr/>
        </p:nvSpPr>
        <p:spPr bwMode="auto">
          <a:xfrm>
            <a:off x="3778855" y="382641"/>
            <a:ext cx="5117431" cy="69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</a:pPr>
            <a:r>
              <a:rPr lang="en-US" sz="3000" b="1" dirty="0" err="1" smtClean="0">
                <a:solidFill>
                  <a:srgbClr val="0000CC"/>
                </a:solidFill>
              </a:rPr>
              <a:t>Bước</a:t>
            </a:r>
            <a:r>
              <a:rPr lang="en-US" sz="3000" b="1" dirty="0" smtClean="0">
                <a:solidFill>
                  <a:srgbClr val="0000CC"/>
                </a:solidFill>
              </a:rPr>
              <a:t> 3: </a:t>
            </a:r>
            <a:r>
              <a:rPr lang="en-US" sz="3000" b="1" dirty="0" err="1" smtClean="0">
                <a:solidFill>
                  <a:srgbClr val="0000CC"/>
                </a:solidFill>
              </a:rPr>
              <a:t>Khâu</a:t>
            </a:r>
            <a:r>
              <a:rPr lang="en-US" sz="3000" b="1" dirty="0" smtClean="0">
                <a:solidFill>
                  <a:srgbClr val="0000CC"/>
                </a:solidFill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</a:rPr>
              <a:t>nón</a:t>
            </a:r>
            <a:endParaRPr lang="en-US" sz="3000" b="1" dirty="0">
              <a:solidFill>
                <a:srgbClr val="0000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8" y="2104193"/>
            <a:ext cx="4035023" cy="2795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04" y="2038573"/>
            <a:ext cx="4045001" cy="28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utoShape 2" descr="Vẻ Đẹp Bắc Ninh - &quot;Ai làm chiếc nón quai thao Để cho anh... | Facebook"/>
          <p:cNvSpPr txBox="1">
            <a:spLocks noChangeAspect="1" noChangeArrowheads="1"/>
          </p:cNvSpPr>
          <p:nvPr/>
        </p:nvSpPr>
        <p:spPr bwMode="auto">
          <a:xfrm>
            <a:off x="2972269" y="350557"/>
            <a:ext cx="6247461" cy="69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</a:pPr>
            <a:r>
              <a:rPr lang="en-US" sz="3000" b="1" dirty="0" err="1" smtClean="0">
                <a:solidFill>
                  <a:srgbClr val="0000CC"/>
                </a:solidFill>
              </a:rPr>
              <a:t>Bước</a:t>
            </a:r>
            <a:r>
              <a:rPr lang="en-US" sz="3000" b="1" dirty="0" smtClean="0">
                <a:solidFill>
                  <a:srgbClr val="0000CC"/>
                </a:solidFill>
              </a:rPr>
              <a:t> 4: </a:t>
            </a:r>
            <a:r>
              <a:rPr lang="en-US" sz="3000" b="1" dirty="0" err="1" smtClean="0">
                <a:solidFill>
                  <a:srgbClr val="0000CC"/>
                </a:solidFill>
              </a:rPr>
              <a:t>Làm</a:t>
            </a:r>
            <a:r>
              <a:rPr lang="en-US" sz="3000" b="1" dirty="0" smtClean="0">
                <a:solidFill>
                  <a:srgbClr val="0000CC"/>
                </a:solidFill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</a:rPr>
              <a:t>chỗ</a:t>
            </a:r>
            <a:r>
              <a:rPr lang="en-US" sz="3000" b="1" dirty="0" smtClean="0">
                <a:solidFill>
                  <a:srgbClr val="0000CC"/>
                </a:solidFill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</a:rPr>
              <a:t>buộc</a:t>
            </a:r>
            <a:r>
              <a:rPr lang="en-US" sz="3000" b="1" dirty="0" smtClean="0">
                <a:solidFill>
                  <a:srgbClr val="0000CC"/>
                </a:solidFill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</a:rPr>
              <a:t>quai</a:t>
            </a:r>
            <a:r>
              <a:rPr lang="en-US" sz="3000" b="1" dirty="0" smtClean="0">
                <a:solidFill>
                  <a:srgbClr val="0000CC"/>
                </a:solidFill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</a:rPr>
              <a:t>nón</a:t>
            </a:r>
            <a:endParaRPr lang="en-US" sz="3000" b="1" dirty="0">
              <a:solidFill>
                <a:srgbClr val="0000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714" y="1398747"/>
            <a:ext cx="5221065" cy="39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7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Nón lá của mẹ - Báo Phụ N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29" y="226760"/>
            <a:ext cx="9010468" cy="588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Vẻ Đẹp Bắc Ninh - &quot;Ai làm chiếc nón quai thao Để cho anh... | Facebook"/>
          <p:cNvSpPr txBox="1">
            <a:spLocks noChangeAspect="1" noChangeArrowheads="1"/>
          </p:cNvSpPr>
          <p:nvPr/>
        </p:nvSpPr>
        <p:spPr bwMode="auto">
          <a:xfrm>
            <a:off x="171450" y="6108594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</a:pPr>
            <a:r>
              <a:rPr lang="en-US" sz="30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Che</a:t>
            </a:r>
            <a:r>
              <a:rPr lang="en-US" sz="30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n¾ng, </a:t>
            </a:r>
            <a:r>
              <a:rPr lang="en-US" sz="30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che</a:t>
            </a:r>
            <a:r>
              <a:rPr lang="en-US" sz="30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m</a:t>
            </a:r>
            <a:r>
              <a:rPr lang="en-US" sz="3600" b="1" dirty="0" err="1" smtClean="0">
                <a:solidFill>
                  <a:srgbClr val="0000CC"/>
                </a:solidFill>
                <a:latin typeface="+mn-lt"/>
              </a:rPr>
              <a:t>ư</a:t>
            </a:r>
            <a:r>
              <a:rPr lang="en-US" sz="30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a</a:t>
            </a:r>
            <a:r>
              <a:rPr lang="en-US" sz="30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smtClean="0">
                <a:solidFill>
                  <a:srgbClr val="0000CC"/>
                </a:solidFill>
                <a:latin typeface="+mn-lt"/>
              </a:rPr>
              <a:t>­</a:t>
            </a:r>
            <a:endParaRPr lang="en-US" sz="30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0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AutoShape 2" descr="Vẻ Đẹp Bắc Ninh - &quot;Ai làm chiếc nón quai thao Để cho anh... | Facebook"/>
          <p:cNvSpPr txBox="1">
            <a:spLocks noChangeAspect="1" noChangeArrowheads="1"/>
          </p:cNvSpPr>
          <p:nvPr/>
        </p:nvSpPr>
        <p:spPr bwMode="auto">
          <a:xfrm>
            <a:off x="400050" y="6134967"/>
            <a:ext cx="10972800" cy="69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</a:pPr>
            <a:r>
              <a:rPr lang="en-US" sz="30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Dông</a:t>
            </a:r>
            <a:r>
              <a:rPr lang="en-US" sz="30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cô</a:t>
            </a:r>
            <a:r>
              <a:rPr lang="en-US" sz="30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biÓu</a:t>
            </a:r>
            <a:r>
              <a:rPr lang="en-US" sz="30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diÔn</a:t>
            </a:r>
            <a:endParaRPr lang="en-US" sz="30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3074" name="Picture 2" descr="Múa nón lá – Điệu múa dân gian hút mắt người x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279484"/>
            <a:ext cx="8826839" cy="588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111</Words>
  <Application>Microsoft Office PowerPoint</Application>
  <PresentationFormat>Widescreen</PresentationFormat>
  <Paragraphs>31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宋体</vt:lpstr>
      <vt:lpstr>.VnAvant</vt:lpstr>
      <vt:lpstr>Arial</vt:lpstr>
      <vt:lpstr>Calibri</vt:lpstr>
      <vt:lpstr>Times New Roman</vt:lpstr>
      <vt:lpstr>Office Theme</vt:lpstr>
      <vt:lpstr>1_Office Theme</vt:lpstr>
      <vt:lpstr>PHÒNG GD &amp; ĐT QUẬN LONG BIÊN TRƯỜNG MN HOA SỮA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Nãn quai thao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MN HOA SỮA</dc:title>
  <dc:creator>Phong5T3</dc:creator>
  <cp:lastModifiedBy>A333</cp:lastModifiedBy>
  <cp:revision>53</cp:revision>
  <dcterms:created xsi:type="dcterms:W3CDTF">2020-11-09T08:54:19Z</dcterms:created>
  <dcterms:modified xsi:type="dcterms:W3CDTF">2023-04-14T05:37:01Z</dcterms:modified>
</cp:coreProperties>
</file>