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4630400" cy="8229600"/>
  <p:notesSz cx="8229600" cy="14630400"/>
  <p:embeddedFontLst>
    <p:embeddedFont>
      <p:font typeface="Calibri" panose="020F0502020204030204" pitchFamily="34" charset="0"/>
      <p:regular r:id="rId8"/>
      <p:bold r:id="rId9"/>
      <p:italic r:id="rId10"/>
      <p:boldItalic r:id="rId11"/>
    </p:embeddedFont>
    <p:embeddedFont>
      <p:font typeface="Instrument Sans Semi Bold" panose="020B0604020202020204" charset="0"/>
      <p:regular r:id="rId12"/>
    </p:embeddedFont>
    <p:embeddedFont>
      <p:font typeface="Instrument Sans Medium"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1" d="100"/>
          <a:sy n="61" d="100"/>
        </p:scale>
        <p:origin x="6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9038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0D9">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CD">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D4EDD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ECD5">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DDC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3373822" y="1399050"/>
            <a:ext cx="9547896" cy="1417558"/>
          </a:xfrm>
          <a:prstGeom prst="rect">
            <a:avLst/>
          </a:prstGeom>
          <a:noFill/>
          <a:ln/>
        </p:spPr>
        <p:txBody>
          <a:bodyPr wrap="square" lIns="0" tIns="0" rIns="0" bIns="0" rtlCol="0" anchor="t"/>
          <a:lstStyle/>
          <a:p>
            <a:pPr marL="0" indent="0" algn="l">
              <a:lnSpc>
                <a:spcPts val="5550"/>
              </a:lnSpc>
              <a:buNone/>
            </a:pPr>
            <a:r>
              <a:rPr lang="en-US" sz="4450" dirty="0">
                <a:solidFill>
                  <a:srgbClr val="505468"/>
                </a:solidFill>
                <a:latin typeface="Instrument Sans Semi Bold" pitchFamily="34" charset="0"/>
                <a:ea typeface="Instrument Sans Semi Bold" pitchFamily="34" charset="-122"/>
                <a:cs typeface="Instrument Sans Semi Bold" pitchFamily="34" charset="-120"/>
              </a:rPr>
              <a:t>Bài Giảng Tô Màu Quả Cà Chua</a:t>
            </a:r>
            <a:endParaRPr lang="en-US" sz="445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541" y="2254961"/>
            <a:ext cx="5375549" cy="537554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643896"/>
            <a:ext cx="5698450" cy="566976"/>
          </a:xfrm>
          <a:prstGeom prst="rect">
            <a:avLst/>
          </a:prstGeom>
          <a:noFill/>
          <a:ln/>
        </p:spPr>
        <p:txBody>
          <a:bodyPr wrap="none" lIns="0" tIns="0" rIns="0" bIns="0" rtlCol="0" anchor="t"/>
          <a:lstStyle/>
          <a:p>
            <a:pPr marL="0" indent="0" algn="l">
              <a:lnSpc>
                <a:spcPts val="4450"/>
              </a:lnSpc>
              <a:buNone/>
            </a:pPr>
            <a:r>
              <a:rPr lang="en-US" sz="3550" dirty="0">
                <a:solidFill>
                  <a:srgbClr val="505468"/>
                </a:solidFill>
                <a:latin typeface="Instrument Sans Semi Bold" pitchFamily="34" charset="0"/>
                <a:ea typeface="Instrument Sans Semi Bold" pitchFamily="34" charset="-122"/>
                <a:cs typeface="Instrument Sans Semi Bold" pitchFamily="34" charset="-120"/>
              </a:rPr>
              <a:t>Giới Thiệu Về Quả Cà Chua</a:t>
            </a:r>
            <a:endParaRPr lang="en-US" sz="3550" dirty="0"/>
          </a:p>
        </p:txBody>
      </p:sp>
      <p:sp>
        <p:nvSpPr>
          <p:cNvPr id="3" name="Text 1"/>
          <p:cNvSpPr/>
          <p:nvPr/>
        </p:nvSpPr>
        <p:spPr>
          <a:xfrm>
            <a:off x="793790" y="2437686"/>
            <a:ext cx="7604284" cy="1088708"/>
          </a:xfrm>
          <a:prstGeom prst="rect">
            <a:avLst/>
          </a:prstGeom>
          <a:noFill/>
          <a:ln/>
        </p:spPr>
        <p:txBody>
          <a:bodyPr wrap="square" lIns="0" tIns="0" rIns="0" bIns="0" rtlCol="0" anchor="t"/>
          <a:lstStyle/>
          <a:p>
            <a:pPr marL="0" indent="0" algn="l">
              <a:lnSpc>
                <a:spcPts val="2850"/>
              </a:lnSpc>
              <a:buNone/>
            </a:pPr>
            <a:r>
              <a:rPr lang="en-US" sz="1750" dirty="0">
                <a:solidFill>
                  <a:srgbClr val="000000"/>
                </a:solidFill>
                <a:latin typeface="Instrument Sans Medium" pitchFamily="34" charset="0"/>
                <a:ea typeface="Instrument Sans Medium" pitchFamily="34" charset="-122"/>
                <a:cs typeface="Instrument Sans Medium" pitchFamily="34" charset="-120"/>
              </a:rPr>
              <a:t>Quả cà chua có màu đỏ tươi, hình tròn xinh xắn. Đây là loại quả giàu vitamin C, rất tốt cho sức khỏe của chúng ta. Cà chua mọc trên cây có lá xanh lá cây, được trồng ở rất nhiều nơi trên thế giới.</a:t>
            </a:r>
            <a:endParaRPr lang="en-US" sz="1750" dirty="0"/>
          </a:p>
        </p:txBody>
      </p:sp>
      <p:sp>
        <p:nvSpPr>
          <p:cNvPr id="4" name="Text 2"/>
          <p:cNvSpPr/>
          <p:nvPr/>
        </p:nvSpPr>
        <p:spPr>
          <a:xfrm>
            <a:off x="793790" y="3730466"/>
            <a:ext cx="7604284"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000000"/>
                </a:solidFill>
                <a:latin typeface="Instrument Sans Medium" pitchFamily="34" charset="0"/>
                <a:ea typeface="Instrument Sans Medium" pitchFamily="34" charset="-122"/>
                <a:cs typeface="Instrument Sans Medium" pitchFamily="34" charset="-120"/>
              </a:rPr>
              <a:t>Hình dạng: Tròn, mịn</a:t>
            </a:r>
            <a:endParaRPr lang="en-US" sz="1750" dirty="0"/>
          </a:p>
        </p:txBody>
      </p:sp>
      <p:sp>
        <p:nvSpPr>
          <p:cNvPr id="5" name="Text 3"/>
          <p:cNvSpPr/>
          <p:nvPr/>
        </p:nvSpPr>
        <p:spPr>
          <a:xfrm>
            <a:off x="793790" y="4172664"/>
            <a:ext cx="7604284"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000000"/>
                </a:solidFill>
                <a:latin typeface="Instrument Sans Medium" pitchFamily="34" charset="0"/>
                <a:ea typeface="Instrument Sans Medium" pitchFamily="34" charset="-122"/>
                <a:cs typeface="Instrument Sans Medium" pitchFamily="34" charset="-120"/>
              </a:rPr>
              <a:t>Màu sắc: Đỏ tươi, bóng bẩy</a:t>
            </a:r>
            <a:endParaRPr lang="en-US" sz="1750" dirty="0"/>
          </a:p>
        </p:txBody>
      </p:sp>
      <p:sp>
        <p:nvSpPr>
          <p:cNvPr id="6" name="Text 4"/>
          <p:cNvSpPr/>
          <p:nvPr/>
        </p:nvSpPr>
        <p:spPr>
          <a:xfrm>
            <a:off x="793790" y="4614863"/>
            <a:ext cx="7604284"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000000"/>
                </a:solidFill>
                <a:latin typeface="Instrument Sans Medium" pitchFamily="34" charset="0"/>
                <a:ea typeface="Instrument Sans Medium" pitchFamily="34" charset="-122"/>
                <a:cs typeface="Instrument Sans Medium" pitchFamily="34" charset="-120"/>
              </a:rPr>
              <a:t>Vị trí lá: Ở phía trên</a:t>
            </a:r>
            <a:endParaRPr lang="en-US" sz="1750" dirty="0"/>
          </a:p>
        </p:txBody>
      </p:sp>
      <p:pic>
        <p:nvPicPr>
          <p:cNvPr id="7" name="Image 0" descr="preencoded.png"/>
          <p:cNvPicPr>
            <a:picLocks noChangeAspect="1"/>
          </p:cNvPicPr>
          <p:nvPr/>
        </p:nvPicPr>
        <p:blipFill>
          <a:blip r:embed="rId3"/>
          <a:stretch>
            <a:fillRect/>
          </a:stretch>
        </p:blipFill>
        <p:spPr>
          <a:xfrm>
            <a:off x="8245366" y="1539125"/>
            <a:ext cx="5992883" cy="599288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3" name="Text 0"/>
          <p:cNvSpPr/>
          <p:nvPr/>
        </p:nvSpPr>
        <p:spPr>
          <a:xfrm>
            <a:off x="6280190" y="2688788"/>
            <a:ext cx="6503432" cy="566976"/>
          </a:xfrm>
          <a:prstGeom prst="rect">
            <a:avLst/>
          </a:prstGeom>
          <a:noFill/>
          <a:ln/>
        </p:spPr>
        <p:txBody>
          <a:bodyPr wrap="none" lIns="0" tIns="0" rIns="0" bIns="0" rtlCol="0" anchor="t"/>
          <a:lstStyle/>
          <a:p>
            <a:pPr marL="0" indent="0" algn="l">
              <a:lnSpc>
                <a:spcPts val="4450"/>
              </a:lnSpc>
              <a:buNone/>
            </a:pPr>
            <a:r>
              <a:rPr lang="en-US" sz="3550" dirty="0">
                <a:solidFill>
                  <a:srgbClr val="505468"/>
                </a:solidFill>
                <a:latin typeface="Instrument Sans Semi Bold" pitchFamily="34" charset="0"/>
                <a:ea typeface="Instrument Sans Semi Bold" pitchFamily="34" charset="-122"/>
                <a:cs typeface="Instrument Sans Semi Bold" pitchFamily="34" charset="-120"/>
              </a:rPr>
              <a:t>Tô Màu Quả Cà Chua Đơn Giản</a:t>
            </a:r>
            <a:endParaRPr lang="en-US" sz="3550" dirty="0"/>
          </a:p>
        </p:txBody>
      </p:sp>
      <p:sp>
        <p:nvSpPr>
          <p:cNvPr id="4" name="Text 1"/>
          <p:cNvSpPr/>
          <p:nvPr/>
        </p:nvSpPr>
        <p:spPr>
          <a:xfrm>
            <a:off x="6280190" y="3595926"/>
            <a:ext cx="7556421" cy="362903"/>
          </a:xfrm>
          <a:prstGeom prst="rect">
            <a:avLst/>
          </a:prstGeom>
          <a:noFill/>
          <a:ln/>
        </p:spPr>
        <p:txBody>
          <a:bodyPr wrap="none" lIns="0" tIns="0" rIns="0" bIns="0" rtlCol="0" anchor="t"/>
          <a:lstStyle/>
          <a:p>
            <a:pPr marL="0" indent="0" algn="ctr">
              <a:lnSpc>
                <a:spcPts val="2850"/>
              </a:lnSpc>
              <a:buNone/>
            </a:pPr>
            <a:r>
              <a:rPr lang="en-US" sz="1750" b="1" dirty="0">
                <a:solidFill>
                  <a:srgbClr val="000000"/>
                </a:solidFill>
                <a:latin typeface="Instrument Sans Medium" pitchFamily="34" charset="0"/>
                <a:ea typeface="Instrument Sans Medium" pitchFamily="34" charset="-122"/>
                <a:cs typeface="Instrument Sans Medium" pitchFamily="34" charset="-120"/>
              </a:rPr>
              <a:t>Hãy tô màu quả cà chua bằng màu đỏ tươi nhé!</a:t>
            </a:r>
            <a:endParaRPr lang="en-US" sz="175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6643" y="1819514"/>
            <a:ext cx="4718488" cy="427862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272070"/>
            <a:ext cx="5397937" cy="566976"/>
          </a:xfrm>
          <a:prstGeom prst="rect">
            <a:avLst/>
          </a:prstGeom>
          <a:noFill/>
          <a:ln/>
        </p:spPr>
        <p:txBody>
          <a:bodyPr wrap="none" lIns="0" tIns="0" rIns="0" bIns="0" rtlCol="0" anchor="t"/>
          <a:lstStyle/>
          <a:p>
            <a:pPr marL="0" indent="0" algn="l">
              <a:lnSpc>
                <a:spcPts val="4450"/>
              </a:lnSpc>
              <a:buNone/>
            </a:pPr>
            <a:r>
              <a:rPr lang="en-US" sz="3550" dirty="0">
                <a:solidFill>
                  <a:srgbClr val="505468"/>
                </a:solidFill>
                <a:latin typeface="Instrument Sans Semi Bold" pitchFamily="34" charset="0"/>
                <a:ea typeface="Instrument Sans Semi Bold" pitchFamily="34" charset="-122"/>
                <a:cs typeface="Instrument Sans Semi Bold" pitchFamily="34" charset="-120"/>
              </a:rPr>
              <a:t>Quả Cà Chua Với Lá Xanh</a:t>
            </a:r>
            <a:endParaRPr lang="en-US" sz="3550" dirty="0"/>
          </a:p>
        </p:txBody>
      </p:sp>
      <p:sp>
        <p:nvSpPr>
          <p:cNvPr id="4" name="Text 1"/>
          <p:cNvSpPr/>
          <p:nvPr/>
        </p:nvSpPr>
        <p:spPr>
          <a:xfrm>
            <a:off x="6280190" y="3179207"/>
            <a:ext cx="7556421" cy="362903"/>
          </a:xfrm>
          <a:prstGeom prst="rect">
            <a:avLst/>
          </a:prstGeom>
          <a:noFill/>
          <a:ln/>
        </p:spPr>
        <p:txBody>
          <a:bodyPr wrap="none" lIns="0" tIns="0" rIns="0" bIns="0" rtlCol="0" anchor="t"/>
          <a:lstStyle/>
          <a:p>
            <a:pPr marL="0" indent="0" algn="ctr">
              <a:lnSpc>
                <a:spcPts val="2850"/>
              </a:lnSpc>
              <a:buNone/>
            </a:pPr>
            <a:r>
              <a:rPr lang="en-US" sz="1750" b="1" dirty="0">
                <a:solidFill>
                  <a:srgbClr val="5B5F71"/>
                </a:solidFill>
                <a:latin typeface="Instrument Sans Medium" pitchFamily="34" charset="0"/>
                <a:ea typeface="Instrument Sans Medium" pitchFamily="34" charset="-122"/>
                <a:cs typeface="Instrument Sans Medium" pitchFamily="34" charset="-120"/>
              </a:rPr>
              <a:t>Tô màu quả cà chua đỏ và lá màu xanh lá cây đẹp lắm!</a:t>
            </a:r>
            <a:endParaRPr lang="en-US" sz="1750" dirty="0"/>
          </a:p>
        </p:txBody>
      </p:sp>
      <p:pic>
        <p:nvPicPr>
          <p:cNvPr id="5" name="Image 1" descr="preencoded.png"/>
          <p:cNvPicPr>
            <a:picLocks noChangeAspect="1"/>
          </p:cNvPicPr>
          <p:nvPr/>
        </p:nvPicPr>
        <p:blipFill>
          <a:blip r:embed="rId4"/>
          <a:stretch>
            <a:fillRect/>
          </a:stretch>
        </p:blipFill>
        <p:spPr>
          <a:xfrm>
            <a:off x="6280190" y="3917752"/>
            <a:ext cx="113348" cy="113348"/>
          </a:xfrm>
          <a:prstGeom prst="rect">
            <a:avLst/>
          </a:prstGeom>
        </p:spPr>
      </p:pic>
      <p:sp>
        <p:nvSpPr>
          <p:cNvPr id="6" name="Text 2"/>
          <p:cNvSpPr/>
          <p:nvPr/>
        </p:nvSpPr>
        <p:spPr>
          <a:xfrm>
            <a:off x="6620351" y="379726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Quả cà chua:</a:t>
            </a:r>
            <a:endParaRPr lang="en-US" sz="2200" dirty="0"/>
          </a:p>
        </p:txBody>
      </p:sp>
      <p:sp>
        <p:nvSpPr>
          <p:cNvPr id="7" name="Text 3"/>
          <p:cNvSpPr/>
          <p:nvPr/>
        </p:nvSpPr>
        <p:spPr>
          <a:xfrm>
            <a:off x="6620351" y="4287679"/>
            <a:ext cx="7216259" cy="362903"/>
          </a:xfrm>
          <a:prstGeom prst="rect">
            <a:avLst/>
          </a:prstGeom>
          <a:noFill/>
          <a:ln/>
        </p:spPr>
        <p:txBody>
          <a:bodyPr wrap="non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Dùng màu đỏ hoặc cam đỏ</a:t>
            </a:r>
            <a:endParaRPr lang="en-US" sz="1750" dirty="0"/>
          </a:p>
        </p:txBody>
      </p:sp>
      <p:pic>
        <p:nvPicPr>
          <p:cNvPr id="8" name="Image 2" descr="preencoded.png"/>
          <p:cNvPicPr>
            <a:picLocks noChangeAspect="1"/>
          </p:cNvPicPr>
          <p:nvPr/>
        </p:nvPicPr>
        <p:blipFill>
          <a:blip r:embed="rId4"/>
          <a:stretch>
            <a:fillRect/>
          </a:stretch>
        </p:blipFill>
        <p:spPr>
          <a:xfrm>
            <a:off x="6280190" y="5224701"/>
            <a:ext cx="113348" cy="113348"/>
          </a:xfrm>
          <a:prstGeom prst="rect">
            <a:avLst/>
          </a:prstGeom>
        </p:spPr>
      </p:pic>
      <p:sp>
        <p:nvSpPr>
          <p:cNvPr id="9" name="Text 4"/>
          <p:cNvSpPr/>
          <p:nvPr/>
        </p:nvSpPr>
        <p:spPr>
          <a:xfrm>
            <a:off x="6620351" y="510420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Lá và cành:</a:t>
            </a:r>
            <a:endParaRPr lang="en-US" sz="2200" dirty="0"/>
          </a:p>
        </p:txBody>
      </p:sp>
      <p:sp>
        <p:nvSpPr>
          <p:cNvPr id="10" name="Text 5"/>
          <p:cNvSpPr/>
          <p:nvPr/>
        </p:nvSpPr>
        <p:spPr>
          <a:xfrm>
            <a:off x="6620351" y="5594628"/>
            <a:ext cx="7216259" cy="362903"/>
          </a:xfrm>
          <a:prstGeom prst="rect">
            <a:avLst/>
          </a:prstGeom>
          <a:noFill/>
          <a:ln/>
        </p:spPr>
        <p:txBody>
          <a:bodyPr wrap="non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Dùng màu xanh lá hoặc xanh lục</a:t>
            </a:r>
            <a:endParaRPr lang="en-US" sz="175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6053376" cy="8229600"/>
          </a:xfrm>
          <a:prstGeom prst="rect">
            <a:avLst/>
          </a:prstGeom>
        </p:spPr>
      </p:pic>
      <p:sp>
        <p:nvSpPr>
          <p:cNvPr id="3" name="Text 0"/>
          <p:cNvSpPr/>
          <p:nvPr/>
        </p:nvSpPr>
        <p:spPr>
          <a:xfrm>
            <a:off x="6280190" y="1323142"/>
            <a:ext cx="5058847" cy="566976"/>
          </a:xfrm>
          <a:prstGeom prst="rect">
            <a:avLst/>
          </a:prstGeom>
          <a:noFill/>
          <a:ln/>
        </p:spPr>
        <p:txBody>
          <a:bodyPr wrap="none" lIns="0" tIns="0" rIns="0" bIns="0" rtlCol="0" anchor="t"/>
          <a:lstStyle/>
          <a:p>
            <a:pPr marL="0" indent="0" algn="l">
              <a:lnSpc>
                <a:spcPts val="4450"/>
              </a:lnSpc>
              <a:buNone/>
            </a:pPr>
            <a:r>
              <a:rPr lang="en-US" sz="3550" dirty="0">
                <a:solidFill>
                  <a:srgbClr val="505468"/>
                </a:solidFill>
                <a:latin typeface="Instrument Sans Semi Bold" pitchFamily="34" charset="0"/>
                <a:ea typeface="Instrument Sans Semi Bold" pitchFamily="34" charset="-122"/>
                <a:cs typeface="Instrument Sans Semi Bold" pitchFamily="34" charset="-120"/>
              </a:rPr>
              <a:t>Quả Cà Chua Trên Cành</a:t>
            </a:r>
            <a:endParaRPr lang="en-US" sz="3550" dirty="0"/>
          </a:p>
        </p:txBody>
      </p:sp>
      <p:sp>
        <p:nvSpPr>
          <p:cNvPr id="4" name="Text 1"/>
          <p:cNvSpPr/>
          <p:nvPr/>
        </p:nvSpPr>
        <p:spPr>
          <a:xfrm>
            <a:off x="6280190" y="2230279"/>
            <a:ext cx="7556421" cy="725805"/>
          </a:xfrm>
          <a:prstGeom prst="rect">
            <a:avLst/>
          </a:prstGeom>
          <a:noFill/>
          <a:ln/>
        </p:spPr>
        <p:txBody>
          <a:bodyPr wrap="square" lIns="0" tIns="0" rIns="0" bIns="0" rtlCol="0" anchor="t"/>
          <a:lstStyle/>
          <a:p>
            <a:pPr marL="0" indent="0" algn="ctr">
              <a:lnSpc>
                <a:spcPts val="2850"/>
              </a:lnSpc>
              <a:buNone/>
            </a:pPr>
            <a:r>
              <a:rPr lang="en-US" sz="1750" b="1" dirty="0">
                <a:solidFill>
                  <a:srgbClr val="5B5F71"/>
                </a:solidFill>
                <a:latin typeface="Instrument Sans Medium" pitchFamily="34" charset="0"/>
                <a:ea typeface="Instrument Sans Medium" pitchFamily="34" charset="-122"/>
                <a:cs typeface="Instrument Sans Medium" pitchFamily="34" charset="-120"/>
              </a:rPr>
              <a:t>Tô màu quả cà chua đỏ, cành màu nâu, lá màu xanh – hoàn thiện từng chi tiết!</a:t>
            </a:r>
            <a:endParaRPr lang="en-US" sz="1750" dirty="0"/>
          </a:p>
        </p:txBody>
      </p:sp>
      <p:sp>
        <p:nvSpPr>
          <p:cNvPr id="5" name="Text 2"/>
          <p:cNvSpPr/>
          <p:nvPr/>
        </p:nvSpPr>
        <p:spPr>
          <a:xfrm>
            <a:off x="6280190" y="3211235"/>
            <a:ext cx="226814" cy="283488"/>
          </a:xfrm>
          <a:prstGeom prst="rect">
            <a:avLst/>
          </a:prstGeom>
          <a:noFill/>
          <a:ln/>
        </p:spPr>
        <p:txBody>
          <a:bodyPr wrap="none" lIns="0" tIns="0" rIns="0" bIns="0" rtlCol="0" anchor="t"/>
          <a:lstStyle/>
          <a:p>
            <a:pPr marL="0" indent="0" algn="l">
              <a:lnSpc>
                <a:spcPts val="2850"/>
              </a:lnSpc>
              <a:buNone/>
            </a:pPr>
            <a:r>
              <a:rPr lang="en-US" sz="1750" dirty="0">
                <a:solidFill>
                  <a:srgbClr val="5B5F71"/>
                </a:solidFill>
                <a:latin typeface="Instrument Sans Light" pitchFamily="34" charset="0"/>
                <a:ea typeface="Instrument Sans Light" pitchFamily="34" charset="-122"/>
                <a:cs typeface="Instrument Sans Light" pitchFamily="34" charset="-120"/>
              </a:rPr>
              <a:t>01</a:t>
            </a:r>
            <a:endParaRPr lang="en-US" sz="1750" dirty="0"/>
          </a:p>
        </p:txBody>
      </p:sp>
      <p:pic>
        <p:nvPicPr>
          <p:cNvPr id="6" name="Image 1" descr="preencoded.png"/>
          <p:cNvPicPr>
            <a:picLocks noChangeAspect="1"/>
          </p:cNvPicPr>
          <p:nvPr/>
        </p:nvPicPr>
        <p:blipFill>
          <a:blip r:embed="rId4"/>
          <a:stretch>
            <a:fillRect/>
          </a:stretch>
        </p:blipFill>
        <p:spPr>
          <a:xfrm>
            <a:off x="6280190" y="3566279"/>
            <a:ext cx="3664744" cy="30480"/>
          </a:xfrm>
          <a:prstGeom prst="rect">
            <a:avLst/>
          </a:prstGeom>
        </p:spPr>
      </p:pic>
      <p:sp>
        <p:nvSpPr>
          <p:cNvPr id="7" name="Text 3"/>
          <p:cNvSpPr/>
          <p:nvPr/>
        </p:nvSpPr>
        <p:spPr>
          <a:xfrm>
            <a:off x="6280190" y="374058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Tô quả cà chua</a:t>
            </a:r>
            <a:endParaRPr lang="en-US" sz="2200" dirty="0"/>
          </a:p>
        </p:txBody>
      </p:sp>
      <p:sp>
        <p:nvSpPr>
          <p:cNvPr id="8" name="Text 4"/>
          <p:cNvSpPr/>
          <p:nvPr/>
        </p:nvSpPr>
        <p:spPr>
          <a:xfrm>
            <a:off x="6280190" y="4231005"/>
            <a:ext cx="3664744" cy="725805"/>
          </a:xfrm>
          <a:prstGeom prst="rect">
            <a:avLst/>
          </a:prstGeom>
          <a:noFill/>
          <a:ln/>
        </p:spPr>
        <p:txBody>
          <a:bodyPr wrap="squar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Chọn màu đỏ tươi, tô đều nhẻ nhàng</a:t>
            </a:r>
            <a:endParaRPr lang="en-US" sz="1750" dirty="0"/>
          </a:p>
        </p:txBody>
      </p:sp>
      <p:sp>
        <p:nvSpPr>
          <p:cNvPr id="9" name="Text 5"/>
          <p:cNvSpPr/>
          <p:nvPr/>
        </p:nvSpPr>
        <p:spPr>
          <a:xfrm>
            <a:off x="10171748" y="3211235"/>
            <a:ext cx="226814" cy="283488"/>
          </a:xfrm>
          <a:prstGeom prst="rect">
            <a:avLst/>
          </a:prstGeom>
          <a:noFill/>
          <a:ln/>
        </p:spPr>
        <p:txBody>
          <a:bodyPr wrap="none" lIns="0" tIns="0" rIns="0" bIns="0" rtlCol="0" anchor="t"/>
          <a:lstStyle/>
          <a:p>
            <a:pPr marL="0" indent="0" algn="l">
              <a:lnSpc>
                <a:spcPts val="2850"/>
              </a:lnSpc>
              <a:buNone/>
            </a:pPr>
            <a:r>
              <a:rPr lang="en-US" sz="1750" dirty="0">
                <a:solidFill>
                  <a:srgbClr val="5B5F71"/>
                </a:solidFill>
                <a:latin typeface="Instrument Sans Light" pitchFamily="34" charset="0"/>
                <a:ea typeface="Instrument Sans Light" pitchFamily="34" charset="-122"/>
                <a:cs typeface="Instrument Sans Light" pitchFamily="34" charset="-120"/>
              </a:rPr>
              <a:t>02</a:t>
            </a:r>
            <a:endParaRPr lang="en-US" sz="1750" dirty="0"/>
          </a:p>
        </p:txBody>
      </p:sp>
      <p:pic>
        <p:nvPicPr>
          <p:cNvPr id="10" name="Image 2" descr="preencoded.png"/>
          <p:cNvPicPr>
            <a:picLocks noChangeAspect="1"/>
          </p:cNvPicPr>
          <p:nvPr/>
        </p:nvPicPr>
        <p:blipFill>
          <a:blip r:embed="rId4"/>
          <a:stretch>
            <a:fillRect/>
          </a:stretch>
        </p:blipFill>
        <p:spPr>
          <a:xfrm>
            <a:off x="10171748" y="3566279"/>
            <a:ext cx="3664863" cy="30480"/>
          </a:xfrm>
          <a:prstGeom prst="rect">
            <a:avLst/>
          </a:prstGeom>
        </p:spPr>
      </p:pic>
      <p:sp>
        <p:nvSpPr>
          <p:cNvPr id="11" name="Text 6"/>
          <p:cNvSpPr/>
          <p:nvPr/>
        </p:nvSpPr>
        <p:spPr>
          <a:xfrm>
            <a:off x="10171748" y="374058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Tô cành và thân</a:t>
            </a:r>
            <a:endParaRPr lang="en-US" sz="2200" dirty="0"/>
          </a:p>
        </p:txBody>
      </p:sp>
      <p:sp>
        <p:nvSpPr>
          <p:cNvPr id="12" name="Text 7"/>
          <p:cNvSpPr/>
          <p:nvPr/>
        </p:nvSpPr>
        <p:spPr>
          <a:xfrm>
            <a:off x="10171748" y="4231005"/>
            <a:ext cx="3664863" cy="725805"/>
          </a:xfrm>
          <a:prstGeom prst="rect">
            <a:avLst/>
          </a:prstGeom>
          <a:noFill/>
          <a:ln/>
        </p:spPr>
        <p:txBody>
          <a:bodyPr wrap="squar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Dùng màu nâu nhạt, tô thẳng dọc theo cành</a:t>
            </a:r>
            <a:endParaRPr lang="en-US" sz="1750" dirty="0"/>
          </a:p>
        </p:txBody>
      </p:sp>
      <p:sp>
        <p:nvSpPr>
          <p:cNvPr id="13" name="Text 8"/>
          <p:cNvSpPr/>
          <p:nvPr/>
        </p:nvSpPr>
        <p:spPr>
          <a:xfrm>
            <a:off x="6280190" y="5353645"/>
            <a:ext cx="226814" cy="283488"/>
          </a:xfrm>
          <a:prstGeom prst="rect">
            <a:avLst/>
          </a:prstGeom>
          <a:noFill/>
          <a:ln/>
        </p:spPr>
        <p:txBody>
          <a:bodyPr wrap="none" lIns="0" tIns="0" rIns="0" bIns="0" rtlCol="0" anchor="t"/>
          <a:lstStyle/>
          <a:p>
            <a:pPr marL="0" indent="0" algn="l">
              <a:lnSpc>
                <a:spcPts val="2850"/>
              </a:lnSpc>
              <a:buNone/>
            </a:pPr>
            <a:r>
              <a:rPr lang="en-US" sz="1750" dirty="0">
                <a:solidFill>
                  <a:srgbClr val="5B5F71"/>
                </a:solidFill>
                <a:latin typeface="Instrument Sans Light" pitchFamily="34" charset="0"/>
                <a:ea typeface="Instrument Sans Light" pitchFamily="34" charset="-122"/>
                <a:cs typeface="Instrument Sans Light" pitchFamily="34" charset="-120"/>
              </a:rPr>
              <a:t>03</a:t>
            </a:r>
            <a:endParaRPr lang="en-US" sz="1750" dirty="0"/>
          </a:p>
        </p:txBody>
      </p:sp>
      <p:pic>
        <p:nvPicPr>
          <p:cNvPr id="14" name="Image 3" descr="preencoded.png"/>
          <p:cNvPicPr>
            <a:picLocks noChangeAspect="1"/>
          </p:cNvPicPr>
          <p:nvPr/>
        </p:nvPicPr>
        <p:blipFill>
          <a:blip r:embed="rId5"/>
          <a:stretch>
            <a:fillRect/>
          </a:stretch>
        </p:blipFill>
        <p:spPr>
          <a:xfrm>
            <a:off x="6280190" y="5686068"/>
            <a:ext cx="7556421" cy="30480"/>
          </a:xfrm>
          <a:prstGeom prst="rect">
            <a:avLst/>
          </a:prstGeom>
        </p:spPr>
      </p:pic>
      <p:sp>
        <p:nvSpPr>
          <p:cNvPr id="15" name="Text 9"/>
          <p:cNvSpPr/>
          <p:nvPr/>
        </p:nvSpPr>
        <p:spPr>
          <a:xfrm>
            <a:off x="6280190" y="588299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Tô lá</a:t>
            </a:r>
            <a:endParaRPr lang="en-US" sz="2200" dirty="0"/>
          </a:p>
        </p:txBody>
      </p:sp>
      <p:sp>
        <p:nvSpPr>
          <p:cNvPr id="16" name="Text 10"/>
          <p:cNvSpPr/>
          <p:nvPr/>
        </p:nvSpPr>
        <p:spPr>
          <a:xfrm>
            <a:off x="6280190" y="6373416"/>
            <a:ext cx="7556421" cy="362903"/>
          </a:xfrm>
          <a:prstGeom prst="rect">
            <a:avLst/>
          </a:prstGeom>
          <a:noFill/>
          <a:ln/>
        </p:spPr>
        <p:txBody>
          <a:bodyPr wrap="non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Dùng màu xanh lá, tô cẩn thận từng chiếc lá</a:t>
            </a:r>
            <a:endParaRPr lang="en-US" sz="175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220</Words>
  <Application>Microsoft Office PowerPoint</Application>
  <PresentationFormat>Custom</PresentationFormat>
  <Paragraphs>30</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Calibri</vt:lpstr>
      <vt:lpstr>Instrument Sans Semi Bold</vt:lpstr>
      <vt:lpstr>Instrument Sans Light</vt:lpstr>
      <vt:lpstr>Instrument Sans Medium</vt:lpstr>
      <vt:lpstr>Arial</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lastModifiedBy>Admin</cp:lastModifiedBy>
  <cp:revision>2</cp:revision>
  <dcterms:created xsi:type="dcterms:W3CDTF">2025-11-11T07:22:18Z</dcterms:created>
  <dcterms:modified xsi:type="dcterms:W3CDTF">2025-11-11T07:26:22Z</dcterms:modified>
</cp:coreProperties>
</file>