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56" r:id="rId2"/>
    <p:sldId id="259" r:id="rId3"/>
    <p:sldId id="260" r:id="rId4"/>
    <p:sldId id="261" r:id="rId5"/>
    <p:sldId id="265" r:id="rId6"/>
  </p:sldIdLst>
  <p:sldSz cx="14630400" cy="8229600"/>
  <p:notesSz cx="8229600" cy="14630400"/>
  <p:embeddedFontLst>
    <p:embeddedFont>
      <p:font typeface="Calibri" panose="020F0502020204030204" pitchFamily="34" charset="0"/>
      <p:regular r:id="rId8"/>
      <p:bold r:id="rId9"/>
      <p:italic r:id="rId10"/>
      <p:boldItalic r:id="rId11"/>
    </p:embeddedFont>
    <p:embeddedFont>
      <p:font typeface="Instrument Sans Semi Bold" panose="020B0604020202020204" charset="0"/>
      <p:regular r:id="rId12"/>
    </p:embeddedFont>
    <p:embeddedFont>
      <p:font typeface="Instrument Sans Medium"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1" d="100"/>
          <a:sy n="61"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85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87297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Nhận Biết Quả Cam và Quả Chuối</a:t>
            </a:r>
            <a:endParaRPr lang="en-US" sz="4450" dirty="0"/>
          </a:p>
        </p:txBody>
      </p:sp>
      <p:sp>
        <p:nvSpPr>
          <p:cNvPr id="4" name="Text 1"/>
          <p:cNvSpPr/>
          <p:nvPr/>
        </p:nvSpPr>
        <p:spPr>
          <a:xfrm>
            <a:off x="6280190" y="463069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Một hành trình khám phá những điểm khác biệt thú vị giữa hai loại quả quen thuộc hàng ngày</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10972"/>
            <a:ext cx="6301145"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Kết Cấu và Vị Bên Trong</a:t>
            </a:r>
            <a:endParaRPr lang="en-US" sz="4450" dirty="0"/>
          </a:p>
        </p:txBody>
      </p:sp>
      <p:sp>
        <p:nvSpPr>
          <p:cNvPr id="4" name="Shape 1"/>
          <p:cNvSpPr/>
          <p:nvPr/>
        </p:nvSpPr>
        <p:spPr>
          <a:xfrm>
            <a:off x="793790" y="2159913"/>
            <a:ext cx="7556421" cy="2365891"/>
          </a:xfrm>
          <a:prstGeom prst="roundRect">
            <a:avLst>
              <a:gd name="adj" fmla="val 4027"/>
            </a:avLst>
          </a:prstGeom>
          <a:solidFill>
            <a:srgbClr val="FFFFFF">
              <a:alpha val="95000"/>
            </a:srgbClr>
          </a:solidFill>
          <a:ln w="30480">
            <a:solidFill>
              <a:srgbClr val="C8C9CF"/>
            </a:solidFill>
            <a:prstDash val="solid"/>
          </a:ln>
        </p:spPr>
      </p:sp>
      <p:sp>
        <p:nvSpPr>
          <p:cNvPr id="5" name="Text 2"/>
          <p:cNvSpPr/>
          <p:nvPr/>
        </p:nvSpPr>
        <p:spPr>
          <a:xfrm>
            <a:off x="1051084" y="24172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Quả Cam</a:t>
            </a:r>
            <a:endParaRPr lang="en-US" sz="2200" dirty="0"/>
          </a:p>
        </p:txBody>
      </p:sp>
      <p:sp>
        <p:nvSpPr>
          <p:cNvPr id="6" name="Text 3"/>
          <p:cNvSpPr/>
          <p:nvPr/>
        </p:nvSpPr>
        <p:spPr>
          <a:xfrm>
            <a:off x="1051084" y="2907625"/>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Cấu trúc:</a:t>
            </a:r>
            <a:r>
              <a:rPr lang="en-US" sz="1750" dirty="0">
                <a:solidFill>
                  <a:srgbClr val="5B5F71"/>
                </a:solidFill>
                <a:latin typeface="Instrument Sans Medium" pitchFamily="34" charset="0"/>
                <a:ea typeface="Instrument Sans Medium" pitchFamily="34" charset="-122"/>
                <a:cs typeface="Instrument Sans Medium" pitchFamily="34" charset="-120"/>
              </a:rPr>
              <a:t> Múi cam mọng nước, có sợi mềm bao bọc.</a:t>
            </a:r>
            <a:endParaRPr lang="en-US" sz="1750" dirty="0"/>
          </a:p>
        </p:txBody>
      </p:sp>
      <p:sp>
        <p:nvSpPr>
          <p:cNvPr id="7" name="Text 4"/>
          <p:cNvSpPr/>
          <p:nvPr/>
        </p:nvSpPr>
        <p:spPr>
          <a:xfrm>
            <a:off x="1051084" y="3406616"/>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Vị:</a:t>
            </a:r>
            <a:r>
              <a:rPr lang="en-US" sz="1750" dirty="0">
                <a:solidFill>
                  <a:srgbClr val="5B5F71"/>
                </a:solidFill>
                <a:latin typeface="Instrument Sans Medium" pitchFamily="34" charset="0"/>
                <a:ea typeface="Instrument Sans Medium" pitchFamily="34" charset="-122"/>
                <a:cs typeface="Instrument Sans Medium" pitchFamily="34" charset="-120"/>
              </a:rPr>
              <a:t> Ngọt pha chút chua, tươi mát.</a:t>
            </a:r>
            <a:endParaRPr lang="en-US" sz="1750" dirty="0"/>
          </a:p>
        </p:txBody>
      </p:sp>
      <p:sp>
        <p:nvSpPr>
          <p:cNvPr id="8" name="Text 5"/>
          <p:cNvSpPr/>
          <p:nvPr/>
        </p:nvSpPr>
        <p:spPr>
          <a:xfrm>
            <a:off x="1051084" y="3905607"/>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Chi tiết:</a:t>
            </a:r>
            <a:r>
              <a:rPr lang="en-US" sz="1750" dirty="0">
                <a:solidFill>
                  <a:srgbClr val="5B5F71"/>
                </a:solidFill>
                <a:latin typeface="Instrument Sans Medium" pitchFamily="34" charset="0"/>
                <a:ea typeface="Instrument Sans Medium" pitchFamily="34" charset="-122"/>
                <a:cs typeface="Instrument Sans Medium" pitchFamily="34" charset="-120"/>
              </a:rPr>
              <a:t> Có hạt nhỏ bên trong một số múi.</a:t>
            </a:r>
            <a:endParaRPr lang="en-US" sz="1750" dirty="0"/>
          </a:p>
        </p:txBody>
      </p:sp>
      <p:sp>
        <p:nvSpPr>
          <p:cNvPr id="9" name="Shape 6"/>
          <p:cNvSpPr/>
          <p:nvPr/>
        </p:nvSpPr>
        <p:spPr>
          <a:xfrm>
            <a:off x="793790" y="4752618"/>
            <a:ext cx="7556421" cy="2365891"/>
          </a:xfrm>
          <a:prstGeom prst="roundRect">
            <a:avLst>
              <a:gd name="adj" fmla="val 4027"/>
            </a:avLst>
          </a:prstGeom>
          <a:solidFill>
            <a:srgbClr val="FFFFFF">
              <a:alpha val="95000"/>
            </a:srgbClr>
          </a:solidFill>
          <a:ln w="30480">
            <a:solidFill>
              <a:srgbClr val="C8C9CF"/>
            </a:solidFill>
            <a:prstDash val="solid"/>
          </a:ln>
        </p:spPr>
      </p:sp>
      <p:sp>
        <p:nvSpPr>
          <p:cNvPr id="10" name="Text 7"/>
          <p:cNvSpPr/>
          <p:nvPr/>
        </p:nvSpPr>
        <p:spPr>
          <a:xfrm>
            <a:off x="1051084" y="500991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Quả Chuối</a:t>
            </a:r>
            <a:endParaRPr lang="en-US" sz="2200" dirty="0"/>
          </a:p>
        </p:txBody>
      </p:sp>
      <p:sp>
        <p:nvSpPr>
          <p:cNvPr id="11" name="Text 8"/>
          <p:cNvSpPr/>
          <p:nvPr/>
        </p:nvSpPr>
        <p:spPr>
          <a:xfrm>
            <a:off x="1051084" y="5500330"/>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Cấu trúc:</a:t>
            </a:r>
            <a:r>
              <a:rPr lang="en-US" sz="1750" dirty="0">
                <a:solidFill>
                  <a:srgbClr val="5B5F71"/>
                </a:solidFill>
                <a:latin typeface="Instrument Sans Medium" pitchFamily="34" charset="0"/>
                <a:ea typeface="Instrument Sans Medium" pitchFamily="34" charset="-122"/>
                <a:cs typeface="Instrument Sans Medium" pitchFamily="34" charset="-120"/>
              </a:rPr>
              <a:t> Ruột mềm, homogeneous, dễ nhai.</a:t>
            </a:r>
            <a:endParaRPr lang="en-US" sz="1750" dirty="0"/>
          </a:p>
        </p:txBody>
      </p:sp>
      <p:sp>
        <p:nvSpPr>
          <p:cNvPr id="12" name="Text 9"/>
          <p:cNvSpPr/>
          <p:nvPr/>
        </p:nvSpPr>
        <p:spPr>
          <a:xfrm>
            <a:off x="1051084" y="5999321"/>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Vị:</a:t>
            </a:r>
            <a:r>
              <a:rPr lang="en-US" sz="1750" dirty="0">
                <a:solidFill>
                  <a:srgbClr val="5B5F71"/>
                </a:solidFill>
                <a:latin typeface="Instrument Sans Medium" pitchFamily="34" charset="0"/>
                <a:ea typeface="Instrument Sans Medium" pitchFamily="34" charset="-122"/>
                <a:cs typeface="Instrument Sans Medium" pitchFamily="34" charset="-120"/>
              </a:rPr>
              <a:t> Ngọt dịu, mat mà, hơi bột.</a:t>
            </a:r>
            <a:endParaRPr lang="en-US" sz="1750" dirty="0"/>
          </a:p>
        </p:txBody>
      </p:sp>
      <p:sp>
        <p:nvSpPr>
          <p:cNvPr id="13" name="Text 10"/>
          <p:cNvSpPr/>
          <p:nvPr/>
        </p:nvSpPr>
        <p:spPr>
          <a:xfrm>
            <a:off x="1051084" y="6498312"/>
            <a:ext cx="7041832" cy="362903"/>
          </a:xfrm>
          <a:prstGeom prst="rect">
            <a:avLst/>
          </a:prstGeom>
          <a:noFill/>
          <a:ln/>
        </p:spPr>
        <p:txBody>
          <a:bodyPr wrap="non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Chi tiết:</a:t>
            </a:r>
            <a:r>
              <a:rPr lang="en-US" sz="1750" dirty="0">
                <a:solidFill>
                  <a:srgbClr val="5B5F71"/>
                </a:solidFill>
                <a:latin typeface="Instrument Sans Medium" pitchFamily="34" charset="0"/>
                <a:ea typeface="Instrument Sans Medium" pitchFamily="34" charset="-122"/>
                <a:cs typeface="Instrument Sans Medium" pitchFamily="34" charset="-120"/>
              </a:rPr>
              <a:t> Không có múi rõ rệt hay hạt.</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69425"/>
            <a:ext cx="5784294"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Mùi Thơm và Cách Ăn</a:t>
            </a:r>
            <a:endParaRPr lang="en-US" sz="4450" dirty="0"/>
          </a:p>
        </p:txBody>
      </p:sp>
      <p:sp>
        <p:nvSpPr>
          <p:cNvPr id="4" name="Shape 1"/>
          <p:cNvSpPr/>
          <p:nvPr/>
        </p:nvSpPr>
        <p:spPr>
          <a:xfrm>
            <a:off x="6280190" y="3118366"/>
            <a:ext cx="510302" cy="510302"/>
          </a:xfrm>
          <a:prstGeom prst="roundRect">
            <a:avLst>
              <a:gd name="adj" fmla="val 18669"/>
            </a:avLst>
          </a:prstGeom>
          <a:solidFill>
            <a:srgbClr val="E2E3E9"/>
          </a:solidFill>
          <a:ln w="7620">
            <a:solidFill>
              <a:srgbClr val="C8C9CF"/>
            </a:solidFill>
            <a:prstDash val="solid"/>
          </a:ln>
        </p:spPr>
      </p:sp>
      <p:sp>
        <p:nvSpPr>
          <p:cNvPr id="5" name="Text 2"/>
          <p:cNvSpPr/>
          <p:nvPr/>
        </p:nvSpPr>
        <p:spPr>
          <a:xfrm>
            <a:off x="7017306" y="3196233"/>
            <a:ext cx="4238982"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Quả Cam: Thơm Mát, Tươi Sáng</a:t>
            </a:r>
            <a:endParaRPr lang="en-US" sz="2200" dirty="0"/>
          </a:p>
        </p:txBody>
      </p:sp>
      <p:sp>
        <p:nvSpPr>
          <p:cNvPr id="6" name="Text 3"/>
          <p:cNvSpPr/>
          <p:nvPr/>
        </p:nvSpPr>
        <p:spPr>
          <a:xfrm>
            <a:off x="7017306" y="3686651"/>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Ăn tươi từng múi, hoặc vắt lấy nước cam tươi để uống. Nước cam giàu vitamin C, rất tốt cho sức khỏe miễn dịch.</a:t>
            </a:r>
            <a:endParaRPr lang="en-US" sz="1750" dirty="0"/>
          </a:p>
        </p:txBody>
      </p:sp>
      <p:sp>
        <p:nvSpPr>
          <p:cNvPr id="7" name="Shape 4"/>
          <p:cNvSpPr/>
          <p:nvPr/>
        </p:nvSpPr>
        <p:spPr>
          <a:xfrm>
            <a:off x="6280190" y="4866084"/>
            <a:ext cx="510302" cy="510302"/>
          </a:xfrm>
          <a:prstGeom prst="roundRect">
            <a:avLst>
              <a:gd name="adj" fmla="val 18669"/>
            </a:avLst>
          </a:prstGeom>
          <a:solidFill>
            <a:srgbClr val="E2E3E9"/>
          </a:solidFill>
          <a:ln w="7620">
            <a:solidFill>
              <a:srgbClr val="C8C9CF"/>
            </a:solidFill>
            <a:prstDash val="solid"/>
          </a:ln>
        </p:spPr>
      </p:sp>
      <p:sp>
        <p:nvSpPr>
          <p:cNvPr id="8" name="Text 5"/>
          <p:cNvSpPr/>
          <p:nvPr/>
        </p:nvSpPr>
        <p:spPr>
          <a:xfrm>
            <a:off x="7017306" y="4943951"/>
            <a:ext cx="4419957"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Quả Chuối: Thơm Ngọt, Dịu Dàng</a:t>
            </a:r>
            <a:endParaRPr lang="en-US" sz="2200" dirty="0"/>
          </a:p>
        </p:txBody>
      </p:sp>
      <p:sp>
        <p:nvSpPr>
          <p:cNvPr id="9" name="Text 6"/>
          <p:cNvSpPr/>
          <p:nvPr/>
        </p:nvSpPr>
        <p:spPr>
          <a:xfrm>
            <a:off x="7017306" y="5434370"/>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Ăn trực tiếp bằng tay, hoặc cắt lát làm sinh tố. Chuối giàu kali, tốt cho tim và cơ bắp.</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87297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Hình Ảnh Minh Họa So Sánh Trực Quan</a:t>
            </a:r>
            <a:endParaRPr lang="en-US" sz="4450" dirty="0"/>
          </a:p>
        </p:txBody>
      </p:sp>
      <p:sp>
        <p:nvSpPr>
          <p:cNvPr id="4" name="Text 1"/>
          <p:cNvSpPr/>
          <p:nvPr/>
        </p:nvSpPr>
        <p:spPr>
          <a:xfrm>
            <a:off x="793790" y="4630698"/>
            <a:ext cx="7556421" cy="725805"/>
          </a:xfrm>
          <a:prstGeom prst="rect">
            <a:avLst/>
          </a:prstGeom>
          <a:noFill/>
          <a:ln/>
        </p:spPr>
        <p:txBody>
          <a:bodyPr wrap="square" lIns="0" tIns="0" rIns="0" bIns="0" rtlCol="0" anchor="t"/>
          <a:lstStyle/>
          <a:p>
            <a:pPr marL="0" indent="0" algn="ct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Quan sát kỹ những khác biệt về hình dáng, màu sắc và kích thước giữa hai loại quả</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508177"/>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Kết Luận</a:t>
            </a:r>
            <a:endParaRPr lang="en-US" sz="4450" dirty="0"/>
          </a:p>
        </p:txBody>
      </p:sp>
      <p:sp>
        <p:nvSpPr>
          <p:cNvPr id="4" name="Text 1"/>
          <p:cNvSpPr/>
          <p:nvPr/>
        </p:nvSpPr>
        <p:spPr>
          <a:xfrm>
            <a:off x="1133951" y="4897279"/>
            <a:ext cx="12702659" cy="1701165"/>
          </a:xfrm>
          <a:prstGeom prst="rect">
            <a:avLst/>
          </a:prstGeom>
          <a:noFill/>
          <a:ln/>
        </p:spPr>
        <p:txBody>
          <a:bodyPr wrap="square" lIns="0" tIns="0" rIns="0" bIns="0" rtlCol="0" anchor="t"/>
          <a:lstStyle/>
          <a:p>
            <a:pPr marL="0" indent="0" algn="l">
              <a:lnSpc>
                <a:spcPts val="3300"/>
              </a:lnSpc>
              <a:buNone/>
            </a:pPr>
            <a:r>
              <a:rPr lang="en-US" sz="2650" dirty="0">
                <a:solidFill>
                  <a:srgbClr val="505468"/>
                </a:solidFill>
                <a:latin typeface="Instrument Sans Semi Bold" pitchFamily="34" charset="0"/>
                <a:ea typeface="Instrument Sans Semi Bold" pitchFamily="34" charset="-122"/>
                <a:cs typeface="Instrument Sans Semi Bold" pitchFamily="34" charset="-120"/>
              </a:rPr>
              <a:t>Quả cam và quả chuối là những loại quả quen thuộc với những điểm khác biệt rất dễ nhận biết: hình dáng, màu sắc, vỏ, vị và mùi đều khác nhau. Bằng cách quan sát kỹ lưỡng và thực hành trực tiếp, các em sẽ dễ dàng phân biệt và yêu thích những loại quả tự nhiên tuyệt vời này.</a:t>
            </a:r>
            <a:endParaRPr lang="en-US" sz="2650" dirty="0"/>
          </a:p>
        </p:txBody>
      </p:sp>
      <p:sp>
        <p:nvSpPr>
          <p:cNvPr id="5" name="Shape 2"/>
          <p:cNvSpPr/>
          <p:nvPr/>
        </p:nvSpPr>
        <p:spPr>
          <a:xfrm>
            <a:off x="793790" y="4557117"/>
            <a:ext cx="30480" cy="2381488"/>
          </a:xfrm>
          <a:prstGeom prst="rect">
            <a:avLst/>
          </a:prstGeom>
          <a:solidFill>
            <a:srgbClr val="505468"/>
          </a:solidFill>
          <a:ln/>
        </p:spPr>
      </p:sp>
      <p:sp>
        <p:nvSpPr>
          <p:cNvPr id="6" name="Text 3"/>
          <p:cNvSpPr/>
          <p:nvPr/>
        </p:nvSpPr>
        <p:spPr>
          <a:xfrm>
            <a:off x="793790" y="7193756"/>
            <a:ext cx="13042821" cy="362903"/>
          </a:xfrm>
          <a:prstGeom prst="rect">
            <a:avLst/>
          </a:prstGeom>
          <a:noFill/>
          <a:ln/>
        </p:spPr>
        <p:txBody>
          <a:bodyPr wrap="none" lIns="0" tIns="0" rIns="0" bIns="0" rtlCol="0" anchor="t"/>
          <a:lstStyle/>
          <a:p>
            <a:pPr marL="0" indent="0" algn="ct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Cảm ơn các bạn đã lắng nghe và tham gia bài học!</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Words>
  <Application>Microsoft Office PowerPoint</Application>
  <PresentationFormat>Custom</PresentationFormat>
  <Paragraphs>26</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Calibri</vt:lpstr>
      <vt:lpstr>Instrument Sans Semi Bold</vt:lpstr>
      <vt:lpstr>Instrument Sans Medium</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Admin</cp:lastModifiedBy>
  <cp:revision>2</cp:revision>
  <dcterms:created xsi:type="dcterms:W3CDTF">2025-11-11T07:14:33Z</dcterms:created>
  <dcterms:modified xsi:type="dcterms:W3CDTF">2025-11-11T07:16:32Z</dcterms:modified>
</cp:coreProperties>
</file>