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9"/>
  </p:notesMasterIdLst>
  <p:sldIdLst>
    <p:sldId id="266" r:id="rId2"/>
    <p:sldId id="257" r:id="rId3"/>
    <p:sldId id="259" r:id="rId4"/>
    <p:sldId id="260" r:id="rId5"/>
    <p:sldId id="262" r:id="rId6"/>
    <p:sldId id="264" r:id="rId7"/>
    <p:sldId id="265" r:id="rId8"/>
  </p:sldIdLst>
  <p:sldSz cx="14630400" cy="8229600"/>
  <p:notesSz cx="8229600" cy="14630400"/>
  <p:embeddedFontLst>
    <p:embeddedFont>
      <p:font typeface="Calibri" panose="020F0502020204030204" pitchFamily="34" charset="0"/>
      <p:regular r:id="rId10"/>
      <p:bold r:id="rId11"/>
      <p:italic r:id="rId12"/>
      <p:boldItalic r:id="rId13"/>
    </p:embeddedFont>
    <p:embeddedFont>
      <p:font typeface="Instrument Sans Semi Bold" panose="020B0604020202020204" charset="0"/>
      <p:regular r:id="rId14"/>
    </p:embeddedFont>
    <p:embeddedFont>
      <p:font typeface="Instrument Sans Medium"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1" d="100"/>
          <a:sy n="61"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663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4" y="0"/>
            <a:ext cx="14638564" cy="8225012"/>
          </a:xfrm>
          <a:prstGeom prst="rect">
            <a:avLst/>
          </a:prstGeom>
        </p:spPr>
      </p:pic>
      <p:sp>
        <p:nvSpPr>
          <p:cNvPr id="4" name="Rectangle 3"/>
          <p:cNvSpPr/>
          <p:nvPr/>
        </p:nvSpPr>
        <p:spPr>
          <a:xfrm>
            <a:off x="4319752" y="887534"/>
            <a:ext cx="6779172" cy="810478"/>
          </a:xfrm>
          <a:prstGeom prst="rect">
            <a:avLst/>
          </a:prstGeom>
        </p:spPr>
        <p:txBody>
          <a:bodyPr wrap="square">
            <a:spAutoFit/>
          </a:bodyPr>
          <a:lstStyle/>
          <a:p>
            <a:pPr>
              <a:lnSpc>
                <a:spcPts val="5550"/>
              </a:lnSpc>
            </a:pPr>
            <a:r>
              <a:rPr lang="en-US" sz="4400">
                <a:solidFill>
                  <a:srgbClr val="505468"/>
                </a:solidFill>
                <a:latin typeface="Instrument Sans Semi Bold" pitchFamily="34" charset="0"/>
                <a:ea typeface="Instrument Sans Semi Bold" pitchFamily="34" charset="-122"/>
                <a:cs typeface="Instrument Sans Semi Bold" pitchFamily="34" charset="-120"/>
              </a:rPr>
              <a:t>Bài Giảng Thơ "Cái Bát "</a:t>
            </a:r>
            <a:endParaRPr lang="en-US" sz="4400" dirty="0"/>
          </a:p>
        </p:txBody>
      </p:sp>
      <p:pic>
        <p:nvPicPr>
          <p:cNvPr id="6" name="Picture 5"/>
          <p:cNvPicPr>
            <a:picLocks noChangeAspect="1"/>
          </p:cNvPicPr>
          <p:nvPr/>
        </p:nvPicPr>
        <p:blipFill>
          <a:blip r:embed="rId3"/>
          <a:stretch>
            <a:fillRect/>
          </a:stretch>
        </p:blipFill>
        <p:spPr>
          <a:xfrm>
            <a:off x="4319752" y="2100345"/>
            <a:ext cx="6069724" cy="4546434"/>
          </a:xfrm>
          <a:prstGeom prst="rect">
            <a:avLst/>
          </a:prstGeom>
        </p:spPr>
      </p:pic>
    </p:spTree>
    <p:extLst>
      <p:ext uri="{BB962C8B-B14F-4D97-AF65-F5344CB8AC3E}">
        <p14:creationId xmlns:p14="http://schemas.microsoft.com/office/powerpoint/2010/main" val="4168399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599"/>
          </a:xfrm>
          <a:prstGeom prst="rect">
            <a:avLst/>
          </a:prstGeom>
        </p:spPr>
      </p:pic>
      <p:sp>
        <p:nvSpPr>
          <p:cNvPr id="6" name="TextBox 5"/>
          <p:cNvSpPr txBox="1"/>
          <p:nvPr/>
        </p:nvSpPr>
        <p:spPr>
          <a:xfrm>
            <a:off x="3767957" y="2103161"/>
            <a:ext cx="7835463" cy="769441"/>
          </a:xfrm>
          <a:prstGeom prst="rect">
            <a:avLst/>
          </a:prstGeom>
          <a:noFill/>
        </p:spPr>
        <p:txBody>
          <a:bodyPr wrap="square" rtlCol="0">
            <a:spAutoFit/>
          </a:bodyPr>
          <a:lstStyle/>
          <a:p>
            <a:r>
              <a:rPr lang="en-US" sz="4400" smtClean="0"/>
              <a:t>Hát: Cháu yêu cô chú công nhân</a:t>
            </a:r>
            <a:endParaRPr lang="en-US" sz="44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8"/>
            <a:ext cx="14630400" cy="8193024"/>
          </a:xfrm>
          <a:prstGeom prst="rect">
            <a:avLst/>
          </a:prstGeom>
        </p:spPr>
      </p:pic>
      <p:sp>
        <p:nvSpPr>
          <p:cNvPr id="13" name="TextBox 12"/>
          <p:cNvSpPr txBox="1"/>
          <p:nvPr/>
        </p:nvSpPr>
        <p:spPr>
          <a:xfrm>
            <a:off x="5785945" y="2349062"/>
            <a:ext cx="3034805" cy="769441"/>
          </a:xfrm>
          <a:prstGeom prst="rect">
            <a:avLst/>
          </a:prstGeom>
          <a:noFill/>
        </p:spPr>
        <p:txBody>
          <a:bodyPr wrap="none" rtlCol="0">
            <a:spAutoFit/>
          </a:bodyPr>
          <a:lstStyle/>
          <a:p>
            <a:r>
              <a:rPr lang="en-US" sz="4400" b="1" smtClean="0"/>
              <a:t>Cô đọc lần 1</a:t>
            </a:r>
            <a:endParaRPr lang="en-US" sz="4400" b="1"/>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312978" y="1336715"/>
            <a:ext cx="6315975" cy="708779"/>
          </a:xfrm>
          <a:prstGeom prst="rect">
            <a:avLst/>
          </a:prstGeom>
          <a:noFill/>
          <a:ln/>
        </p:spPr>
        <p:txBody>
          <a:bodyPr wrap="none" lIns="0" tIns="0" rIns="0" bIns="0" rtlCol="0" anchor="t"/>
          <a:lstStyle/>
          <a:p>
            <a:pPr marL="0" indent="0" algn="l">
              <a:lnSpc>
                <a:spcPts val="5550"/>
              </a:lnSpc>
              <a:buNone/>
            </a:pPr>
            <a:r>
              <a:rPr lang="en-US" sz="4450" b="1" smtClean="0">
                <a:latin typeface="Instrument Sans Semi Bold" pitchFamily="34" charset="0"/>
                <a:ea typeface="Instrument Sans Semi Bold" pitchFamily="34" charset="-122"/>
                <a:cs typeface="Instrument Sans Semi Bold" pitchFamily="34" charset="-120"/>
              </a:rPr>
              <a:t>Cô đọc lần 2</a:t>
            </a:r>
            <a:endParaRPr lang="en-US" sz="4450" b="1" dirty="0"/>
          </a:p>
        </p:txBody>
      </p:sp>
      <p:pic>
        <p:nvPicPr>
          <p:cNvPr id="3" name="Image 0" descr="preencoded.png"/>
          <p:cNvPicPr>
            <a:picLocks noChangeAspect="1"/>
          </p:cNvPicPr>
          <p:nvPr/>
        </p:nvPicPr>
        <p:blipFill>
          <a:blip r:embed="rId3"/>
          <a:stretch>
            <a:fillRect/>
          </a:stretch>
        </p:blipFill>
        <p:spPr>
          <a:xfrm>
            <a:off x="801410" y="2645093"/>
            <a:ext cx="3120747" cy="3120747"/>
          </a:xfrm>
          <a:prstGeom prst="rect">
            <a:avLst/>
          </a:prstGeom>
        </p:spPr>
      </p:pic>
      <p:pic>
        <p:nvPicPr>
          <p:cNvPr id="4" name="Image 1" descr="preencoded.png"/>
          <p:cNvPicPr>
            <a:picLocks noChangeAspect="1"/>
          </p:cNvPicPr>
          <p:nvPr/>
        </p:nvPicPr>
        <p:blipFill>
          <a:blip r:embed="rId4"/>
          <a:stretch>
            <a:fillRect/>
          </a:stretch>
        </p:blipFill>
        <p:spPr>
          <a:xfrm>
            <a:off x="4103608" y="2645093"/>
            <a:ext cx="3120866" cy="3120866"/>
          </a:xfrm>
          <a:prstGeom prst="rect">
            <a:avLst/>
          </a:prstGeom>
        </p:spPr>
      </p:pic>
      <p:pic>
        <p:nvPicPr>
          <p:cNvPr id="5" name="Image 2" descr="preencoded.png"/>
          <p:cNvPicPr>
            <a:picLocks noChangeAspect="1"/>
          </p:cNvPicPr>
          <p:nvPr/>
        </p:nvPicPr>
        <p:blipFill>
          <a:blip r:embed="rId5"/>
          <a:stretch>
            <a:fillRect/>
          </a:stretch>
        </p:blipFill>
        <p:spPr>
          <a:xfrm>
            <a:off x="7405926" y="2645093"/>
            <a:ext cx="3120747" cy="3120747"/>
          </a:xfrm>
          <a:prstGeom prst="rect">
            <a:avLst/>
          </a:prstGeom>
        </p:spPr>
      </p:pic>
      <p:pic>
        <p:nvPicPr>
          <p:cNvPr id="6" name="Image 3" descr="preencoded.png"/>
          <p:cNvPicPr>
            <a:picLocks noChangeAspect="1"/>
          </p:cNvPicPr>
          <p:nvPr/>
        </p:nvPicPr>
        <p:blipFill>
          <a:blip r:embed="rId6"/>
          <a:stretch>
            <a:fillRect/>
          </a:stretch>
        </p:blipFill>
        <p:spPr>
          <a:xfrm>
            <a:off x="10708124" y="2645093"/>
            <a:ext cx="3120866" cy="3120866"/>
          </a:xfrm>
          <a:prstGeom prst="rect">
            <a:avLst/>
          </a:prstGeom>
        </p:spPr>
      </p:pic>
      <p:sp>
        <p:nvSpPr>
          <p:cNvPr id="7" name="Text 1"/>
          <p:cNvSpPr/>
          <p:nvPr/>
        </p:nvSpPr>
        <p:spPr>
          <a:xfrm>
            <a:off x="793790" y="6167080"/>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Cô đọc lại bài thơ toàn bộ, chiếu các hình ảnh về chiếc bát xinh xinh, nhà máy Bát Tràng truyền thống để trẻ hình dung rõ nét. Hình ảnh minh họa giúp trẻ hiểu được quá trình tạo ra sản phẩm gốm sứ quý báu.</a:t>
            </a:r>
            <a:endParaRPr lang="en-US" sz="175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13040"/>
          </a:xfrm>
          <a:prstGeom prst="rect">
            <a:avLst/>
          </a:prstGeom>
        </p:spPr>
      </p:pic>
      <p:sp>
        <p:nvSpPr>
          <p:cNvPr id="3" name="Text 0"/>
          <p:cNvSpPr/>
          <p:nvPr/>
        </p:nvSpPr>
        <p:spPr>
          <a:xfrm>
            <a:off x="675561" y="2944535"/>
            <a:ext cx="5807035" cy="603171"/>
          </a:xfrm>
          <a:prstGeom prst="rect">
            <a:avLst/>
          </a:prstGeom>
          <a:noFill/>
          <a:ln/>
        </p:spPr>
        <p:txBody>
          <a:bodyPr wrap="none" lIns="0" tIns="0" rIns="0" bIns="0" rtlCol="0" anchor="t"/>
          <a:lstStyle/>
          <a:p>
            <a:pPr marL="0" indent="0" algn="l">
              <a:lnSpc>
                <a:spcPts val="4750"/>
              </a:lnSpc>
              <a:buNone/>
            </a:pPr>
            <a:r>
              <a:rPr lang="en-US" sz="3800" dirty="0">
                <a:solidFill>
                  <a:srgbClr val="505468"/>
                </a:solidFill>
                <a:latin typeface="Instrument Sans Semi Bold" pitchFamily="34" charset="0"/>
                <a:ea typeface="Instrument Sans Semi Bold" pitchFamily="34" charset="-122"/>
                <a:cs typeface="Instrument Sans Semi Bold" pitchFamily="34" charset="-120"/>
              </a:rPr>
              <a:t>Dạy Trẻ Đọc Thơ Cùng Cô</a:t>
            </a:r>
            <a:endParaRPr lang="en-US" sz="3800" dirty="0"/>
          </a:p>
        </p:txBody>
      </p:sp>
      <p:sp>
        <p:nvSpPr>
          <p:cNvPr id="4" name="Shape 1"/>
          <p:cNvSpPr/>
          <p:nvPr/>
        </p:nvSpPr>
        <p:spPr>
          <a:xfrm>
            <a:off x="675561" y="3837265"/>
            <a:ext cx="772120" cy="1158240"/>
          </a:xfrm>
          <a:prstGeom prst="roundRect">
            <a:avLst>
              <a:gd name="adj" fmla="val 360028"/>
            </a:avLst>
          </a:prstGeom>
          <a:solidFill>
            <a:srgbClr val="E2E3E9"/>
          </a:solidFill>
          <a:ln w="7620">
            <a:solidFill>
              <a:srgbClr val="C8C9CF"/>
            </a:solidFill>
            <a:prstDash val="solid"/>
          </a:ln>
        </p:spPr>
      </p:sp>
      <p:sp>
        <p:nvSpPr>
          <p:cNvPr id="5" name="Text 2"/>
          <p:cNvSpPr/>
          <p:nvPr/>
        </p:nvSpPr>
        <p:spPr>
          <a:xfrm>
            <a:off x="916781" y="4235410"/>
            <a:ext cx="289560" cy="361950"/>
          </a:xfrm>
          <a:prstGeom prst="rect">
            <a:avLst/>
          </a:prstGeom>
          <a:noFill/>
          <a:ln/>
        </p:spPr>
        <p:txBody>
          <a:bodyPr wrap="none" lIns="0" tIns="0" rIns="0" bIns="0" rtlCol="0" anchor="t"/>
          <a:lstStyle/>
          <a:p>
            <a:pPr marL="0" indent="0" algn="l">
              <a:lnSpc>
                <a:spcPts val="2250"/>
              </a:lnSpc>
              <a:buNone/>
            </a:pPr>
            <a:r>
              <a:rPr lang="en-US" sz="2250" dirty="0">
                <a:solidFill>
                  <a:srgbClr val="5B5F71"/>
                </a:solidFill>
                <a:latin typeface="Instrument Sans Semi Bold" pitchFamily="34" charset="0"/>
                <a:ea typeface="Instrument Sans Semi Bold" pitchFamily="34" charset="-122"/>
                <a:cs typeface="Instrument Sans Semi Bold" pitchFamily="34" charset="-120"/>
              </a:rPr>
              <a:t>1</a:t>
            </a:r>
            <a:endParaRPr lang="en-US" sz="2250" dirty="0"/>
          </a:p>
        </p:txBody>
      </p:sp>
      <p:sp>
        <p:nvSpPr>
          <p:cNvPr id="6" name="Text 3"/>
          <p:cNvSpPr/>
          <p:nvPr/>
        </p:nvSpPr>
        <p:spPr>
          <a:xfrm>
            <a:off x="1640681" y="4030266"/>
            <a:ext cx="2413040" cy="301585"/>
          </a:xfrm>
          <a:prstGeom prst="rect">
            <a:avLst/>
          </a:prstGeom>
          <a:noFill/>
          <a:ln/>
        </p:spPr>
        <p:txBody>
          <a:bodyPr wrap="none" lIns="0" tIns="0" rIns="0" bIns="0" rtlCol="0" anchor="t"/>
          <a:lstStyle/>
          <a:p>
            <a:pPr marL="0" indent="0" algn="l">
              <a:lnSpc>
                <a:spcPts val="2350"/>
              </a:lnSpc>
              <a:buNone/>
            </a:pPr>
            <a:r>
              <a:rPr lang="en-US" sz="1900" dirty="0">
                <a:solidFill>
                  <a:srgbClr val="5B5F71"/>
                </a:solidFill>
                <a:latin typeface="Instrument Sans Semi Bold" pitchFamily="34" charset="0"/>
                <a:ea typeface="Instrument Sans Semi Bold" pitchFamily="34" charset="-122"/>
                <a:cs typeface="Instrument Sans Semi Bold" pitchFamily="34" charset="-120"/>
              </a:rPr>
              <a:t>Đọc Theo Cô</a:t>
            </a:r>
            <a:endParaRPr lang="en-US" sz="1900" dirty="0"/>
          </a:p>
        </p:txBody>
      </p:sp>
      <p:sp>
        <p:nvSpPr>
          <p:cNvPr id="7" name="Text 4"/>
          <p:cNvSpPr/>
          <p:nvPr/>
        </p:nvSpPr>
        <p:spPr>
          <a:xfrm>
            <a:off x="1640681" y="4447580"/>
            <a:ext cx="12314158" cy="308729"/>
          </a:xfrm>
          <a:prstGeom prst="rect">
            <a:avLst/>
          </a:prstGeom>
          <a:noFill/>
          <a:ln/>
        </p:spPr>
        <p:txBody>
          <a:bodyPr wrap="none" lIns="0" tIns="0" rIns="0" bIns="0" rtlCol="0" anchor="t"/>
          <a:lstStyle/>
          <a:p>
            <a:pPr marL="0" indent="0" algn="l">
              <a:lnSpc>
                <a:spcPts val="24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Cả lớp đọc theo cô 2-3 lần, từ từ từ, để trẻ nắm vững nhịp điệu và ý nghĩa của từng dòng thơ.</a:t>
            </a:r>
            <a:endParaRPr lang="en-US" sz="1500" dirty="0"/>
          </a:p>
        </p:txBody>
      </p:sp>
      <p:sp>
        <p:nvSpPr>
          <p:cNvPr id="8" name="Shape 5"/>
          <p:cNvSpPr/>
          <p:nvPr/>
        </p:nvSpPr>
        <p:spPr>
          <a:xfrm>
            <a:off x="675561" y="5188506"/>
            <a:ext cx="772120" cy="1158240"/>
          </a:xfrm>
          <a:prstGeom prst="roundRect">
            <a:avLst>
              <a:gd name="adj" fmla="val 360028"/>
            </a:avLst>
          </a:prstGeom>
          <a:solidFill>
            <a:srgbClr val="E2E3E9"/>
          </a:solidFill>
          <a:ln w="7620">
            <a:solidFill>
              <a:srgbClr val="C8C9CF"/>
            </a:solidFill>
            <a:prstDash val="solid"/>
          </a:ln>
        </p:spPr>
      </p:sp>
      <p:sp>
        <p:nvSpPr>
          <p:cNvPr id="9" name="Text 6"/>
          <p:cNvSpPr/>
          <p:nvPr/>
        </p:nvSpPr>
        <p:spPr>
          <a:xfrm>
            <a:off x="916781" y="5586651"/>
            <a:ext cx="289560" cy="361950"/>
          </a:xfrm>
          <a:prstGeom prst="rect">
            <a:avLst/>
          </a:prstGeom>
          <a:noFill/>
          <a:ln/>
        </p:spPr>
        <p:txBody>
          <a:bodyPr wrap="none" lIns="0" tIns="0" rIns="0" bIns="0" rtlCol="0" anchor="t"/>
          <a:lstStyle/>
          <a:p>
            <a:pPr marL="0" indent="0" algn="l">
              <a:lnSpc>
                <a:spcPts val="2250"/>
              </a:lnSpc>
              <a:buNone/>
            </a:pPr>
            <a:r>
              <a:rPr lang="en-US" sz="2250" dirty="0">
                <a:solidFill>
                  <a:srgbClr val="5B5F71"/>
                </a:solidFill>
                <a:latin typeface="Instrument Sans Semi Bold" pitchFamily="34" charset="0"/>
                <a:ea typeface="Instrument Sans Semi Bold" pitchFamily="34" charset="-122"/>
                <a:cs typeface="Instrument Sans Semi Bold" pitchFamily="34" charset="-120"/>
              </a:rPr>
              <a:t>2</a:t>
            </a:r>
            <a:endParaRPr lang="en-US" sz="2250" dirty="0"/>
          </a:p>
        </p:txBody>
      </p:sp>
      <p:sp>
        <p:nvSpPr>
          <p:cNvPr id="10" name="Text 7"/>
          <p:cNvSpPr/>
          <p:nvPr/>
        </p:nvSpPr>
        <p:spPr>
          <a:xfrm>
            <a:off x="1640681" y="5381506"/>
            <a:ext cx="2413040" cy="301585"/>
          </a:xfrm>
          <a:prstGeom prst="rect">
            <a:avLst/>
          </a:prstGeom>
          <a:noFill/>
          <a:ln/>
        </p:spPr>
        <p:txBody>
          <a:bodyPr wrap="none" lIns="0" tIns="0" rIns="0" bIns="0" rtlCol="0" anchor="t"/>
          <a:lstStyle/>
          <a:p>
            <a:pPr marL="0" indent="0" algn="l">
              <a:lnSpc>
                <a:spcPts val="2350"/>
              </a:lnSpc>
              <a:buNone/>
            </a:pPr>
            <a:r>
              <a:rPr lang="en-US" sz="1900" dirty="0">
                <a:solidFill>
                  <a:srgbClr val="5B5F71"/>
                </a:solidFill>
                <a:latin typeface="Instrument Sans Semi Bold" pitchFamily="34" charset="0"/>
                <a:ea typeface="Instrument Sans Semi Bold" pitchFamily="34" charset="-122"/>
                <a:cs typeface="Instrument Sans Semi Bold" pitchFamily="34" charset="-120"/>
              </a:rPr>
              <a:t>Thi Đua Theo Nhóm</a:t>
            </a:r>
            <a:endParaRPr lang="en-US" sz="1900" dirty="0"/>
          </a:p>
        </p:txBody>
      </p:sp>
      <p:sp>
        <p:nvSpPr>
          <p:cNvPr id="11" name="Text 8"/>
          <p:cNvSpPr/>
          <p:nvPr/>
        </p:nvSpPr>
        <p:spPr>
          <a:xfrm>
            <a:off x="1640681" y="5798820"/>
            <a:ext cx="12314158" cy="308729"/>
          </a:xfrm>
          <a:prstGeom prst="rect">
            <a:avLst/>
          </a:prstGeom>
          <a:noFill/>
          <a:ln/>
        </p:spPr>
        <p:txBody>
          <a:bodyPr wrap="none" lIns="0" tIns="0" rIns="0" bIns="0" rtlCol="0" anchor="t"/>
          <a:lstStyle/>
          <a:p>
            <a:pPr marL="0" indent="0" algn="l">
              <a:lnSpc>
                <a:spcPts val="24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Chia thành các nhóm nhỏ để thi đua đọc thơ, tạo không khí vui vẻ và tăng hứng thú học tập.</a:t>
            </a:r>
            <a:endParaRPr lang="en-US" sz="1500" dirty="0"/>
          </a:p>
        </p:txBody>
      </p:sp>
      <p:sp>
        <p:nvSpPr>
          <p:cNvPr id="12" name="Shape 9"/>
          <p:cNvSpPr/>
          <p:nvPr/>
        </p:nvSpPr>
        <p:spPr>
          <a:xfrm>
            <a:off x="675561" y="6539746"/>
            <a:ext cx="772120" cy="1158240"/>
          </a:xfrm>
          <a:prstGeom prst="roundRect">
            <a:avLst>
              <a:gd name="adj" fmla="val 360028"/>
            </a:avLst>
          </a:prstGeom>
          <a:solidFill>
            <a:srgbClr val="E2E3E9"/>
          </a:solidFill>
          <a:ln w="7620">
            <a:solidFill>
              <a:srgbClr val="C8C9CF"/>
            </a:solidFill>
            <a:prstDash val="solid"/>
          </a:ln>
        </p:spPr>
      </p:sp>
      <p:sp>
        <p:nvSpPr>
          <p:cNvPr id="13" name="Text 10"/>
          <p:cNvSpPr/>
          <p:nvPr/>
        </p:nvSpPr>
        <p:spPr>
          <a:xfrm>
            <a:off x="916781" y="6937891"/>
            <a:ext cx="289560" cy="361950"/>
          </a:xfrm>
          <a:prstGeom prst="rect">
            <a:avLst/>
          </a:prstGeom>
          <a:noFill/>
          <a:ln/>
        </p:spPr>
        <p:txBody>
          <a:bodyPr wrap="none" lIns="0" tIns="0" rIns="0" bIns="0" rtlCol="0" anchor="t"/>
          <a:lstStyle/>
          <a:p>
            <a:pPr marL="0" indent="0" algn="l">
              <a:lnSpc>
                <a:spcPts val="2250"/>
              </a:lnSpc>
              <a:buNone/>
            </a:pPr>
            <a:r>
              <a:rPr lang="en-US" sz="2250" dirty="0">
                <a:solidFill>
                  <a:srgbClr val="5B5F71"/>
                </a:solidFill>
                <a:latin typeface="Instrument Sans Semi Bold" pitchFamily="34" charset="0"/>
                <a:ea typeface="Instrument Sans Semi Bold" pitchFamily="34" charset="-122"/>
                <a:cs typeface="Instrument Sans Semi Bold" pitchFamily="34" charset="-120"/>
              </a:rPr>
              <a:t>3</a:t>
            </a:r>
            <a:endParaRPr lang="en-US" sz="2250" dirty="0"/>
          </a:p>
        </p:txBody>
      </p:sp>
      <p:sp>
        <p:nvSpPr>
          <p:cNvPr id="14" name="Text 11"/>
          <p:cNvSpPr/>
          <p:nvPr/>
        </p:nvSpPr>
        <p:spPr>
          <a:xfrm>
            <a:off x="1640681" y="6732746"/>
            <a:ext cx="2413040" cy="301585"/>
          </a:xfrm>
          <a:prstGeom prst="rect">
            <a:avLst/>
          </a:prstGeom>
          <a:noFill/>
          <a:ln/>
        </p:spPr>
        <p:txBody>
          <a:bodyPr wrap="none" lIns="0" tIns="0" rIns="0" bIns="0" rtlCol="0" anchor="t"/>
          <a:lstStyle/>
          <a:p>
            <a:pPr marL="0" indent="0" algn="l">
              <a:lnSpc>
                <a:spcPts val="2350"/>
              </a:lnSpc>
              <a:buNone/>
            </a:pPr>
            <a:r>
              <a:rPr lang="en-US" sz="1900" dirty="0">
                <a:solidFill>
                  <a:srgbClr val="5B5F71"/>
                </a:solidFill>
                <a:latin typeface="Instrument Sans Semi Bold" pitchFamily="34" charset="0"/>
                <a:ea typeface="Instrument Sans Semi Bold" pitchFamily="34" charset="-122"/>
                <a:cs typeface="Instrument Sans Semi Bold" pitchFamily="34" charset="-120"/>
              </a:rPr>
              <a:t>Sửa Phát Âm</a:t>
            </a:r>
            <a:endParaRPr lang="en-US" sz="1900" dirty="0"/>
          </a:p>
        </p:txBody>
      </p:sp>
      <p:sp>
        <p:nvSpPr>
          <p:cNvPr id="15" name="Text 12"/>
          <p:cNvSpPr/>
          <p:nvPr/>
        </p:nvSpPr>
        <p:spPr>
          <a:xfrm>
            <a:off x="1640681" y="7150060"/>
            <a:ext cx="12314158" cy="308729"/>
          </a:xfrm>
          <a:prstGeom prst="rect">
            <a:avLst/>
          </a:prstGeom>
          <a:noFill/>
          <a:ln/>
        </p:spPr>
        <p:txBody>
          <a:bodyPr wrap="none" lIns="0" tIns="0" rIns="0" bIns="0" rtlCol="0" anchor="t"/>
          <a:lstStyle/>
          <a:p>
            <a:pPr marL="0" indent="0" algn="l">
              <a:lnSpc>
                <a:spcPts val="24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Cô sửa phát âm, biểu cảm cho trẻ, giúp họ đọc chuẩn mực và hiểu sâu sắc ý nghĩa tác phẩm.</a:t>
            </a:r>
            <a:endParaRPr lang="en-US" sz="15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51654"/>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Tổng Kết Và Giáo Dục Ý Thức</a:t>
            </a:r>
            <a:endParaRPr lang="en-US" sz="4450" dirty="0"/>
          </a:p>
        </p:txBody>
      </p:sp>
      <p:sp>
        <p:nvSpPr>
          <p:cNvPr id="4" name="Shape 1"/>
          <p:cNvSpPr/>
          <p:nvPr/>
        </p:nvSpPr>
        <p:spPr>
          <a:xfrm>
            <a:off x="6280190" y="2609374"/>
            <a:ext cx="3664744" cy="2810947"/>
          </a:xfrm>
          <a:prstGeom prst="roundRect">
            <a:avLst>
              <a:gd name="adj" fmla="val 3389"/>
            </a:avLst>
          </a:prstGeom>
          <a:solidFill>
            <a:srgbClr val="FFFFFF">
              <a:alpha val="95000"/>
            </a:srgbClr>
          </a:solidFill>
          <a:ln w="30480">
            <a:solidFill>
              <a:srgbClr val="C8C9CF"/>
            </a:solidFill>
            <a:prstDash val="solid"/>
          </a:ln>
        </p:spPr>
      </p:sp>
      <p:sp>
        <p:nvSpPr>
          <p:cNvPr id="5" name="Text 2"/>
          <p:cNvSpPr/>
          <p:nvPr/>
        </p:nvSpPr>
        <p:spPr>
          <a:xfrm>
            <a:off x="6537484" y="286666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Đọc Lại Bài Thơ</a:t>
            </a:r>
            <a:endParaRPr lang="en-US" sz="2200" dirty="0"/>
          </a:p>
        </p:txBody>
      </p:sp>
      <p:sp>
        <p:nvSpPr>
          <p:cNvPr id="6" name="Text 3"/>
          <p:cNvSpPr/>
          <p:nvPr/>
        </p:nvSpPr>
        <p:spPr>
          <a:xfrm>
            <a:off x="6537484" y="3357086"/>
            <a:ext cx="3150156" cy="1451610"/>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Cả lớp đọc bài thơ "Cái Bát Xinh Xinh" một lần nữa với cảm xúc sâu sắc hơn, thể hiện sự yêu quý.</a:t>
            </a:r>
            <a:endParaRPr lang="en-US" sz="1750" dirty="0"/>
          </a:p>
        </p:txBody>
      </p:sp>
      <p:sp>
        <p:nvSpPr>
          <p:cNvPr id="7" name="Shape 4"/>
          <p:cNvSpPr/>
          <p:nvPr/>
        </p:nvSpPr>
        <p:spPr>
          <a:xfrm>
            <a:off x="10171748" y="2609374"/>
            <a:ext cx="3664863" cy="2810947"/>
          </a:xfrm>
          <a:prstGeom prst="roundRect">
            <a:avLst>
              <a:gd name="adj" fmla="val 3389"/>
            </a:avLst>
          </a:prstGeom>
          <a:solidFill>
            <a:srgbClr val="FFFFFF">
              <a:alpha val="95000"/>
            </a:srgbClr>
          </a:solidFill>
          <a:ln w="30480">
            <a:solidFill>
              <a:srgbClr val="C8C9CF"/>
            </a:solidFill>
            <a:prstDash val="solid"/>
          </a:ln>
        </p:spPr>
      </p:sp>
      <p:sp>
        <p:nvSpPr>
          <p:cNvPr id="8" name="Text 5"/>
          <p:cNvSpPr/>
          <p:nvPr/>
        </p:nvSpPr>
        <p:spPr>
          <a:xfrm>
            <a:off x="10429042" y="2866668"/>
            <a:ext cx="3150275" cy="708660"/>
          </a:xfrm>
          <a:prstGeom prst="rect">
            <a:avLst/>
          </a:prstGeom>
          <a:noFill/>
          <a:ln/>
        </p:spPr>
        <p:txBody>
          <a:bodyPr wrap="square" lIns="0" tIns="0" rIns="0" bIns="0" rtlCol="0" anchor="t"/>
          <a:lstStyle/>
          <a:p>
            <a:pPr marL="0" indent="0" algn="l">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Nhắc Nhở Bảo Vệ Đồ Dùng</a:t>
            </a:r>
            <a:endParaRPr lang="en-US" sz="2200" dirty="0"/>
          </a:p>
        </p:txBody>
      </p:sp>
      <p:sp>
        <p:nvSpPr>
          <p:cNvPr id="9" name="Text 6"/>
          <p:cNvSpPr/>
          <p:nvPr/>
        </p:nvSpPr>
        <p:spPr>
          <a:xfrm>
            <a:off x="10429042" y="3711416"/>
            <a:ext cx="3150275" cy="1451610"/>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Nhắc nhở trẻ nhẹ nhàng giữ gìn đồ dùng, trân trọng thành quả lao động của cha mẹ và mọi người.</a:t>
            </a:r>
            <a:endParaRPr lang="en-US" sz="1750" dirty="0"/>
          </a:p>
        </p:txBody>
      </p:sp>
      <p:sp>
        <p:nvSpPr>
          <p:cNvPr id="10" name="Shape 7"/>
          <p:cNvSpPr/>
          <p:nvPr/>
        </p:nvSpPr>
        <p:spPr>
          <a:xfrm>
            <a:off x="6280190" y="5647134"/>
            <a:ext cx="7556421" cy="1730812"/>
          </a:xfrm>
          <a:prstGeom prst="roundRect">
            <a:avLst>
              <a:gd name="adj" fmla="val 5504"/>
            </a:avLst>
          </a:prstGeom>
          <a:solidFill>
            <a:srgbClr val="FFFFFF">
              <a:alpha val="95000"/>
            </a:srgbClr>
          </a:solidFill>
          <a:ln w="30480">
            <a:solidFill>
              <a:srgbClr val="C8C9CF"/>
            </a:solidFill>
            <a:prstDash val="solid"/>
          </a:ln>
        </p:spPr>
      </p:sp>
      <p:sp>
        <p:nvSpPr>
          <p:cNvPr id="11" name="Text 8"/>
          <p:cNvSpPr/>
          <p:nvPr/>
        </p:nvSpPr>
        <p:spPr>
          <a:xfrm>
            <a:off x="6537484" y="5904428"/>
            <a:ext cx="3702129" cy="354330"/>
          </a:xfrm>
          <a:prstGeom prst="rect">
            <a:avLst/>
          </a:prstGeom>
          <a:noFill/>
          <a:ln/>
        </p:spPr>
        <p:txBody>
          <a:bodyPr wrap="none" lIns="0" tIns="0" rIns="0" bIns="0" rtlCol="0" anchor="t"/>
          <a:lstStyle/>
          <a:p>
            <a:pPr marL="0" indent="0" algn="l">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Ý Thức Tôn Trọng Lao Động</a:t>
            </a:r>
            <a:endParaRPr lang="en-US" sz="2200" dirty="0"/>
          </a:p>
        </p:txBody>
      </p:sp>
      <p:sp>
        <p:nvSpPr>
          <p:cNvPr id="12" name="Text 9"/>
          <p:cNvSpPr/>
          <p:nvPr/>
        </p:nvSpPr>
        <p:spPr>
          <a:xfrm>
            <a:off x="6537484" y="6394847"/>
            <a:ext cx="7041832"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Giáo dục trẻ biết tôn trọng lao động, hiểu rằng mỗi vật dụng đều được tạo ra bằng công sức và yêu thương.</a:t>
            </a:r>
            <a:endParaRPr lang="en-US" sz="175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308021"/>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Kết Thúc Bài Giảng</a:t>
            </a:r>
            <a:endParaRPr lang="en-US" sz="4450" dirty="0"/>
          </a:p>
        </p:txBody>
      </p:sp>
      <p:pic>
        <p:nvPicPr>
          <p:cNvPr id="4" name="Image 1" descr="preencoded.png"/>
          <p:cNvPicPr>
            <a:picLocks noChangeAspect="1"/>
          </p:cNvPicPr>
          <p:nvPr/>
        </p:nvPicPr>
        <p:blipFill>
          <a:blip r:embed="rId4"/>
          <a:stretch>
            <a:fillRect/>
          </a:stretch>
        </p:blipFill>
        <p:spPr>
          <a:xfrm>
            <a:off x="6280190" y="2356961"/>
            <a:ext cx="3664744" cy="2177415"/>
          </a:xfrm>
          <a:prstGeom prst="rect">
            <a:avLst/>
          </a:prstGeom>
        </p:spPr>
      </p:pic>
      <p:sp>
        <p:nvSpPr>
          <p:cNvPr id="5" name="Text 1"/>
          <p:cNvSpPr/>
          <p:nvPr/>
        </p:nvSpPr>
        <p:spPr>
          <a:xfrm>
            <a:off x="6507004" y="2583775"/>
            <a:ext cx="3211116" cy="1451610"/>
          </a:xfrm>
          <a:prstGeom prst="rect">
            <a:avLst/>
          </a:prstGeom>
          <a:noFill/>
          <a:ln/>
        </p:spPr>
        <p:txBody>
          <a:bodyPr wrap="square" lIns="0" tIns="0" rIns="0" bIns="0" rtlCol="0" anchor="t"/>
          <a:lstStyle/>
          <a:p>
            <a:pPr marL="0" indent="0" algn="l">
              <a:lnSpc>
                <a:spcPts val="2850"/>
              </a:lnSpc>
              <a:buNone/>
            </a:pPr>
            <a:r>
              <a:rPr lang="en-US" sz="1750" b="1" dirty="0">
                <a:solidFill>
                  <a:srgbClr val="5B5F71"/>
                </a:solidFill>
                <a:latin typeface="Instrument Sans Medium" pitchFamily="34" charset="0"/>
                <a:ea typeface="Instrument Sans Medium" pitchFamily="34" charset="-122"/>
                <a:cs typeface="Instrument Sans Medium" pitchFamily="34" charset="-120"/>
              </a:rPr>
              <a:t>Cảm ơn các con</a:t>
            </a:r>
            <a:r>
              <a:rPr lang="en-US" sz="1750" dirty="0">
                <a:solidFill>
                  <a:srgbClr val="5B5F71"/>
                </a:solidFill>
                <a:latin typeface="Instrument Sans Medium" pitchFamily="34" charset="0"/>
                <a:ea typeface="Instrument Sans Medium" pitchFamily="34" charset="-122"/>
                <a:cs typeface="Instrument Sans Medium" pitchFamily="34" charset="-120"/>
              </a:rPr>
              <a:t> đã tham gia học tập tích cực, đóng góp ý kiến và thi đua vui vẻ suốt buổi học.</a:t>
            </a:r>
            <a:endParaRPr lang="en-US" sz="1750" dirty="0"/>
          </a:p>
        </p:txBody>
      </p:sp>
      <p:pic>
        <p:nvPicPr>
          <p:cNvPr id="6" name="Image 2" descr="preencoded.png"/>
          <p:cNvPicPr>
            <a:picLocks noChangeAspect="1"/>
          </p:cNvPicPr>
          <p:nvPr/>
        </p:nvPicPr>
        <p:blipFill>
          <a:blip r:embed="rId5"/>
          <a:stretch>
            <a:fillRect/>
          </a:stretch>
        </p:blipFill>
        <p:spPr>
          <a:xfrm>
            <a:off x="10171748" y="2356961"/>
            <a:ext cx="3664863" cy="2177415"/>
          </a:xfrm>
          <a:prstGeom prst="rect">
            <a:avLst/>
          </a:prstGeom>
        </p:spPr>
      </p:pic>
      <p:sp>
        <p:nvSpPr>
          <p:cNvPr id="7" name="Text 2"/>
          <p:cNvSpPr/>
          <p:nvPr/>
        </p:nvSpPr>
        <p:spPr>
          <a:xfrm>
            <a:off x="10398562" y="2583775"/>
            <a:ext cx="3211235" cy="1451610"/>
          </a:xfrm>
          <a:prstGeom prst="rect">
            <a:avLst/>
          </a:prstGeom>
          <a:noFill/>
          <a:ln/>
        </p:spPr>
        <p:txBody>
          <a:bodyPr wrap="square" lIns="0" tIns="0" rIns="0" bIns="0" rtlCol="0" anchor="t"/>
          <a:lstStyle/>
          <a:p>
            <a:pPr marL="0" indent="0" algn="l">
              <a:lnSpc>
                <a:spcPts val="2850"/>
              </a:lnSpc>
              <a:buNone/>
            </a:pPr>
            <a:r>
              <a:rPr lang="en-US" sz="1750" b="1" dirty="0">
                <a:solidFill>
                  <a:srgbClr val="5B5F71"/>
                </a:solidFill>
                <a:latin typeface="Instrument Sans Medium" pitchFamily="34" charset="0"/>
                <a:ea typeface="Instrument Sans Medium" pitchFamily="34" charset="-122"/>
                <a:cs typeface="Instrument Sans Medium" pitchFamily="34" charset="-120"/>
              </a:rPr>
              <a:t>Hãy kể lại</a:t>
            </a:r>
            <a:r>
              <a:rPr lang="en-US" sz="1750" dirty="0">
                <a:solidFill>
                  <a:srgbClr val="5B5F71"/>
                </a:solidFill>
                <a:latin typeface="Instrument Sans Medium" pitchFamily="34" charset="0"/>
                <a:ea typeface="Instrument Sans Medium" pitchFamily="34" charset="-122"/>
                <a:cs typeface="Instrument Sans Medium" pitchFamily="34" charset="-120"/>
              </a:rPr>
              <a:t> câu chuyện về chiếc bát xinh xinh cho người thân, gia đình nghe để chia sẻ tình yêu thương.</a:t>
            </a:r>
            <a:endParaRPr lang="en-US" sz="1750" dirty="0"/>
          </a:p>
        </p:txBody>
      </p:sp>
      <p:pic>
        <p:nvPicPr>
          <p:cNvPr id="8" name="Image 3" descr="preencoded.png"/>
          <p:cNvPicPr>
            <a:picLocks noChangeAspect="1"/>
          </p:cNvPicPr>
          <p:nvPr/>
        </p:nvPicPr>
        <p:blipFill>
          <a:blip r:embed="rId6"/>
          <a:stretch>
            <a:fillRect/>
          </a:stretch>
        </p:blipFill>
        <p:spPr>
          <a:xfrm>
            <a:off x="6280190" y="4761190"/>
            <a:ext cx="7556421" cy="1451610"/>
          </a:xfrm>
          <a:prstGeom prst="rect">
            <a:avLst/>
          </a:prstGeom>
        </p:spPr>
      </p:pic>
      <p:sp>
        <p:nvSpPr>
          <p:cNvPr id="9" name="Text 3"/>
          <p:cNvSpPr/>
          <p:nvPr/>
        </p:nvSpPr>
        <p:spPr>
          <a:xfrm>
            <a:off x="6507004" y="4988004"/>
            <a:ext cx="7102793" cy="725805"/>
          </a:xfrm>
          <a:prstGeom prst="rect">
            <a:avLst/>
          </a:prstGeom>
          <a:noFill/>
          <a:ln/>
        </p:spPr>
        <p:txBody>
          <a:bodyPr wrap="square" lIns="0" tIns="0" rIns="0" bIns="0" rtlCol="0" anchor="t"/>
          <a:lstStyle/>
          <a:p>
            <a:pPr marL="0" indent="0" algn="l">
              <a:lnSpc>
                <a:spcPts val="2850"/>
              </a:lnSpc>
              <a:buNone/>
            </a:pPr>
            <a:r>
              <a:rPr lang="en-US" sz="1750" b="1" dirty="0">
                <a:solidFill>
                  <a:srgbClr val="5B5F71"/>
                </a:solidFill>
                <a:latin typeface="Instrument Sans Medium" pitchFamily="34" charset="0"/>
                <a:ea typeface="Instrument Sans Medium" pitchFamily="34" charset="-122"/>
                <a:cs typeface="Instrument Sans Medium" pitchFamily="34" charset="-120"/>
              </a:rPr>
              <a:t>Tạo không khí</a:t>
            </a:r>
            <a:r>
              <a:rPr lang="en-US" sz="1750" dirty="0">
                <a:solidFill>
                  <a:srgbClr val="5B5F71"/>
                </a:solidFill>
                <a:latin typeface="Instrument Sans Medium" pitchFamily="34" charset="0"/>
                <a:ea typeface="Instrument Sans Medium" pitchFamily="34" charset="-122"/>
                <a:cs typeface="Instrument Sans Medium" pitchFamily="34" charset="-120"/>
              </a:rPr>
              <a:t> vui vẻ, ấm áp qua bài thơ và những trò chơi ý nghĩa về yêu thương.</a:t>
            </a:r>
            <a:endParaRPr lang="en-US" sz="1750" dirty="0"/>
          </a:p>
        </p:txBody>
      </p:sp>
      <p:sp>
        <p:nvSpPr>
          <p:cNvPr id="10" name="Text 4"/>
          <p:cNvSpPr/>
          <p:nvPr/>
        </p:nvSpPr>
        <p:spPr>
          <a:xfrm>
            <a:off x="6280190" y="6467951"/>
            <a:ext cx="7556421" cy="453509"/>
          </a:xfrm>
          <a:prstGeom prst="rect">
            <a:avLst/>
          </a:prstGeom>
          <a:noFill/>
          <a:ln/>
        </p:spPr>
        <p:txBody>
          <a:bodyPr wrap="none" lIns="0" tIns="0" rIns="0" bIns="0" rtlCol="0" anchor="t"/>
          <a:lstStyle/>
          <a:p>
            <a:pPr marL="0" indent="0" algn="ctr">
              <a:lnSpc>
                <a:spcPts val="3550"/>
              </a:lnSpc>
              <a:buNone/>
            </a:pPr>
            <a:r>
              <a:rPr lang="en-US" sz="2200" dirty="0">
                <a:solidFill>
                  <a:srgbClr val="5B5F71"/>
                </a:solidFill>
                <a:latin typeface="Instrument Sans Medium" pitchFamily="34" charset="0"/>
                <a:ea typeface="Instrument Sans Medium" pitchFamily="34" charset="-122"/>
                <a:cs typeface="Instrument Sans Medium" pitchFamily="34" charset="-120"/>
              </a:rPr>
              <a:t>Hẹn gặp lại các con!</a:t>
            </a:r>
            <a:endParaRPr lang="en-US" sz="2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349</Words>
  <Application>Microsoft Office PowerPoint</Application>
  <PresentationFormat>Custom</PresentationFormat>
  <Paragraphs>33</Paragraphs>
  <Slides>7</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Calibri</vt:lpstr>
      <vt:lpstr>Instrument Sans Semi Bold</vt:lpstr>
      <vt:lpstr>Instrument Sans Medium</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Admin</cp:lastModifiedBy>
  <cp:revision>2</cp:revision>
  <dcterms:created xsi:type="dcterms:W3CDTF">2025-11-11T07:29:24Z</dcterms:created>
  <dcterms:modified xsi:type="dcterms:W3CDTF">2025-11-11T07:38:03Z</dcterms:modified>
</cp:coreProperties>
</file>