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0" r:id="rId2"/>
    <p:sldId id="267" r:id="rId3"/>
    <p:sldId id="268" r:id="rId4"/>
    <p:sldId id="257" r:id="rId5"/>
    <p:sldId id="258" r:id="rId6"/>
    <p:sldId id="259" r:id="rId7"/>
    <p:sldId id="260"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85094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55944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37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59315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385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78988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781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46165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09497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5EAAA-A849-4DFF-9A0C-18F02C76A03D}"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58381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25EAAA-A849-4DFF-9A0C-18F02C76A03D}"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66192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25EAAA-A849-4DFF-9A0C-18F02C76A03D}"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10091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25EAAA-A849-4DFF-9A0C-18F02C76A03D}"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3180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EAAA-A849-4DFF-9A0C-18F02C76A03D}"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97139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5EAAA-A849-4DFF-9A0C-18F02C76A03D}"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35482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5EAAA-A849-4DFF-9A0C-18F02C76A03D}"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4879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5EAAA-A849-4DFF-9A0C-18F02C76A03D}" type="datetimeFigureOut">
              <a:rPr lang="en-US" smtClean="0"/>
              <a:t>11/12/2025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AB3227-DB93-4D4E-80DF-9D2ECEDB2447}" type="slidenum">
              <a:rPr lang="en-US" smtClean="0"/>
              <a:t>‹#›</a:t>
            </a:fld>
            <a:endParaRPr lang="en-US"/>
          </a:p>
        </p:txBody>
      </p:sp>
    </p:spTree>
    <p:extLst>
      <p:ext uri="{BB962C8B-B14F-4D97-AF65-F5344CB8AC3E}">
        <p14:creationId xmlns:p14="http://schemas.microsoft.com/office/powerpoint/2010/main" val="42060382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a:extLst>
              <a:ext uri="{FF2B5EF4-FFF2-40B4-BE49-F238E27FC236}">
                <a16:creationId xmlns:a16="http://schemas.microsoft.com/office/drawing/2014/main" id="{4EB5FC3F-1E2B-5035-4F2A-2A011B4052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069" y="1"/>
            <a:ext cx="12553406" cy="7129463"/>
          </a:xfrm>
        </p:spPr>
      </p:pic>
      <p:sp>
        <p:nvSpPr>
          <p:cNvPr id="3075" name="TextBox 3">
            <a:extLst>
              <a:ext uri="{FF2B5EF4-FFF2-40B4-BE49-F238E27FC236}">
                <a16:creationId xmlns:a16="http://schemas.microsoft.com/office/drawing/2014/main" id="{07D513B3-351C-0978-7345-1AA4076496AD}"/>
              </a:ext>
            </a:extLst>
          </p:cNvPr>
          <p:cNvSpPr txBox="1">
            <a:spLocks noChangeArrowheads="1"/>
          </p:cNvSpPr>
          <p:nvPr/>
        </p:nvSpPr>
        <p:spPr bwMode="auto">
          <a:xfrm>
            <a:off x="1854926" y="338872"/>
            <a:ext cx="7837555"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hangingPunct="0">
              <a:lnSpc>
                <a:spcPct val="100000"/>
              </a:lnSpc>
              <a:spcBef>
                <a:spcPct val="0"/>
              </a:spcBef>
              <a:spcAft>
                <a:spcPct val="0"/>
              </a:spcAft>
              <a:buNone/>
            </a:pPr>
            <a:r>
              <a:rPr lang="vi-VN" altLang="en-US" sz="2000" b="1" dirty="0" smtClean="0">
                <a:solidFill>
                  <a:prstClr val="black"/>
                </a:solidFill>
                <a:latin typeface="Times New Roman" panose="02020603050405020304" pitchFamily="18" charset="0"/>
                <a:cs typeface="Times New Roman" panose="02020603050405020304" pitchFamily="18" charset="0"/>
              </a:rPr>
              <a:t>TRƯỜNG </a:t>
            </a:r>
            <a:r>
              <a:rPr lang="vi-VN" altLang="en-US" sz="2000" b="1" dirty="0">
                <a:solidFill>
                  <a:prstClr val="black"/>
                </a:solidFill>
                <a:latin typeface="Times New Roman" panose="02020603050405020304" pitchFamily="18" charset="0"/>
                <a:cs typeface="Times New Roman" panose="02020603050405020304" pitchFamily="18" charset="0"/>
              </a:rPr>
              <a:t>MN HOA SỮA</a:t>
            </a:r>
          </a:p>
        </p:txBody>
      </p:sp>
      <p:sp>
        <p:nvSpPr>
          <p:cNvPr id="5124" name="TextBox 5">
            <a:extLst>
              <a:ext uri="{FF2B5EF4-FFF2-40B4-BE49-F238E27FC236}">
                <a16:creationId xmlns:a16="http://schemas.microsoft.com/office/drawing/2014/main" id="{E31162DF-DAB9-3BBC-CBF6-E6FC346D40D7}"/>
              </a:ext>
            </a:extLst>
          </p:cNvPr>
          <p:cNvSpPr txBox="1">
            <a:spLocks noChangeArrowheads="1"/>
          </p:cNvSpPr>
          <p:nvPr/>
        </p:nvSpPr>
        <p:spPr bwMode="auto">
          <a:xfrm>
            <a:off x="2220527" y="2365876"/>
            <a:ext cx="7471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THẨM MỸ</a:t>
            </a:r>
          </a:p>
        </p:txBody>
      </p:sp>
      <p:sp>
        <p:nvSpPr>
          <p:cNvPr id="5125" name="TextBox 6">
            <a:extLst>
              <a:ext uri="{FF2B5EF4-FFF2-40B4-BE49-F238E27FC236}">
                <a16:creationId xmlns:a16="http://schemas.microsoft.com/office/drawing/2014/main" id="{71D06E3C-1A88-9C58-602D-454598DFCE49}"/>
              </a:ext>
            </a:extLst>
          </p:cNvPr>
          <p:cNvSpPr txBox="1">
            <a:spLocks noChangeArrowheads="1"/>
          </p:cNvSpPr>
          <p:nvPr/>
        </p:nvSpPr>
        <p:spPr bwMode="auto">
          <a:xfrm>
            <a:off x="4059601" y="3200401"/>
            <a:ext cx="49149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Arial" panose="020B0604020202020204" pitchFamily="34" charset="0"/>
              </a:defRPr>
            </a:lvl1pPr>
            <a:lvl2pPr marL="742950" indent="-285750" defTabSz="685800">
              <a:spcBef>
                <a:spcPct val="20000"/>
              </a:spcBef>
              <a:buChar char="–"/>
              <a:defRPr sz="2100">
                <a:solidFill>
                  <a:schemeClr val="tx1"/>
                </a:solidFill>
                <a:latin typeface="Arial" panose="020B0604020202020204" pitchFamily="34" charset="0"/>
              </a:defRPr>
            </a:lvl2pPr>
            <a:lvl3pPr marL="1143000" indent="-228600" defTabSz="685800">
              <a:spcBef>
                <a:spcPct val="20000"/>
              </a:spcBef>
              <a:buChar char="•"/>
              <a:defRPr>
                <a:solidFill>
                  <a:schemeClr val="tx1"/>
                </a:solidFill>
                <a:latin typeface="Arial" panose="020B0604020202020204" pitchFamily="34" charset="0"/>
              </a:defRPr>
            </a:lvl3pPr>
            <a:lvl4pPr marL="1600200" indent="-228600" defTabSz="685800">
              <a:spcBef>
                <a:spcPct val="20000"/>
              </a:spcBef>
              <a:buChar char="–"/>
              <a:defRPr sz="1500">
                <a:solidFill>
                  <a:schemeClr val="tx1"/>
                </a:solidFill>
                <a:latin typeface="Arial" panose="020B0604020202020204" pitchFamily="34" charset="0"/>
              </a:defRPr>
            </a:lvl4pPr>
            <a:lvl5pPr marL="2057400" indent="-228600"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auto" latinLnBrk="0" hangingPunct="1">
              <a:lnSpc>
                <a:spcPct val="15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Đề</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tài</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Xé</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dán</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cầu</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vồng</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5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Lứa</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tuổi</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MGL 5 </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–6 </a:t>
            </a:r>
            <a:r>
              <a:rPr kumimoji="0" lang="en-US" sz="2400" b="1" i="0" u="none" strike="noStrike" kern="1200" cap="none" spc="0" normalizeH="0" baseline="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tuổi</a:t>
            </a:r>
            <a:endParaRPr kumimoji="0" lang="en-US"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5452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fade">
                                      <p:cBhvr>
                                        <p:cTn id="19"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5124" grpId="0"/>
      <p:bldP spid="5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C3C3C"/>
                </a:solidFill>
                <a:latin typeface="Times New Roman" panose="02020603050405020304" pitchFamily="18" charset="0"/>
              </a:rPr>
              <a:t>1. </a:t>
            </a:r>
            <a:r>
              <a:rPr lang="en-US" b="1" dirty="0" err="1">
                <a:solidFill>
                  <a:srgbClr val="3C3C3C"/>
                </a:solidFill>
                <a:latin typeface="Times New Roman" panose="02020603050405020304" pitchFamily="18" charset="0"/>
              </a:rPr>
              <a:t>Mục</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đích</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yêu</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cầu</a:t>
            </a:r>
            <a:r>
              <a:rPr lang="en-US" b="1" dirty="0">
                <a:solidFill>
                  <a:srgbClr val="3C3C3C"/>
                </a:solidFill>
                <a:latin typeface="Times New Roman" panose="02020603050405020304" pitchFamily="18" charset="0"/>
              </a:rPr>
              <a:t>     </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Thái</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độ</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Thái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độ</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nghiêm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túc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hứng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thú</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trong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giờ</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học</a:t>
            </a:r>
            <a:r>
              <a:rPr lang="en-US"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quý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trọng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sản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phẩm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mình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bạn</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Kỹ</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năng</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quan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sát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thực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hành</a:t>
            </a:r>
            <a:r>
              <a:rPr lang="en-US"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các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nét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cong,tô</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màu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đều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dẹp</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không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bị</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lem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ra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ngoài</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Kỹ</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năng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nhanh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nhẹn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khéo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léo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của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đôi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bàn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tay</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Kiến</a:t>
            </a:r>
            <a:r>
              <a:rPr lang="en-US" b="1" dirty="0">
                <a:solidFill>
                  <a:srgbClr val="3C3C3C"/>
                </a:solidFill>
                <a:latin typeface="Times New Roman" panose="02020603050405020304" pitchFamily="18" charset="0"/>
              </a:rPr>
              <a:t> </a:t>
            </a:r>
            <a:r>
              <a:rPr lang="en-US" b="1" dirty="0" err="1">
                <a:solidFill>
                  <a:srgbClr val="3C3C3C"/>
                </a:solidFill>
                <a:latin typeface="Times New Roman" panose="02020603050405020304" pitchFamily="18" charset="0"/>
              </a:rPr>
              <a:t>thức</a:t>
            </a:r>
            <a:r>
              <a:rPr lang="en-US" b="1" dirty="0">
                <a:solidFill>
                  <a:srgbClr val="3C3C3C"/>
                </a:solidFill>
                <a:latin typeface="Times New Roman" panose="02020603050405020304" pitchFamily="18" charset="0"/>
              </a:rPr>
              <a:t>:</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sử</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dụng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tay</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phải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càm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bút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và</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các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nét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cong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để</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cầu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vồng</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tô</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màu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đều</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không</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lem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ra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ngoài</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cân</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đối</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để</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chính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giữa</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r>
              <a:rPr lang="en-US" dirty="0">
                <a:solidFill>
                  <a:srgbClr val="3C3C3C"/>
                </a:solidFill>
                <a:latin typeface="Times New Roman" panose="02020603050405020304" pitchFamily="18" charset="0"/>
              </a:rPr>
              <a:t>-</a:t>
            </a:r>
            <a:r>
              <a:rPr lang="en-US" dirty="0" err="1">
                <a:solidFill>
                  <a:srgbClr val="3C3C3C"/>
                </a:solidFill>
                <a:latin typeface="Times New Roman" panose="02020603050405020304" pitchFamily="18" charset="0"/>
              </a:rPr>
              <a:t>Trẻ</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biết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vẽ</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cảnh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vật</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cho</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bức</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tranh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thêm</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sinh</a:t>
            </a:r>
            <a:r>
              <a:rPr lang="en-US" dirty="0">
                <a:solidFill>
                  <a:srgbClr val="3C3C3C"/>
                </a:solidFill>
                <a:latin typeface="Times New Roman" panose="02020603050405020304" pitchFamily="18" charset="0"/>
              </a:rPr>
              <a:t> </a:t>
            </a:r>
            <a:r>
              <a:rPr lang="en-US" dirty="0" err="1">
                <a:solidFill>
                  <a:srgbClr val="3C3C3C"/>
                </a:solidFill>
                <a:latin typeface="Times New Roman" panose="02020603050405020304" pitchFamily="18" charset="0"/>
              </a:rPr>
              <a:t>động</a:t>
            </a:r>
            <a:r>
              <a:rPr lang="en-US" dirty="0">
                <a:solidFill>
                  <a:srgbClr val="3C3C3C"/>
                </a:solidFill>
                <a:latin typeface="Arial" panose="020B0604020202020204" pitchFamily="34" charset="0"/>
              </a:rPr>
              <a:t/>
            </a:r>
            <a:br>
              <a:rPr lang="en-US" dirty="0">
                <a:solidFill>
                  <a:srgbClr val="3C3C3C"/>
                </a:solidFill>
                <a:latin typeface="Arial" panose="020B0604020202020204" pitchFamily="34" charset="0"/>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047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anose="02020603050405020304" pitchFamily="18" charset="0"/>
                <a:cs typeface="Times New Roman" panose="02020603050405020304" pitchFamily="18" charset="0"/>
              </a:rPr>
              <a:t>2</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Chuẩn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bị</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- 2 </a:t>
            </a:r>
            <a:r>
              <a:rPr lang="en-US" dirty="0" err="1" smtClean="0">
                <a:solidFill>
                  <a:schemeClr val="tx1"/>
                </a:solidFill>
                <a:latin typeface="Times New Roman" panose="02020603050405020304" pitchFamily="18" charset="0"/>
                <a:cs typeface="Times New Roman" panose="02020603050405020304" pitchFamily="18" charset="0"/>
              </a:rPr>
              <a:t>tranh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vẽ</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cô:vẽ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núi,vẽ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vồng</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biển</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Giấy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0017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8EFBC-7E3D-481B-B1CE-A61E46199C14}"/>
              </a:ext>
            </a:extLst>
          </p:cNvPr>
          <p:cNvSpPr/>
          <p:nvPr/>
        </p:nvSpPr>
        <p:spPr>
          <a:xfrm>
            <a:off x="5212585" y="510462"/>
            <a:ext cx="1766830" cy="707886"/>
          </a:xfrm>
          <a:prstGeom prst="rect">
            <a:avLst/>
          </a:prstGeom>
          <a:noFill/>
        </p:spPr>
        <p:txBody>
          <a:bodyPr wrap="non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a:t>
            </a:r>
            <a:endParaRPr lang="en-US"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64F6F8-DD77-43E2-9486-8BF5A5F76483}"/>
              </a:ext>
            </a:extLst>
          </p:cNvPr>
          <p:cNvSpPr txBox="1"/>
          <p:nvPr/>
        </p:nvSpPr>
        <p:spPr>
          <a:xfrm>
            <a:off x="4470401" y="1983509"/>
            <a:ext cx="4070345" cy="2120068"/>
          </a:xfrm>
          <a:prstGeom prst="rect">
            <a:avLst/>
          </a:prstGeom>
          <a:noFill/>
        </p:spPr>
        <p:txBody>
          <a:bodyPr wrap="none" rtlCol="0">
            <a:spAutoFit/>
          </a:bodyPr>
          <a:lstStyle/>
          <a:p>
            <a:pPr>
              <a:lnSpc>
                <a:spcPct val="150000"/>
              </a:lnSpc>
            </a:pP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bắc</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trèo</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bụi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b="1" dirty="0">
                <a:latin typeface="Times New Roman" panose="02020603050405020304" pitchFamily="18" charset="0"/>
                <a:cs typeface="Times New Roman" panose="02020603050405020304" pitchFamily="18" charset="0"/>
              </a:rPr>
              <a:t> bay</a:t>
            </a:r>
          </a:p>
          <a:p>
            <a:pPr>
              <a:lnSpc>
                <a:spcPct val="150000"/>
              </a:lnSpc>
            </a:pPr>
            <a:r>
              <a:rPr lang="en-US" b="1" dirty="0" err="1">
                <a:latin typeface="Times New Roman" panose="02020603050405020304" pitchFamily="18" charset="0"/>
                <a:cs typeface="Times New Roman" panose="02020603050405020304" pitchFamily="18" charset="0"/>
              </a:rPr>
              <a:t>Bảy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algn="r">
              <a:lnSpc>
                <a:spcPct val="150000"/>
              </a:lnSpc>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617898A-9298-4279-B7FF-6739FEF51815}"/>
              </a:ext>
            </a:extLst>
          </p:cNvPr>
          <p:cNvPicPr>
            <a:picLocks noChangeAspect="1"/>
          </p:cNvPicPr>
          <p:nvPr/>
        </p:nvPicPr>
        <p:blipFill>
          <a:blip r:embed="rId2"/>
          <a:stretch>
            <a:fillRect/>
          </a:stretch>
        </p:blipFill>
        <p:spPr>
          <a:xfrm>
            <a:off x="2282999" y="1983509"/>
            <a:ext cx="8037689" cy="4874491"/>
          </a:xfrm>
          <a:prstGeom prst="rect">
            <a:avLst/>
          </a:prstGeom>
        </p:spPr>
      </p:pic>
    </p:spTree>
    <p:extLst>
      <p:ext uri="{BB962C8B-B14F-4D97-AF65-F5344CB8AC3E}">
        <p14:creationId xmlns:p14="http://schemas.microsoft.com/office/powerpoint/2010/main" val="18294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F82AF-2B8B-49DC-92CE-A04C1824F240}"/>
              </a:ext>
            </a:extLst>
          </p:cNvPr>
          <p:cNvSpPr txBox="1"/>
          <p:nvPr/>
        </p:nvSpPr>
        <p:spPr>
          <a:xfrm>
            <a:off x="2216727" y="614510"/>
            <a:ext cx="7758545" cy="1988365"/>
          </a:xfrm>
          <a:prstGeom prst="rect">
            <a:avLst/>
          </a:prstGeom>
          <a:noFill/>
        </p:spPr>
        <p:txBody>
          <a:bodyPr wrap="square">
            <a:spAutoFit/>
          </a:bodyPr>
          <a:lstStyle/>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Các </a:t>
            </a:r>
            <a:r>
              <a:rPr lang="en-US" sz="2400" b="1" dirty="0">
                <a:solidFill>
                  <a:srgbClr val="333333"/>
                </a:solidFill>
                <a:latin typeface="Times New Roman" panose="02020603050405020304" pitchFamily="18" charset="0"/>
                <a:cs typeface="Times New Roman" panose="02020603050405020304" pitchFamily="18" charset="0"/>
              </a:rPr>
              <a:t>con</a:t>
            </a:r>
            <a:r>
              <a:rPr lang="vi-VN" sz="2400" b="1" i="0" dirty="0">
                <a:solidFill>
                  <a:srgbClr val="333333"/>
                </a:solidFill>
                <a:effectLst/>
                <a:latin typeface="Times New Roman" panose="02020603050405020304" pitchFamily="18" charset="0"/>
                <a:cs typeface="Times New Roman" panose="02020603050405020304" pitchFamily="18" charset="0"/>
              </a:rPr>
              <a:t> đã nhìn thấy cầu vồng chưa ? </a:t>
            </a:r>
            <a:endParaRPr lang="en-US" sz="2400" b="1" i="0" dirty="0">
              <a:solidFill>
                <a:srgbClr val="333333"/>
              </a:solidFill>
              <a:effectLst/>
              <a:latin typeface="Times New Roman" panose="02020603050405020304" pitchFamily="18" charset="0"/>
              <a:cs typeface="Times New Roman" panose="02020603050405020304" pitchFamily="18" charset="0"/>
            </a:endParaRPr>
          </a:p>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Cầu vồng xuất hiện ở đâu?</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Xuất</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hiện</a:t>
            </a:r>
            <a:r>
              <a:rPr lang="en-US" sz="2400" b="1" dirty="0">
                <a:solidFill>
                  <a:srgbClr val="333333"/>
                </a:solidFill>
                <a:latin typeface="Times New Roman" panose="02020603050405020304" pitchFamily="18" charset="0"/>
                <a:cs typeface="Times New Roman" panose="02020603050405020304" pitchFamily="18" charset="0"/>
              </a:rPr>
              <a:t> v</a:t>
            </a:r>
            <a:r>
              <a:rPr lang="vi-VN" sz="2400" b="1" i="0" dirty="0">
                <a:solidFill>
                  <a:srgbClr val="333333"/>
                </a:solidFill>
                <a:effectLst/>
                <a:latin typeface="Times New Roman" panose="02020603050405020304" pitchFamily="18" charset="0"/>
                <a:cs typeface="Times New Roman" panose="02020603050405020304" pitchFamily="18" charset="0"/>
              </a:rPr>
              <a:t>ào lúc nào</a:t>
            </a:r>
            <a:r>
              <a:rPr lang="en-US" sz="2400" b="1" i="0" dirty="0">
                <a:solidFill>
                  <a:srgbClr val="333333"/>
                </a:solidFill>
                <a:effectLst/>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r>
            <a:br>
              <a:rPr lang="vi-VN" sz="2400" b="1" dirty="0">
                <a:latin typeface="Times New Roman" panose="02020603050405020304" pitchFamily="18" charset="0"/>
                <a:cs typeface="Times New Roman" panose="02020603050405020304" pitchFamily="18" charset="0"/>
              </a:rPr>
            </a:br>
            <a:r>
              <a:rPr lang="vi-VN" dirty="0"/>
              <a:t/>
            </a:r>
            <a:br>
              <a:rPr lang="vi-VN" dirty="0"/>
            </a:br>
            <a:endParaRPr lang="en-US" dirty="0"/>
          </a:p>
        </p:txBody>
      </p:sp>
      <p:pic>
        <p:nvPicPr>
          <p:cNvPr id="7" name="Picture 6">
            <a:extLst>
              <a:ext uri="{FF2B5EF4-FFF2-40B4-BE49-F238E27FC236}">
                <a16:creationId xmlns:a16="http://schemas.microsoft.com/office/drawing/2014/main" id="{B5B49E1B-AF61-4E8D-821F-03F6FD4F4499}"/>
              </a:ext>
            </a:extLst>
          </p:cNvPr>
          <p:cNvPicPr>
            <a:picLocks noChangeAspect="1"/>
          </p:cNvPicPr>
          <p:nvPr/>
        </p:nvPicPr>
        <p:blipFill>
          <a:blip r:embed="rId2"/>
          <a:stretch>
            <a:fillRect/>
          </a:stretch>
        </p:blipFill>
        <p:spPr>
          <a:xfrm>
            <a:off x="2964428" y="2303585"/>
            <a:ext cx="6627979" cy="4554415"/>
          </a:xfrm>
          <a:prstGeom prst="rect">
            <a:avLst/>
          </a:prstGeom>
        </p:spPr>
      </p:pic>
    </p:spTree>
    <p:extLst>
      <p:ext uri="{BB962C8B-B14F-4D97-AF65-F5344CB8AC3E}">
        <p14:creationId xmlns:p14="http://schemas.microsoft.com/office/powerpoint/2010/main" val="37935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0F99C-B7B5-4CFB-801B-7005C7652879}"/>
              </a:ext>
            </a:extLst>
          </p:cNvPr>
          <p:cNvPicPr>
            <a:picLocks noChangeAspect="1"/>
          </p:cNvPicPr>
          <p:nvPr/>
        </p:nvPicPr>
        <p:blipFill>
          <a:blip r:embed="rId2"/>
          <a:stretch>
            <a:fillRect/>
          </a:stretch>
        </p:blipFill>
        <p:spPr>
          <a:xfrm>
            <a:off x="2683119" y="1995854"/>
            <a:ext cx="6825761" cy="4862146"/>
          </a:xfrm>
          <a:prstGeom prst="rect">
            <a:avLst/>
          </a:prstGeom>
        </p:spPr>
      </p:pic>
    </p:spTree>
    <p:extLst>
      <p:ext uri="{BB962C8B-B14F-4D97-AF65-F5344CB8AC3E}">
        <p14:creationId xmlns:p14="http://schemas.microsoft.com/office/powerpoint/2010/main" val="36568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94355-893D-47D4-AC33-4B485AB86914}"/>
              </a:ext>
            </a:extLst>
          </p:cNvPr>
          <p:cNvSpPr txBox="1"/>
          <p:nvPr/>
        </p:nvSpPr>
        <p:spPr>
          <a:xfrm>
            <a:off x="2722705" y="905163"/>
            <a:ext cx="674659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pic>
        <p:nvPicPr>
          <p:cNvPr id="5" name="Vui học cùng Bé Bí Bo - Tô màu và gọi tên 7 sắc cầu vòng (online-video-cutter.com)">
            <a:hlinkClick r:id="" action="ppaction://media"/>
            <a:extLst>
              <a:ext uri="{FF2B5EF4-FFF2-40B4-BE49-F238E27FC236}">
                <a16:creationId xmlns:a16="http://schemas.microsoft.com/office/drawing/2014/main" id="{A364EE79-5147-447B-A8BE-0CB93885BB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40755" y="1810327"/>
            <a:ext cx="6885136" cy="5047673"/>
          </a:xfrm>
          <a:prstGeom prst="rect">
            <a:avLst/>
          </a:prstGeom>
        </p:spPr>
      </p:pic>
    </p:spTree>
    <p:extLst>
      <p:ext uri="{BB962C8B-B14F-4D97-AF65-F5344CB8AC3E}">
        <p14:creationId xmlns:p14="http://schemas.microsoft.com/office/powerpoint/2010/main" val="20591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AE707-0B40-4954-BCA0-ADC78D3971A4}"/>
              </a:ext>
            </a:extLst>
          </p:cNvPr>
          <p:cNvSpPr txBox="1"/>
          <p:nvPr/>
        </p:nvSpPr>
        <p:spPr>
          <a:xfrm>
            <a:off x="3749783" y="727788"/>
            <a:ext cx="420499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EBA0D59-B525-439B-B329-28AA431DCEAB}"/>
              </a:ext>
            </a:extLst>
          </p:cNvPr>
          <p:cNvSpPr txBox="1"/>
          <p:nvPr/>
        </p:nvSpPr>
        <p:spPr>
          <a:xfrm>
            <a:off x="2565918" y="2001331"/>
            <a:ext cx="8126963" cy="3349956"/>
          </a:xfrm>
          <a:prstGeom prst="rect">
            <a:avLst/>
          </a:prstGeom>
          <a:noFill/>
        </p:spPr>
        <p:txBody>
          <a:bodyPr wrap="square">
            <a:spAutoFit/>
          </a:bodyPr>
          <a:lstStyle/>
          <a:p>
            <a:pPr algn="ctr">
              <a:lnSpc>
                <a:spcPct val="150000"/>
              </a:lnSpc>
            </a:pPr>
            <a:r>
              <a:rPr lang="vi-VN" sz="2400" b="1" i="0" dirty="0">
                <a:solidFill>
                  <a:srgbClr val="202124"/>
                </a:solidFill>
                <a:effectLst/>
                <a:latin typeface="Times New Roman" panose="02020603050405020304" pitchFamily="18" charset="0"/>
                <a:cs typeface="Times New Roman" panose="02020603050405020304" pitchFamily="18" charset="0"/>
              </a:rPr>
              <a:t>Cầu vồng là hình ảnh của sự hy vọng và hòa giải. Tình bạn rực rỡ như bảy sắc cầu vồng: đỏ, cam, vàng, lục, lam, chàm, tím. Đỏ là quả chín, cam là ngọn lửa bất diệt, vàng là ánh dương chiếu rọi, lục là cây cỏ bừng mạch sống, lam là dòng nước trong xanh, chàm là niềm mơ ước trong tim, tím là nụ hoa sắp nở</a:t>
            </a:r>
            <a:r>
              <a:rPr lang="en-US" sz="2400" b="1" i="0" dirty="0">
                <a:solidFill>
                  <a:srgbClr val="202124"/>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5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A89198-F422-441D-A33A-1FA6F6DCAA01}"/>
              </a:ext>
            </a:extLst>
          </p:cNvPr>
          <p:cNvSpPr txBox="1"/>
          <p:nvPr/>
        </p:nvSpPr>
        <p:spPr>
          <a:xfrm>
            <a:off x="3044889" y="1125865"/>
            <a:ext cx="6102221" cy="1573508"/>
          </a:xfrm>
          <a:prstGeom prst="rect">
            <a:avLst/>
          </a:prstGeom>
          <a:noFill/>
        </p:spPr>
        <p:txBody>
          <a:bodyPr wrap="square" rtlCol="0">
            <a:spAutoFit/>
          </a:bodyPr>
          <a:lstStyle/>
          <a:p>
            <a:pPr algn="ctr">
              <a:lnSpc>
                <a:spcPct val="150000"/>
              </a:lnSpc>
            </a:pPr>
            <a:r>
              <a:rPr lang="en-US" sz="3600" b="1" dirty="0" err="1">
                <a:latin typeface="Times New Roman" panose="02020603050405020304" pitchFamily="18" charset="0"/>
                <a:cs typeface="Times New Roman" panose="02020603050405020304" pitchFamily="18" charset="0"/>
              </a:rPr>
              <a:t>Xem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vồng</a:t>
            </a:r>
            <a:endParaRPr lang="en-US" sz="3600" b="1" dirty="0">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kẹo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vồng</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9529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168</TotalTime>
  <Words>127</Words>
  <Application>Microsoft Office PowerPoint</Application>
  <PresentationFormat>Widescreen</PresentationFormat>
  <Paragraphs>19</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Trebuchet MS</vt:lpstr>
      <vt:lpstr>Wingdings 3</vt:lpstr>
      <vt:lpstr>Facet</vt:lpstr>
      <vt:lpstr>PowerPoint Presentation</vt:lpstr>
      <vt:lpstr>1. Mục đích yêu cầu      * Thái độ: - Thái độ nghiêm túc và hứng thú trong giờ học. - Biết quý trọng sản phẩm của mình và của bạn * Kỹ năng: - Kỹ năng quan sát, thực hành. - Kỹ năng vẽ các nét cong,tô màu đều dẹp không bị lem ra ngoài -Kỹ năng nhanh nhẹn và khéo léo của đôi bàn tay * Kiến thức: - Trẻ biết sử dụng tay phải càm bút và vẽ các nét cong để vẽ cầu vồng - Trẻ biết tô màu đều không lem ra ngoài -Trẻ biết cân đối bức tranh để vẽ chính giữa bức tranh -Trẻ biết vẽ thêm cảnh vật cho bức tranh thêm sinh động </vt:lpstr>
      <vt:lpstr>2. Chuẩn bị - 2 tranh vẽ cầu vồng của cô:vẽ cầu vồng ở núi,vẽ cầu vồng ở biển - Giấy, sáp màu, khăn lau cho trẻ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 Fan</dc:creator>
  <cp:lastModifiedBy>A</cp:lastModifiedBy>
  <cp:revision>27</cp:revision>
  <dcterms:created xsi:type="dcterms:W3CDTF">2022-03-29T11:06:32Z</dcterms:created>
  <dcterms:modified xsi:type="dcterms:W3CDTF">2025-11-12T01:46:54Z</dcterms:modified>
</cp:coreProperties>
</file>