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347" r:id="rId2"/>
    <p:sldId id="328" r:id="rId3"/>
    <p:sldId id="327" r:id="rId4"/>
    <p:sldId id="259" r:id="rId5"/>
    <p:sldId id="348" r:id="rId6"/>
    <p:sldId id="349" r:id="rId7"/>
    <p:sldId id="318" r:id="rId8"/>
    <p:sldId id="294" r:id="rId9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AC"/>
    <a:srgbClr val="DC3C4D"/>
    <a:srgbClr val="1D7151"/>
    <a:srgbClr val="FDBE14"/>
    <a:srgbClr val="9E9A00"/>
    <a:srgbClr val="17323D"/>
    <a:srgbClr val="295A6D"/>
    <a:srgbClr val="5CA5C1"/>
    <a:srgbClr val="485E12"/>
    <a:srgbClr val="6A8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EBCE-6E82-4FD5-93D6-A89A93B52A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5458-0424-45C6-AA31-B53BE88AC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8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A8DEBC4-BFD5-91D0-0579-16276BA258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EA8530-ED98-437A-A724-A9A9E21D6AA3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A73EF27-4927-FA5A-9B47-5BBA88A2F8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40FDF56A-8006-8FF9-501F-0CB2F1748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231298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08DF86BC-CC29-00B6-12C4-B0C649A47F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470D99-652A-4343-85E2-70CB98FF4C69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FF44A3FE-89ED-1008-2E19-AA3818C86D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2F56DE6C-A795-EFC8-7730-BD235BC9E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Giáo viên click mouse lần lượt qua các nút theo hướng từ trái qua phải, để trình bày hình vẽ minh hoa các đặc tính của khối trụ.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1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93849" y="329282"/>
            <a:ext cx="17419854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83790" y="8468894"/>
            <a:ext cx="922784" cy="80330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5266735" y="641528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6506108" y="156506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3081920" y="9397027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6493284" y="9272213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226039" y="7788500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98551" y="1323269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300609" y="136024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36139" y="148414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87360" y="142129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302393" y="137692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9676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98820" y="228105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34352" y="240496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85576" y="234211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300606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94978" y="316490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97033" y="320187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32564" y="332578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83788" y="32629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98820" y="321855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93191" y="408572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95243" y="412269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30778" y="424660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82000" y="418374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97032" y="413937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91405" y="500654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93460" y="504351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28991" y="516741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80212" y="510456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95245" y="506019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89620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91681" y="596433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27205" y="608823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78429" y="602538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93459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87833" y="684817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89892" y="688515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25418" y="700905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76642" y="694620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91672" y="690183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86047" y="776899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88105" y="780597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23632" y="792987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74853" y="786702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89889" y="782265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84257" y="868981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86316" y="872679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21848" y="885069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73066" y="878783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88102" y="874347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118121" y="2237413"/>
            <a:ext cx="14801229" cy="7159616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2587892" y="6071453"/>
            <a:ext cx="3452082" cy="2390651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397534" y="5412443"/>
            <a:ext cx="3306234" cy="302744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961942" y="9627010"/>
            <a:ext cx="398442" cy="246974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2286453" y="8440208"/>
            <a:ext cx="13980357" cy="18467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91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93849" y="329282"/>
            <a:ext cx="17419854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98551" y="1323269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300609" y="136024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36139" y="148414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87360" y="142129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302393" y="137692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9676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98820" y="228105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34352" y="240496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85576" y="234211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300606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94978" y="316490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97033" y="320187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32564" y="332578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83788" y="32629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98820" y="321855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93191" y="408572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95243" y="412269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30778" y="424660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82000" y="418374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97032" y="413937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91405" y="500654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93460" y="504351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28991" y="516741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80212" y="510456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95245" y="506019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89620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91681" y="596433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27205" y="608823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78429" y="602538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93459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87833" y="684817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89892" y="688515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25418" y="700905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76642" y="694620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91672" y="690183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86047" y="776899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88105" y="780597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23632" y="792987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74853" y="786702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89889" y="782265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84257" y="868981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86316" y="872679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21848" y="885069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73066" y="878783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102" y="874347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162828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2.svg"/><Relationship Id="rId18" Type="http://schemas.openxmlformats.org/officeDocument/2006/relationships/image" Target="../media/image25.png"/><Relationship Id="rId3" Type="http://schemas.openxmlformats.org/officeDocument/2006/relationships/image" Target="../media/image78.svg"/><Relationship Id="rId21" Type="http://schemas.openxmlformats.org/officeDocument/2006/relationships/image" Target="../media/image102.svg"/><Relationship Id="rId7" Type="http://schemas.openxmlformats.org/officeDocument/2006/relationships/image" Target="../media/image84.svg"/><Relationship Id="rId12" Type="http://schemas.openxmlformats.org/officeDocument/2006/relationships/image" Target="../media/image22.png"/><Relationship Id="rId17" Type="http://schemas.openxmlformats.org/officeDocument/2006/relationships/image" Target="../media/image96.sv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04.svg"/><Relationship Id="rId5" Type="http://schemas.openxmlformats.org/officeDocument/2006/relationships/image" Target="../media/image80.svg"/><Relationship Id="rId15" Type="http://schemas.openxmlformats.org/officeDocument/2006/relationships/image" Target="../media/image94.svg"/><Relationship Id="rId10" Type="http://schemas.openxmlformats.org/officeDocument/2006/relationships/image" Target="../media/image21.png"/><Relationship Id="rId19" Type="http://schemas.openxmlformats.org/officeDocument/2006/relationships/image" Target="../media/image98.svg"/><Relationship Id="rId4" Type="http://schemas.openxmlformats.org/officeDocument/2006/relationships/image" Target="../media/image18.png"/><Relationship Id="rId9" Type="http://schemas.openxmlformats.org/officeDocument/2006/relationships/image" Target="../media/image100.sv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490876" y="159025"/>
            <a:ext cx="3286125" cy="1470992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700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2" y="206880"/>
              <a:ext cx="19720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48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675654" y="3287468"/>
            <a:ext cx="16203019" cy="3635417"/>
          </a:xfrm>
          <a:prstGeom prst="rect">
            <a:avLst/>
          </a:prstGeom>
          <a:noFill/>
          <a:ln>
            <a:noFill/>
          </a:ln>
        </p:spPr>
        <p:txBody>
          <a:bodyPr wrap="none" lIns="137157" tIns="68579" rIns="137157" bIns="68579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9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KHỐI VUÔNG, KHỐI CHỮ NHẬT</a:t>
            </a:r>
          </a:p>
          <a:p>
            <a:pPr algn="ctr">
              <a:lnSpc>
                <a:spcPct val="120000"/>
              </a:lnSpc>
            </a:pPr>
            <a:r>
              <a:rPr lang="vi-VN" sz="99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KHỐI TRỤ, KHỐI CẦU</a:t>
            </a:r>
          </a:p>
        </p:txBody>
      </p:sp>
    </p:spTree>
    <p:extLst>
      <p:ext uri="{BB962C8B-B14F-4D97-AF65-F5344CB8AC3E}">
        <p14:creationId xmlns:p14="http://schemas.microsoft.com/office/powerpoint/2010/main" val="10217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828800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658" y="0"/>
            <a:ext cx="2498502" cy="2529996"/>
          </a:xfrm>
          <a:prstGeom prst="rect">
            <a:avLst/>
          </a:prstGeom>
        </p:spPr>
      </p:pic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76549" y="7738097"/>
            <a:ext cx="914400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38"/>
            <a:ext cx="13349478" cy="8290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2456" y="5038840"/>
            <a:ext cx="3333510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</a:t>
            </a:r>
            <a:r>
              <a:rPr lang="en-US" sz="5550" dirty="0" err="1"/>
              <a:t>tròn</a:t>
            </a:r>
            <a:endParaRPr lang="en-US" sz="5550" dirty="0"/>
          </a:p>
        </p:txBody>
      </p:sp>
      <p:sp>
        <p:nvSpPr>
          <p:cNvPr id="10" name="TextBox 9"/>
          <p:cNvSpPr txBox="1"/>
          <p:nvPr/>
        </p:nvSpPr>
        <p:spPr>
          <a:xfrm>
            <a:off x="6991606" y="5038840"/>
            <a:ext cx="4624088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</a:t>
            </a:r>
            <a:r>
              <a:rPr lang="en-US" sz="5550" dirty="0" err="1"/>
              <a:t>vuông</a:t>
            </a:r>
            <a:endParaRPr lang="en-US" sz="5550" dirty="0"/>
          </a:p>
        </p:txBody>
      </p:sp>
      <p:sp>
        <p:nvSpPr>
          <p:cNvPr id="11" name="TextBox 10"/>
          <p:cNvSpPr txBox="1"/>
          <p:nvPr/>
        </p:nvSpPr>
        <p:spPr>
          <a:xfrm>
            <a:off x="1432362" y="7798078"/>
            <a:ext cx="4253691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tam </a:t>
            </a:r>
            <a:r>
              <a:rPr lang="en-US" sz="5550" dirty="0" err="1"/>
              <a:t>giác</a:t>
            </a:r>
            <a:endParaRPr lang="en-US" sz="5550" dirty="0"/>
          </a:p>
        </p:txBody>
      </p:sp>
      <p:sp>
        <p:nvSpPr>
          <p:cNvPr id="12" name="TextBox 11"/>
          <p:cNvSpPr txBox="1"/>
          <p:nvPr/>
        </p:nvSpPr>
        <p:spPr>
          <a:xfrm>
            <a:off x="6674739" y="7805974"/>
            <a:ext cx="5257806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</a:t>
            </a:r>
            <a:r>
              <a:rPr lang="en-US" sz="5550" dirty="0" err="1"/>
              <a:t>chữ</a:t>
            </a:r>
            <a:r>
              <a:rPr lang="en-US" sz="5550" dirty="0"/>
              <a:t> </a:t>
            </a:r>
            <a:r>
              <a:rPr lang="en-US" sz="5550" dirty="0" err="1"/>
              <a:t>nhật</a:t>
            </a:r>
            <a:endParaRPr lang="en-US" sz="5550" dirty="0"/>
          </a:p>
        </p:txBody>
      </p:sp>
    </p:spTree>
    <p:extLst>
      <p:ext uri="{BB962C8B-B14F-4D97-AF65-F5344CB8AC3E}">
        <p14:creationId xmlns:p14="http://schemas.microsoft.com/office/powerpoint/2010/main" val="4164079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D63CE0-7E74-4652-9CFF-1C0BFD90F525}"/>
              </a:ext>
            </a:extLst>
          </p:cNvPr>
          <p:cNvSpPr txBox="1"/>
          <p:nvPr/>
        </p:nvSpPr>
        <p:spPr>
          <a:xfrm>
            <a:off x="3" y="14"/>
            <a:ext cx="18288000" cy="692489"/>
          </a:xfrm>
          <a:prstGeom prst="rect">
            <a:avLst/>
          </a:prstGeom>
          <a:solidFill>
            <a:srgbClr val="C9EDF7"/>
          </a:solidFill>
          <a:ln>
            <a:solidFill>
              <a:srgbClr val="C9EDF7"/>
            </a:solidFill>
          </a:ln>
        </p:spPr>
        <p:txBody>
          <a:bodyPr wrap="square" lIns="137154" tIns="68576" rIns="137154" bIns="68576" rtlCol="0">
            <a:spAutoFit/>
          </a:bodyPr>
          <a:lstStyle/>
          <a:p>
            <a:pPr defTabSz="1828701"/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B7C1B-31D1-4EF9-9F10-F6AB83849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38119" y="2348610"/>
            <a:ext cx="14656115" cy="5859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FB9D31-8890-43CA-80EB-B94D0EBF8DED}"/>
              </a:ext>
            </a:extLst>
          </p:cNvPr>
          <p:cNvSpPr txBox="1"/>
          <p:nvPr/>
        </p:nvSpPr>
        <p:spPr>
          <a:xfrm>
            <a:off x="3169927" y="5415581"/>
            <a:ext cx="11810153" cy="515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828701">
              <a:lnSpc>
                <a:spcPts val="4200"/>
              </a:lnSpc>
            </a:pPr>
            <a:endParaRPr lang="en-US" sz="3300" dirty="0">
              <a:solidFill>
                <a:srgbClr val="000000"/>
              </a:solidFill>
              <a:latin typeface="Rugrats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3501E-D09C-4F0B-871C-620D910BE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64428">
            <a:off x="13486099" y="1568072"/>
            <a:ext cx="3381830" cy="2146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427B40-447F-4884-AE75-6F4FCEDE84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83054" y="7013332"/>
            <a:ext cx="5892174" cy="1541558"/>
          </a:xfrm>
          <a:prstGeom prst="rect">
            <a:avLst/>
          </a:prstGeom>
        </p:spPr>
      </p:pic>
      <p:pic>
        <p:nvPicPr>
          <p:cNvPr id="10" name="图片 10" descr="图片包含 轮子&#10;&#10;已生成高可信度的说明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23902"/>
            <a:ext cx="8534400" cy="2081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14" y="1181108"/>
            <a:ext cx="12474755" cy="67395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1258" y="6071522"/>
            <a:ext cx="4880078" cy="1615831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68352" y="5875990"/>
            <a:ext cx="5519864" cy="184666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55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5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r>
              <a:rPr lang="en-US" sz="55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55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55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14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06B78D-7530-40E3-94ED-A7F8893A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15600" y="2095500"/>
            <a:ext cx="5338262" cy="5385384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540974FD-552A-4021-BE94-6DF9BE84E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7999" y="1409700"/>
            <a:ext cx="4572000" cy="63832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47FC9C-9EE0-4AC9-8D7A-168D15C514E7}"/>
              </a:ext>
            </a:extLst>
          </p:cNvPr>
          <p:cNvSpPr txBox="1"/>
          <p:nvPr/>
        </p:nvSpPr>
        <p:spPr>
          <a:xfrm>
            <a:off x="3910012" y="7536868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23BBC-8079-4EEC-8BE0-11C4D8BC2556}"/>
              </a:ext>
            </a:extLst>
          </p:cNvPr>
          <p:cNvSpPr txBox="1"/>
          <p:nvPr/>
        </p:nvSpPr>
        <p:spPr>
          <a:xfrm>
            <a:off x="11760743" y="7480884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0" name="Oval 16">
            <a:extLst>
              <a:ext uri="{FF2B5EF4-FFF2-40B4-BE49-F238E27FC236}">
                <a16:creationId xmlns:a16="http://schemas.microsoft.com/office/drawing/2014/main" id="{D1C5DB5A-038B-7D71-379E-673CCB9FA5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1250" y="1924050"/>
            <a:ext cx="5841207" cy="5841207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2F767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700"/>
          </a:p>
        </p:txBody>
      </p:sp>
      <p:grpSp>
        <p:nvGrpSpPr>
          <p:cNvPr id="52272" name="Group 48">
            <a:extLst>
              <a:ext uri="{FF2B5EF4-FFF2-40B4-BE49-F238E27FC236}">
                <a16:creationId xmlns:a16="http://schemas.microsoft.com/office/drawing/2014/main" id="{6ECE5085-35EB-F970-590D-EBAEC50C882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72200" y="1952625"/>
            <a:ext cx="5829300" cy="5819775"/>
            <a:chOff x="1584" y="812"/>
            <a:chExt cx="2256" cy="2444"/>
          </a:xfrm>
        </p:grpSpPr>
        <p:sp>
          <p:nvSpPr>
            <p:cNvPr id="9239" name="AutoShape 49">
              <a:extLst>
                <a:ext uri="{FF2B5EF4-FFF2-40B4-BE49-F238E27FC236}">
                  <a16:creationId xmlns:a16="http://schemas.microsoft.com/office/drawing/2014/main" id="{340DF15A-10AF-5784-268A-96BA801A9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0" name="AutoShape 50">
              <a:extLst>
                <a:ext uri="{FF2B5EF4-FFF2-40B4-BE49-F238E27FC236}">
                  <a16:creationId xmlns:a16="http://schemas.microsoft.com/office/drawing/2014/main" id="{C069D328-A522-B0C0-2EA1-C816D3688E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1" name="AutoShape 51">
              <a:extLst>
                <a:ext uri="{FF2B5EF4-FFF2-40B4-BE49-F238E27FC236}">
                  <a16:creationId xmlns:a16="http://schemas.microsoft.com/office/drawing/2014/main" id="{E45D9BAE-4BCF-A9F3-395B-66EBA6406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2" name="AutoShape 52">
              <a:extLst>
                <a:ext uri="{FF2B5EF4-FFF2-40B4-BE49-F238E27FC236}">
                  <a16:creationId xmlns:a16="http://schemas.microsoft.com/office/drawing/2014/main" id="{051A332E-38E3-DAE1-1D8B-3D2792E055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3" name="AutoShape 53">
              <a:extLst>
                <a:ext uri="{FF2B5EF4-FFF2-40B4-BE49-F238E27FC236}">
                  <a16:creationId xmlns:a16="http://schemas.microsoft.com/office/drawing/2014/main" id="{9281FCFA-FBF8-13E6-AAE2-5997E8C28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4" name="AutoShape 54">
              <a:extLst>
                <a:ext uri="{FF2B5EF4-FFF2-40B4-BE49-F238E27FC236}">
                  <a16:creationId xmlns:a16="http://schemas.microsoft.com/office/drawing/2014/main" id="{79ED9C60-6266-6031-605D-4796D1EA32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5" name="AutoShape 55">
              <a:extLst>
                <a:ext uri="{FF2B5EF4-FFF2-40B4-BE49-F238E27FC236}">
                  <a16:creationId xmlns:a16="http://schemas.microsoft.com/office/drawing/2014/main" id="{63E96E23-4EF3-A852-4009-6D6596807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6" name="AutoShape 56">
              <a:extLst>
                <a:ext uri="{FF2B5EF4-FFF2-40B4-BE49-F238E27FC236}">
                  <a16:creationId xmlns:a16="http://schemas.microsoft.com/office/drawing/2014/main" id="{0210A00C-BC61-415E-B88E-313C0864EE6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7" name="AutoShape 57">
              <a:extLst>
                <a:ext uri="{FF2B5EF4-FFF2-40B4-BE49-F238E27FC236}">
                  <a16:creationId xmlns:a16="http://schemas.microsoft.com/office/drawing/2014/main" id="{4306EB6C-0AED-9177-E48F-0CAF48D91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</p:grpSp>
      <p:sp>
        <p:nvSpPr>
          <p:cNvPr id="52226" name="Oval 2">
            <a:extLst>
              <a:ext uri="{FF2B5EF4-FFF2-40B4-BE49-F238E27FC236}">
                <a16:creationId xmlns:a16="http://schemas.microsoft.com/office/drawing/2014/main" id="{C87F0C40-59FC-E112-3C2E-D8E2EFDD1A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9350" y="1943100"/>
            <a:ext cx="5812632" cy="5812632"/>
          </a:xfrm>
          <a:prstGeom prst="ellipse">
            <a:avLst/>
          </a:prstGeom>
          <a:gradFill rotWithShape="1">
            <a:gsLst>
              <a:gs pos="0">
                <a:srgbClr val="184776"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700"/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8576FC5B-BDE7-61FC-2777-DE1B711B7C9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896350" y="6115050"/>
            <a:ext cx="495300" cy="2724150"/>
          </a:xfrm>
          <a:prstGeom prst="moon">
            <a:avLst>
              <a:gd name="adj" fmla="val 4999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sp>
        <p:nvSpPr>
          <p:cNvPr id="52233" name="Oval 9">
            <a:extLst>
              <a:ext uri="{FF2B5EF4-FFF2-40B4-BE49-F238E27FC236}">
                <a16:creationId xmlns:a16="http://schemas.microsoft.com/office/drawing/2014/main" id="{842B3BC3-8911-9A6D-1D0F-530458CD19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8395" y="1912145"/>
            <a:ext cx="5869781" cy="5869781"/>
          </a:xfrm>
          <a:prstGeom prst="ellips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7294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700"/>
          </a:p>
        </p:txBody>
      </p:sp>
      <p:sp>
        <p:nvSpPr>
          <p:cNvPr id="52241" name="AutoShape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60CFD06-DBF3-CABA-5AAF-453BF6430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52244" name="AutoShape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C168313-263A-2618-6980-C4C43A7E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4100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grpSp>
        <p:nvGrpSpPr>
          <p:cNvPr id="52257" name="Group 33">
            <a:extLst>
              <a:ext uri="{FF2B5EF4-FFF2-40B4-BE49-F238E27FC236}">
                <a16:creationId xmlns:a16="http://schemas.microsoft.com/office/drawing/2014/main" id="{DFE3DF4E-56D5-286F-151B-9677D47079DC}"/>
              </a:ext>
            </a:extLst>
          </p:cNvPr>
          <p:cNvGrpSpPr>
            <a:grpSpLocks/>
          </p:cNvGrpSpPr>
          <p:nvPr/>
        </p:nvGrpSpPr>
        <p:grpSpPr bwMode="auto">
          <a:xfrm>
            <a:off x="6457950" y="1933575"/>
            <a:ext cx="5372100" cy="5819775"/>
            <a:chOff x="1584" y="812"/>
            <a:chExt cx="2256" cy="2444"/>
          </a:xfrm>
        </p:grpSpPr>
        <p:sp>
          <p:nvSpPr>
            <p:cNvPr id="9230" name="AutoShape 34">
              <a:extLst>
                <a:ext uri="{FF2B5EF4-FFF2-40B4-BE49-F238E27FC236}">
                  <a16:creationId xmlns:a16="http://schemas.microsoft.com/office/drawing/2014/main" id="{C219D291-002D-D9AB-912E-CF344AEBC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1" name="AutoShape 35">
              <a:extLst>
                <a:ext uri="{FF2B5EF4-FFF2-40B4-BE49-F238E27FC236}">
                  <a16:creationId xmlns:a16="http://schemas.microsoft.com/office/drawing/2014/main" id="{22FAE7D5-206F-AA39-993D-C4FCAC4EDAA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2" name="AutoShape 36">
              <a:extLst>
                <a:ext uri="{FF2B5EF4-FFF2-40B4-BE49-F238E27FC236}">
                  <a16:creationId xmlns:a16="http://schemas.microsoft.com/office/drawing/2014/main" id="{2E30C404-C68A-9513-477F-AF8EE45A0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3" name="AutoShape 37">
              <a:extLst>
                <a:ext uri="{FF2B5EF4-FFF2-40B4-BE49-F238E27FC236}">
                  <a16:creationId xmlns:a16="http://schemas.microsoft.com/office/drawing/2014/main" id="{6258D6A8-3B4A-D250-E703-C5B200D051F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4" name="AutoShape 38">
              <a:extLst>
                <a:ext uri="{FF2B5EF4-FFF2-40B4-BE49-F238E27FC236}">
                  <a16:creationId xmlns:a16="http://schemas.microsoft.com/office/drawing/2014/main" id="{DD75C94D-2361-DBEB-4E97-3AE4FC3EF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5" name="AutoShape 39">
              <a:extLst>
                <a:ext uri="{FF2B5EF4-FFF2-40B4-BE49-F238E27FC236}">
                  <a16:creationId xmlns:a16="http://schemas.microsoft.com/office/drawing/2014/main" id="{E43BA870-F2ED-81CF-85D3-E135CF199B9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6" name="AutoShape 40">
              <a:extLst>
                <a:ext uri="{FF2B5EF4-FFF2-40B4-BE49-F238E27FC236}">
                  <a16:creationId xmlns:a16="http://schemas.microsoft.com/office/drawing/2014/main" id="{454EAF26-2FC1-9E94-8946-7380EBFE9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7" name="AutoShape 41">
              <a:extLst>
                <a:ext uri="{FF2B5EF4-FFF2-40B4-BE49-F238E27FC236}">
                  <a16:creationId xmlns:a16="http://schemas.microsoft.com/office/drawing/2014/main" id="{78508188-1352-3734-3A2C-5858786A8D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8" name="AutoShape 42">
              <a:extLst>
                <a:ext uri="{FF2B5EF4-FFF2-40B4-BE49-F238E27FC236}">
                  <a16:creationId xmlns:a16="http://schemas.microsoft.com/office/drawing/2014/main" id="{50F7A12C-39DF-EEB2-DBE1-16C7C938E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</p:grpSp>
      <p:sp>
        <p:nvSpPr>
          <p:cNvPr id="52268" name="AutoShape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CBBC872-1987-54BA-82AF-65EDD632C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8343900"/>
            <a:ext cx="2514600" cy="8001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chemeClr val="bg1"/>
                </a:solidFill>
              </a:rPr>
              <a:t>Khối cầu</a:t>
            </a:r>
          </a:p>
        </p:txBody>
      </p:sp>
      <p:sp>
        <p:nvSpPr>
          <p:cNvPr id="52269" name="Text Box 45">
            <a:extLst>
              <a:ext uri="{FF2B5EF4-FFF2-40B4-BE49-F238E27FC236}">
                <a16:creationId xmlns:a16="http://schemas.microsoft.com/office/drawing/2014/main" id="{73B3927C-5888-CCFC-B5F8-D7DE1903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9144000"/>
            <a:ext cx="34290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Khung của khối cầu.</a:t>
            </a:r>
          </a:p>
        </p:txBody>
      </p:sp>
      <p:sp>
        <p:nvSpPr>
          <p:cNvPr id="52270" name="Text Box 46">
            <a:extLst>
              <a:ext uri="{FF2B5EF4-FFF2-40B4-BE49-F238E27FC236}">
                <a16:creationId xmlns:a16="http://schemas.microsoft.com/office/drawing/2014/main" id="{63A77D29-194C-1643-EED2-63D122FF1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9144000"/>
            <a:ext cx="38862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Mặt tròn bao quanh.</a:t>
            </a:r>
          </a:p>
        </p:txBody>
      </p:sp>
      <p:sp>
        <p:nvSpPr>
          <p:cNvPr id="52271" name="Text Box 47">
            <a:extLst>
              <a:ext uri="{FF2B5EF4-FFF2-40B4-BE49-F238E27FC236}">
                <a16:creationId xmlns:a16="http://schemas.microsoft.com/office/drawing/2014/main" id="{FCEAAF51-6B0F-4DB8-FF9F-A8583240C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5700" y="9144000"/>
            <a:ext cx="46863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Khối cầu có thể lăn.</a:t>
            </a:r>
          </a:p>
        </p:txBody>
      </p:sp>
    </p:spTree>
    <p:extLst>
      <p:ext uri="{BB962C8B-B14F-4D97-AF65-F5344CB8AC3E}">
        <p14:creationId xmlns:p14="http://schemas.microsoft.com/office/powerpoint/2010/main" val="26456786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2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4" dur="3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3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5" dur="30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" dur="30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2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68"/>
                  </p:tgtEl>
                </p:cond>
              </p:nextCondLst>
            </p:seq>
          </p:childTnLst>
        </p:cTn>
      </p:par>
    </p:tnLst>
    <p:bldLst>
      <p:bldP spid="52240" grpId="0" animBg="1"/>
      <p:bldP spid="52240" grpId="1" animBg="1"/>
      <p:bldP spid="52226" grpId="0" animBg="1"/>
      <p:bldP spid="52226" grpId="1" animBg="1"/>
      <p:bldP spid="52226" grpId="2" animBg="1"/>
      <p:bldP spid="52229" grpId="0" animBg="1"/>
      <p:bldP spid="52229" grpId="1" animBg="1"/>
      <p:bldP spid="52229" grpId="2" animBg="1"/>
      <p:bldP spid="52233" grpId="0" animBg="1"/>
      <p:bldP spid="52233" grpId="1" animBg="1"/>
      <p:bldP spid="52233" grpId="2" animBg="1"/>
      <p:bldP spid="52269" grpId="0"/>
      <p:bldP spid="52270" grpId="0"/>
      <p:bldP spid="522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4" name="Picture 20" descr="khoi tru">
            <a:extLst>
              <a:ext uri="{FF2B5EF4-FFF2-40B4-BE49-F238E27FC236}">
                <a16:creationId xmlns:a16="http://schemas.microsoft.com/office/drawing/2014/main" id="{CD1DA307-C722-9F18-3D27-0D3181D8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143000"/>
            <a:ext cx="4986338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83" name="AutoShape 39">
            <a:extLst>
              <a:ext uri="{FF2B5EF4-FFF2-40B4-BE49-F238E27FC236}">
                <a16:creationId xmlns:a16="http://schemas.microsoft.com/office/drawing/2014/main" id="{AA3F98B8-8298-023A-AD18-FE25B3896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1" y="2247900"/>
            <a:ext cx="4852988" cy="48006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sp>
        <p:nvSpPr>
          <p:cNvPr id="31753" name="Oval 9">
            <a:extLst>
              <a:ext uri="{FF2B5EF4-FFF2-40B4-BE49-F238E27FC236}">
                <a16:creationId xmlns:a16="http://schemas.microsoft.com/office/drawing/2014/main" id="{DC17FDF1-AF1D-B9D0-66CD-D7D95C137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225" y="6248400"/>
            <a:ext cx="4800600" cy="17145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grpSp>
        <p:nvGrpSpPr>
          <p:cNvPr id="31784" name="Group 40">
            <a:extLst>
              <a:ext uri="{FF2B5EF4-FFF2-40B4-BE49-F238E27FC236}">
                <a16:creationId xmlns:a16="http://schemas.microsoft.com/office/drawing/2014/main" id="{CADA9A7D-F02B-9BF8-EDC4-3B103FC9D342}"/>
              </a:ext>
            </a:extLst>
          </p:cNvPr>
          <p:cNvGrpSpPr>
            <a:grpSpLocks/>
          </p:cNvGrpSpPr>
          <p:nvPr/>
        </p:nvGrpSpPr>
        <p:grpSpPr bwMode="auto">
          <a:xfrm>
            <a:off x="6719888" y="2247900"/>
            <a:ext cx="4881563" cy="5715000"/>
            <a:chOff x="-384" y="936"/>
            <a:chExt cx="2050" cy="2400"/>
          </a:xfrm>
        </p:grpSpPr>
        <p:sp>
          <p:nvSpPr>
            <p:cNvPr id="11289" name="Oval 36">
              <a:extLst>
                <a:ext uri="{FF2B5EF4-FFF2-40B4-BE49-F238E27FC236}">
                  <a16:creationId xmlns:a16="http://schemas.microsoft.com/office/drawing/2014/main" id="{DE5246A5-3B08-3610-6374-BFF04793C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1F5C9A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11290" name="AutoShape 37">
              <a:extLst>
                <a:ext uri="{FF2B5EF4-FFF2-40B4-BE49-F238E27FC236}">
                  <a16:creationId xmlns:a16="http://schemas.microsoft.com/office/drawing/2014/main" id="{1CB55C3D-05C9-E9F2-019C-F9E2CA735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T0" fmla="*/ 18 w 21600"/>
                <a:gd name="T1" fmla="*/ 9 h 21600"/>
                <a:gd name="T2" fmla="*/ 9 w 21600"/>
                <a:gd name="T3" fmla="*/ 18 h 21600"/>
                <a:gd name="T4" fmla="*/ 0 w 21600"/>
                <a:gd name="T5" fmla="*/ 9 h 21600"/>
                <a:gd name="T6" fmla="*/ 9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918 w 21600"/>
                <a:gd name="T13" fmla="*/ 1918 h 21600"/>
                <a:gd name="T14" fmla="*/ 19682 w 21600"/>
                <a:gd name="T15" fmla="*/ 196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1D5892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31748" name="Oval 4">
            <a:extLst>
              <a:ext uri="{FF2B5EF4-FFF2-40B4-BE49-F238E27FC236}">
                <a16:creationId xmlns:a16="http://schemas.microsoft.com/office/drawing/2014/main" id="{A0F4C21A-91DF-C4B5-B2C9-810B688C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9888" y="1185863"/>
            <a:ext cx="4881563" cy="185023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grpSp>
        <p:nvGrpSpPr>
          <p:cNvPr id="31793" name="Group 49">
            <a:extLst>
              <a:ext uri="{FF2B5EF4-FFF2-40B4-BE49-F238E27FC236}">
                <a16:creationId xmlns:a16="http://schemas.microsoft.com/office/drawing/2014/main" id="{66AF4353-39FC-4398-B346-0EC517D962D1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1143000"/>
            <a:ext cx="9944100" cy="13144500"/>
            <a:chOff x="-336" y="480"/>
            <a:chExt cx="4176" cy="5520"/>
          </a:xfrm>
        </p:grpSpPr>
        <p:sp>
          <p:nvSpPr>
            <p:cNvPr id="11282" name="Line 48">
              <a:extLst>
                <a:ext uri="{FF2B5EF4-FFF2-40B4-BE49-F238E27FC236}">
                  <a16:creationId xmlns:a16="http://schemas.microsoft.com/office/drawing/2014/main" id="{CF3F0D59-84B0-B641-A249-8BDA64578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grpSp>
          <p:nvGrpSpPr>
            <p:cNvPr id="11283" name="Group 41">
              <a:extLst>
                <a:ext uri="{FF2B5EF4-FFF2-40B4-BE49-F238E27FC236}">
                  <a16:creationId xmlns:a16="http://schemas.microsoft.com/office/drawing/2014/main" id="{2CDC2B94-350E-96EE-3E19-8F08FDB023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1284" name="Picture 42" descr="khoi tru">
                <a:extLst>
                  <a:ext uri="{FF2B5EF4-FFF2-40B4-BE49-F238E27FC236}">
                    <a16:creationId xmlns:a16="http://schemas.microsoft.com/office/drawing/2014/main" id="{EBE6CE9F-5A59-D783-EEA7-0F63276312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285" name="Group 43">
                <a:extLst>
                  <a:ext uri="{FF2B5EF4-FFF2-40B4-BE49-F238E27FC236}">
                    <a16:creationId xmlns:a16="http://schemas.microsoft.com/office/drawing/2014/main" id="{D2546E54-4637-0643-8025-D88DA323C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1287" name="Oval 44">
                  <a:extLst>
                    <a:ext uri="{FF2B5EF4-FFF2-40B4-BE49-F238E27FC236}">
                      <a16:creationId xmlns:a16="http://schemas.microsoft.com/office/drawing/2014/main" id="{9C200A14-AF82-F8DF-12A4-2B3801C19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F5C9A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2700"/>
                </a:p>
              </p:txBody>
            </p:sp>
            <p:sp>
              <p:nvSpPr>
                <p:cNvPr id="11288" name="AutoShape 45">
                  <a:extLst>
                    <a:ext uri="{FF2B5EF4-FFF2-40B4-BE49-F238E27FC236}">
                      <a16:creationId xmlns:a16="http://schemas.microsoft.com/office/drawing/2014/main" id="{059476F9-9219-7597-71DC-00851B417C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18 w 21600"/>
                    <a:gd name="T1" fmla="*/ 9 h 21600"/>
                    <a:gd name="T2" fmla="*/ 9 w 21600"/>
                    <a:gd name="T3" fmla="*/ 18 h 21600"/>
                    <a:gd name="T4" fmla="*/ 0 w 21600"/>
                    <a:gd name="T5" fmla="*/ 9 h 21600"/>
                    <a:gd name="T6" fmla="*/ 9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D5892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31790" name="Oval 46">
                <a:extLst>
                  <a:ext uri="{FF2B5EF4-FFF2-40B4-BE49-F238E27FC236}">
                    <a16:creationId xmlns:a16="http://schemas.microsoft.com/office/drawing/2014/main" id="{E505B085-D509-D984-084F-BB4C37840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sz="2700">
                  <a:latin typeface="Arial" charset="0"/>
                </a:endParaRPr>
              </a:p>
            </p:txBody>
          </p:sp>
        </p:grpSp>
      </p:grpSp>
      <p:sp>
        <p:nvSpPr>
          <p:cNvPr id="31766" name="AutoShape 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75D34D6-F0A0-D3B4-278E-B7E1B4D9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22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31767" name="AutoShape 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6E16292-E5DC-FCE7-5EC9-92E4F5970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092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31769" name="AutoShape 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7074711-9916-DCEC-7769-789BAAE58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727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31770" name="AutoShape 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F6C6401-38BA-9F06-97B9-788303767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552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31754" name="AutoShape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1F62ECD-4C51-3778-FCC3-7A9E18C6C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8343900"/>
            <a:ext cx="2514600" cy="8001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chemeClr val="bg1"/>
                </a:solidFill>
              </a:rPr>
              <a:t>Khối trụ</a:t>
            </a:r>
          </a:p>
        </p:txBody>
      </p:sp>
      <p:sp>
        <p:nvSpPr>
          <p:cNvPr id="31795" name="Text Box 51">
            <a:extLst>
              <a:ext uri="{FF2B5EF4-FFF2-40B4-BE49-F238E27FC236}">
                <a16:creationId xmlns:a16="http://schemas.microsoft.com/office/drawing/2014/main" id="{BFA817D1-8E25-D8AD-A5F2-4F04A471C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9144000"/>
            <a:ext cx="33147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Khung của khối trụ.</a:t>
            </a:r>
          </a:p>
        </p:txBody>
      </p:sp>
      <p:sp>
        <p:nvSpPr>
          <p:cNvPr id="31796" name="Text Box 52">
            <a:extLst>
              <a:ext uri="{FF2B5EF4-FFF2-40B4-BE49-F238E27FC236}">
                <a16:creationId xmlns:a16="http://schemas.microsoft.com/office/drawing/2014/main" id="{3EF79CFB-705A-B586-BD85-71F89EB60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9144000"/>
            <a:ext cx="38862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 Mặt trên và mặt đáy.</a:t>
            </a:r>
          </a:p>
        </p:txBody>
      </p:sp>
      <p:sp>
        <p:nvSpPr>
          <p:cNvPr id="31797" name="Text Box 53">
            <a:extLst>
              <a:ext uri="{FF2B5EF4-FFF2-40B4-BE49-F238E27FC236}">
                <a16:creationId xmlns:a16="http://schemas.microsoft.com/office/drawing/2014/main" id="{FEF9DC1D-795F-82F3-5DFF-5A036DC1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100" y="9146382"/>
            <a:ext cx="40005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2. Mặt tròn bao quanh.</a:t>
            </a:r>
          </a:p>
        </p:txBody>
      </p:sp>
      <p:sp>
        <p:nvSpPr>
          <p:cNvPr id="31799" name="Text Box 55">
            <a:extLst>
              <a:ext uri="{FF2B5EF4-FFF2-40B4-BE49-F238E27FC236}">
                <a16:creationId xmlns:a16="http://schemas.microsoft.com/office/drawing/2014/main" id="{D2FCDF27-0ADD-8077-57A7-EBD8AC30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9736932"/>
            <a:ext cx="40005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3. Khối trụ có thể trượt.</a:t>
            </a:r>
          </a:p>
        </p:txBody>
      </p:sp>
      <p:sp>
        <p:nvSpPr>
          <p:cNvPr id="31800" name="Text Box 56">
            <a:extLst>
              <a:ext uri="{FF2B5EF4-FFF2-40B4-BE49-F238E27FC236}">
                <a16:creationId xmlns:a16="http://schemas.microsoft.com/office/drawing/2014/main" id="{9FDA6389-F073-DE8F-7729-8F475BBC7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300" y="9736932"/>
            <a:ext cx="44577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4. Khối trụ có thể lật và lăn.</a:t>
            </a:r>
          </a:p>
        </p:txBody>
      </p:sp>
    </p:spTree>
    <p:extLst>
      <p:ext uri="{BB962C8B-B14F-4D97-AF65-F5344CB8AC3E}">
        <p14:creationId xmlns:p14="http://schemas.microsoft.com/office/powerpoint/2010/main" val="2626592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7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7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3125 1.11022E-1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7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" dur="2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1.11022E-16 L -0.0625 -0.13889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3000" fill="hold"/>
                                        <p:tgtEl>
                                          <p:spTgt spid="3179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9"/>
                  </p:tgtEl>
                </p:cond>
              </p:nextCondLst>
            </p:seq>
          </p:childTnLst>
        </p:cTn>
      </p:par>
    </p:tnLst>
    <p:bldLst>
      <p:bldP spid="31753" grpId="0" animBg="1"/>
      <p:bldP spid="31753" grpId="1" animBg="1"/>
      <p:bldP spid="31748" grpId="0" animBg="1"/>
      <p:bldP spid="31748" grpId="1" animBg="1"/>
      <p:bldP spid="31795" grpId="0"/>
      <p:bldP spid="31796" grpId="0"/>
      <p:bldP spid="31797" grpId="0"/>
      <p:bldP spid="31799" grpId="0"/>
      <p:bldP spid="318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07F3EF-3105-40BD-AF82-8D1DA8BC4606}"/>
              </a:ext>
            </a:extLst>
          </p:cNvPr>
          <p:cNvSpPr/>
          <p:nvPr/>
        </p:nvSpPr>
        <p:spPr>
          <a:xfrm>
            <a:off x="9144009" y="2193301"/>
            <a:ext cx="7088802" cy="6177872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8A7E8A-1D2E-4FFC-92B8-360E7E71AAB4}"/>
              </a:ext>
            </a:extLst>
          </p:cNvPr>
          <p:cNvSpPr/>
          <p:nvPr/>
        </p:nvSpPr>
        <p:spPr>
          <a:xfrm>
            <a:off x="1562831" y="2226313"/>
            <a:ext cx="7088802" cy="6177872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9C5BA-52A5-405A-B46E-A09E5C41BFE7}"/>
              </a:ext>
            </a:extLst>
          </p:cNvPr>
          <p:cNvGrpSpPr/>
          <p:nvPr/>
        </p:nvGrpSpPr>
        <p:grpSpPr>
          <a:xfrm>
            <a:off x="2660113" y="1329335"/>
            <a:ext cx="4729616" cy="2191775"/>
            <a:chOff x="1855021" y="1425767"/>
            <a:chExt cx="3153077" cy="14611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0E3A03-718F-41B0-897C-9F02F461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2D41E0-0F16-4B2E-ACA8-94C644FACAA9}"/>
                </a:ext>
              </a:extLst>
            </p:cNvPr>
            <p:cNvSpPr txBox="1"/>
            <p:nvPr/>
          </p:nvSpPr>
          <p:spPr>
            <a:xfrm rot="21121239">
              <a:off x="2387364" y="1799489"/>
              <a:ext cx="20883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6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13F426-5275-4F1B-90BA-BE44F3544A86}"/>
              </a:ext>
            </a:extLst>
          </p:cNvPr>
          <p:cNvGrpSpPr/>
          <p:nvPr/>
        </p:nvGrpSpPr>
        <p:grpSpPr>
          <a:xfrm>
            <a:off x="10217711" y="320336"/>
            <a:ext cx="5277378" cy="2655605"/>
            <a:chOff x="6930725" y="515230"/>
            <a:chExt cx="3518252" cy="17704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F49FF5-284D-4103-94FC-C1E90806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30725" y="515230"/>
              <a:ext cx="3518252" cy="17704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081C5-42DE-4286-AABB-415AD557E935}"/>
                </a:ext>
              </a:extLst>
            </p:cNvPr>
            <p:cNvSpPr txBox="1"/>
            <p:nvPr/>
          </p:nvSpPr>
          <p:spPr>
            <a:xfrm rot="21121239">
              <a:off x="7518145" y="1388677"/>
              <a:ext cx="228823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6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F1D7FDD-D3E5-402D-A744-AFD3610012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511756" y="3143849"/>
            <a:ext cx="3685241" cy="5086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EB391-A7F2-46EB-A276-6C7F5D1CEA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5196988" y="2994413"/>
            <a:ext cx="3895931" cy="5086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C29B6-2B13-43BC-98D7-495DD9F063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8899979" y="2704002"/>
            <a:ext cx="4193702" cy="5667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68DC69-334B-49E0-9AEA-8CC059958C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12688403" y="2662196"/>
            <a:ext cx="3636374" cy="566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0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7800" y="1943100"/>
            <a:ext cx="2796857" cy="3410802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876800" y="2151725"/>
            <a:ext cx="3410592" cy="2826529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448800" y="2079681"/>
            <a:ext cx="1905001" cy="3274221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192000" y="2042213"/>
            <a:ext cx="2209800" cy="33116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76D983-1AE6-474D-B688-6E9F1B7F2F0D}"/>
              </a:ext>
            </a:extLst>
          </p:cNvPr>
          <p:cNvSpPr txBox="1"/>
          <p:nvPr/>
        </p:nvSpPr>
        <p:spPr>
          <a:xfrm>
            <a:off x="4602955" y="634826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47A2E1CF-7579-4A2F-8C77-75350D601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4447328" y="3012256"/>
            <a:ext cx="2956943" cy="1371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C75BAB-3AE2-4EFD-9D60-C6A513F35DB9}"/>
              </a:ext>
            </a:extLst>
          </p:cNvPr>
          <p:cNvSpPr txBox="1"/>
          <p:nvPr/>
        </p:nvSpPr>
        <p:spPr>
          <a:xfrm>
            <a:off x="4602955" y="5699460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4AE63BB1-B50E-4EC1-BADA-F0AA3B445B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13949" y="7148450"/>
            <a:ext cx="2107060" cy="2117737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51A7882E-7302-4D97-8440-A1563A50D0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561170" y="7280008"/>
            <a:ext cx="1587644" cy="1571767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6AB50032-C4AA-4DB5-A570-4D78049BC4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52394" y="7219949"/>
            <a:ext cx="1893115" cy="1893115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664911D1-E296-419F-9765-EDC105F85E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4602955" y="7128552"/>
            <a:ext cx="1893115" cy="1893115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83DCA900-7296-4596-AD5D-7BCC536E71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986109" y="7142288"/>
            <a:ext cx="1879379" cy="18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1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186</Words>
  <Application>Microsoft Office PowerPoint</Application>
  <PresentationFormat>Custom</PresentationFormat>
  <Paragraphs>36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Rugrats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18</dc:creator>
  <cp:lastModifiedBy>A</cp:lastModifiedBy>
  <cp:revision>8</cp:revision>
  <dcterms:created xsi:type="dcterms:W3CDTF">2006-08-16T00:00:00Z</dcterms:created>
  <dcterms:modified xsi:type="dcterms:W3CDTF">2025-02-19T07:23:13Z</dcterms:modified>
  <dc:identifier>DAEtzGUeWuI</dc:identifier>
</cp:coreProperties>
</file>