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77" name="Text Box 5"/>
          <p:cNvSpPr txBox="1">
            <a:spLocks noChangeArrowheads="1"/>
          </p:cNvSpPr>
          <p:nvPr/>
        </p:nvSpPr>
        <p:spPr bwMode="auto">
          <a:xfrm>
            <a:off x="2891662" y="224059"/>
            <a:ext cx="617656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a:solidFill>
                  <a:srgbClr val="FF0000"/>
                </a:solidFill>
                <a:latin typeface="Times New Roman" panose="02020603050405020304" pitchFamily="18" charset="0"/>
              </a:rPr>
              <a:t>ỦY BAN NHÂN DÂN </a:t>
            </a:r>
            <a:r>
              <a:rPr lang="en-US" altLang="en-US" sz="2400" b="1" dirty="0" smtClean="0">
                <a:solidFill>
                  <a:srgbClr val="FF0000"/>
                </a:solidFill>
                <a:latin typeface="Times New Roman" panose="02020603050405020304" pitchFamily="18" charset="0"/>
              </a:rPr>
              <a:t>PHƯỜNG PHÚC LỢI</a:t>
            </a:r>
            <a:endParaRPr lang="en-US" altLang="en-US" sz="2400" b="1" dirty="0">
              <a:solidFill>
                <a:srgbClr val="FF0000"/>
              </a:solidFill>
              <a:latin typeface="Times New Roman" panose="02020603050405020304" pitchFamily="18" charset="0"/>
            </a:endParaRPr>
          </a:p>
          <a:p>
            <a:pPr algn="ctr" eaLnBrk="1" hangingPunct="1">
              <a:spcBef>
                <a:spcPct val="50000"/>
              </a:spcBef>
              <a:buFontTx/>
              <a:buNone/>
            </a:pPr>
            <a:r>
              <a:rPr lang="en-US" altLang="en-US" sz="2800" b="1" dirty="0">
                <a:solidFill>
                  <a:srgbClr val="FF0000"/>
                </a:solidFill>
                <a:latin typeface="Times New Roman" panose="02020603050405020304" pitchFamily="18" charset="0"/>
              </a:rPr>
              <a:t>TRƯỜNG MẦM NON </a:t>
            </a:r>
            <a:r>
              <a:rPr lang="en-US" altLang="en-US" sz="2800" b="1" dirty="0" smtClean="0">
                <a:solidFill>
                  <a:srgbClr val="FF0000"/>
                </a:solidFill>
                <a:latin typeface="Times New Roman" panose="02020603050405020304" pitchFamily="18" charset="0"/>
              </a:rPr>
              <a:t>HOA SỮA</a:t>
            </a:r>
            <a:endParaRPr lang="en-US" altLang="en-US" sz="28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769002"/>
            <a:ext cx="640867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300" b="1" dirty="0">
                <a:solidFill>
                  <a:srgbClr val="0000FF"/>
                </a:solidFill>
                <a:latin typeface="Times New Roman" panose="02020603050405020304" pitchFamily="18" charset="0"/>
              </a:rPr>
              <a:t>LĨNH VỰC: PHÁT TRIỂN TÌNH CẢM XÃ HỘI</a:t>
            </a:r>
          </a:p>
        </p:txBody>
      </p:sp>
      <p:sp>
        <p:nvSpPr>
          <p:cNvPr id="6" name="Text Box 34"/>
          <p:cNvSpPr txBox="1">
            <a:spLocks noChangeArrowheads="1"/>
          </p:cNvSpPr>
          <p:nvPr/>
        </p:nvSpPr>
        <p:spPr bwMode="auto">
          <a:xfrm>
            <a:off x="3315127" y="3522422"/>
            <a:ext cx="5753100" cy="28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Đề</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chào</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hỏi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nói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lời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cảm</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Độ</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Nhà</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24-36 </a:t>
            </a:r>
            <a:r>
              <a:rPr lang="en-US" altLang="en-US" sz="2500" b="1" i="1" dirty="0" err="1" smtClean="0">
                <a:solidFill>
                  <a:srgbClr val="0000FF"/>
                </a:solidFill>
                <a:latin typeface="Times New Roman" panose="02020603050405020304" pitchFamily="18" charset="0"/>
                <a:cs typeface="Times New Roman" panose="02020603050405020304" pitchFamily="18" charset="0"/>
              </a:rPr>
              <a:t>tháng</a:t>
            </a:r>
            <a:r>
              <a:rPr lang="en-US" altLang="en-US" sz="2500" b="1" i="1" dirty="0" smtClean="0">
                <a:solidFill>
                  <a:srgbClr val="0000FF"/>
                </a:solidFill>
                <a:latin typeface="Times New Roman" panose="02020603050405020304" pitchFamily="18" charset="0"/>
                <a:cs typeface="Times New Roman" panose="02020603050405020304" pitchFamily="18" charset="0"/>
              </a:rPr>
              <a:t>  </a:t>
            </a:r>
          </a:p>
          <a:p>
            <a:pPr eaLnBrk="1" hangingPunct="1">
              <a:spcBef>
                <a:spcPct val="50000"/>
              </a:spcBef>
              <a:buFontTx/>
              <a:buNone/>
            </a:pPr>
            <a:r>
              <a:rPr lang="en-US" altLang="en-US" sz="2500" b="1" i="1" dirty="0" smtClean="0">
                <a:solidFill>
                  <a:srgbClr val="0000FF"/>
                </a:solidFill>
                <a:latin typeface="Times New Roman" panose="02020603050405020304" pitchFamily="18" charset="0"/>
                <a:cs typeface="Times New Roman" panose="02020603050405020304" pitchFamily="18" charset="0"/>
              </a:rPr>
              <a:t>GV: </a:t>
            </a:r>
            <a:r>
              <a:rPr lang="en-US" altLang="en-US" sz="2500" b="1" i="1" dirty="0" err="1" smtClean="0">
                <a:solidFill>
                  <a:srgbClr val="0000FF"/>
                </a:solidFill>
                <a:latin typeface="Times New Roman" panose="02020603050405020304" pitchFamily="18" charset="0"/>
                <a:cs typeface="Times New Roman" panose="02020603050405020304" pitchFamily="18" charset="0"/>
              </a:rPr>
              <a:t>Lê</a:t>
            </a:r>
            <a:r>
              <a:rPr lang="en-US" altLang="en-US" sz="2500" b="1" i="1" dirty="0" smtClean="0">
                <a:solidFill>
                  <a:srgbClr val="0000FF"/>
                </a:solidFill>
                <a:latin typeface="Times New Roman" panose="02020603050405020304" pitchFamily="18" charset="0"/>
                <a:cs typeface="Times New Roman" panose="02020603050405020304" pitchFamily="18" charset="0"/>
              </a:rPr>
              <a:t> </a:t>
            </a:r>
            <a:r>
              <a:rPr lang="en-US" altLang="en-US" sz="2500" b="1" i="1" dirty="0" err="1" smtClean="0">
                <a:solidFill>
                  <a:srgbClr val="0000FF"/>
                </a:solidFill>
                <a:latin typeface="Times New Roman" panose="02020603050405020304" pitchFamily="18" charset="0"/>
                <a:cs typeface="Times New Roman" panose="02020603050405020304" pitchFamily="18" charset="0"/>
              </a:rPr>
              <a:t>Thị</a:t>
            </a:r>
            <a:r>
              <a:rPr lang="en-US" altLang="en-US" sz="2500" b="1" i="1" dirty="0" smtClean="0">
                <a:solidFill>
                  <a:srgbClr val="0000FF"/>
                </a:solidFill>
                <a:latin typeface="Times New Roman" panose="02020603050405020304" pitchFamily="18" charset="0"/>
                <a:cs typeface="Times New Roman" panose="02020603050405020304" pitchFamily="18" charset="0"/>
              </a:rPr>
              <a:t> </a:t>
            </a:r>
            <a:r>
              <a:rPr lang="en-US" altLang="en-US" sz="2500" b="1" i="1" dirty="0" err="1" smtClean="0">
                <a:solidFill>
                  <a:srgbClr val="0000FF"/>
                </a:solidFill>
                <a:latin typeface="Times New Roman" panose="02020603050405020304" pitchFamily="18" charset="0"/>
                <a:cs typeface="Times New Roman" panose="02020603050405020304" pitchFamily="18" charset="0"/>
              </a:rPr>
              <a:t>Vân</a:t>
            </a:r>
            <a:r>
              <a:rPr lang="en-US" altLang="en-US" sz="2500" b="1" i="1" dirty="0" smtClean="0">
                <a:solidFill>
                  <a:srgbClr val="0000FF"/>
                </a:solidFill>
                <a:latin typeface="Times New Roman" panose="02020603050405020304" pitchFamily="18" charset="0"/>
                <a:cs typeface="Times New Roman" panose="02020603050405020304" pitchFamily="18" charset="0"/>
              </a:rPr>
              <a:t> </a:t>
            </a:r>
            <a:r>
              <a:rPr lang="en-US" altLang="en-US" sz="2500" b="1" i="1" dirty="0" err="1" smtClean="0">
                <a:solidFill>
                  <a:srgbClr val="0000FF"/>
                </a:solidFill>
                <a:latin typeface="Times New Roman" panose="02020603050405020304" pitchFamily="18" charset="0"/>
                <a:cs typeface="Times New Roman" panose="02020603050405020304" pitchFamily="18" charset="0"/>
              </a:rPr>
              <a:t>Anh</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pic>
        <p:nvPicPr>
          <p:cNvPr id="8" name="Picture 7">
            <a:extLst>
              <a:ext uri="{FF2B5EF4-FFF2-40B4-BE49-F238E27FC236}">
                <a16:creationId xmlns:a16="http://schemas.microsoft.com/office/drawing/2014/main" id="{B66E952D-82CD-0288-978E-AFFE09F015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103" y="1495602"/>
            <a:ext cx="1106866" cy="1119828"/>
          </a:xfrm>
          <a:prstGeom prst="rect">
            <a:avLst/>
          </a:prstGeom>
          <a:noFill/>
          <a:ln>
            <a:noFill/>
          </a:ln>
        </p:spPr>
      </p:pic>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338262"/>
            <a:ext cx="4876800" cy="4181475"/>
          </a:xfrm>
          <a:prstGeom prst="rect">
            <a:avLst/>
          </a:prstGeom>
        </p:spPr>
      </p:pic>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arn(inVertical)">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60"/>
            <a:ext cx="12192001" cy="6852240"/>
          </a:xfrm>
          <a:prstGeom prst="rect">
            <a:avLst/>
          </a:prstGeom>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400931"/>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MỤC ĐÍCH -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KiẾN THỨC: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KĨ NĂNG: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56324"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150" y="1080962"/>
            <a:ext cx="5464146" cy="4099176"/>
          </a:xfrm>
          <a:prstGeom prst="rect">
            <a:avLst/>
          </a:prstGeom>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ppt_x</p:attrName>
                                        </p:attrNameLst>
                                      </p:cBhvr>
                                      <p:tavLst>
                                        <p:tav tm="0">
                                          <p:val>
                                            <p:strVal val="#ppt_x-.2"/>
                                          </p:val>
                                        </p:tav>
                                        <p:tav tm="100000">
                                          <p:val>
                                            <p:strVal val="#ppt_x"/>
                                          </p:val>
                                        </p:tav>
                                      </p:tavLst>
                                    </p:anim>
                                    <p:anim calcmode="lin" valueType="num">
                                      <p:cBhvr>
                                        <p:cTn id="13"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618339"/>
          </a:xfrm>
          <a:prstGeom prst="rect">
            <a:avLst/>
          </a:prstGeom>
        </p:spPr>
      </p:pic>
      <p:sp>
        <p:nvSpPr>
          <p:cNvPr id="59395" name="TextBox 4"/>
          <p:cNvSpPr txBox="1">
            <a:spLocks noChangeArrowheads="1"/>
          </p:cNvSpPr>
          <p:nvPr/>
        </p:nvSpPr>
        <p:spPr bwMode="auto">
          <a:xfrm>
            <a:off x="4056118" y="1737615"/>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t>Các</a:t>
            </a:r>
            <a:r>
              <a:rPr lang="en-US" sz="4400" dirty="0"/>
              <a:t> con </a:t>
            </a:r>
            <a:r>
              <a:rPr lang="en-US" sz="4400" dirty="0" err="1"/>
              <a:t>có</a:t>
            </a:r>
            <a:r>
              <a:rPr lang="en-US" sz="4400" dirty="0"/>
              <a:t> </a:t>
            </a:r>
            <a:r>
              <a:rPr lang="en-US" sz="4400" dirty="0" err="1"/>
              <a:t>biết</a:t>
            </a:r>
            <a:r>
              <a:rPr lang="en-US" sz="4400" dirty="0"/>
              <a:t> </a:t>
            </a:r>
            <a:r>
              <a:rPr lang="en-US" sz="4400" dirty="0" err="1"/>
              <a:t>khi</a:t>
            </a:r>
            <a:r>
              <a:rPr lang="en-US" sz="4400" dirty="0"/>
              <a:t> </a:t>
            </a:r>
            <a:r>
              <a:rPr lang="en-US" sz="4400" dirty="0" err="1"/>
              <a:t>nào</a:t>
            </a:r>
            <a:r>
              <a:rPr lang="en-US" sz="4400" dirty="0"/>
              <a:t> </a:t>
            </a:r>
            <a:r>
              <a:rPr lang="en-US" sz="4400" dirty="0" err="1"/>
              <a:t>chúng</a:t>
            </a:r>
            <a:r>
              <a:rPr lang="en-US" sz="4400" dirty="0"/>
              <a:t> </a:t>
            </a:r>
            <a:r>
              <a:rPr lang="en-US" sz="4400" dirty="0" err="1"/>
              <a:t>mình</a:t>
            </a:r>
            <a:r>
              <a:rPr lang="en-US" sz="4400" dirty="0"/>
              <a:t> </a:t>
            </a:r>
            <a:r>
              <a:rPr lang="en-US" sz="4400" dirty="0" err="1"/>
              <a:t>cần</a:t>
            </a:r>
            <a:r>
              <a:rPr lang="en-US" sz="4400" dirty="0"/>
              <a:t> </a:t>
            </a:r>
            <a:r>
              <a:rPr lang="en-US" sz="4400" dirty="0" err="1"/>
              <a:t>nói</a:t>
            </a:r>
            <a:r>
              <a:rPr lang="en-US" sz="4400" dirty="0"/>
              <a:t> </a:t>
            </a:r>
            <a:r>
              <a:rPr lang="en-US" sz="4400" dirty="0" err="1"/>
              <a:t>lời</a:t>
            </a:r>
            <a:r>
              <a:rPr lang="en-US" sz="4400" dirty="0"/>
              <a:t> </a:t>
            </a:r>
            <a:r>
              <a:rPr lang="en-US" sz="4400" dirty="0" err="1"/>
              <a:t>xin</a:t>
            </a:r>
            <a:r>
              <a:rPr lang="en-US" sz="4400" dirty="0"/>
              <a:t> </a:t>
            </a:r>
            <a:r>
              <a:rPr lang="en-US" sz="4400" dirty="0" err="1"/>
              <a:t>lỗi</a:t>
            </a:r>
            <a:r>
              <a:rPr lang="en-US" sz="4400" dirty="0"/>
              <a:t> </a:t>
            </a:r>
            <a:r>
              <a:rPr lang="en-US" sz="4400" dirty="0" err="1"/>
              <a:t>không</a:t>
            </a:r>
            <a:r>
              <a:rPr lang="en-US" sz="4400" dirty="0"/>
              <a:t>? </a:t>
            </a:r>
            <a:endParaRPr lang="en-US" altLang="en-US" sz="4400" b="1" dirty="0">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268</Words>
  <Application>Microsoft Office PowerPoint</Application>
  <PresentationFormat>Widescreen</PresentationFormat>
  <Paragraphs>28</Paragraphs>
  <Slides>18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2021-03-10T01:54:09Z</dcterms:created>
  <dcterms:modified xsi:type="dcterms:W3CDTF">2025-11-01T12:51:56Z</dcterms:modified>
</cp:coreProperties>
</file>