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rgbClr val="66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rgbClr val="DE150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66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rgbClr val="DE150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66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66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308" y="440258"/>
            <a:ext cx="7419365" cy="1382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rgbClr val="66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600" y="2023313"/>
            <a:ext cx="6503034" cy="276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rgbClr val="DE150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4636" y="13858"/>
            <a:ext cx="9144000" cy="6857997"/>
            <a:chOff x="0" y="-186246"/>
            <a:chExt cx="9144000" cy="685799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86246"/>
              <a:ext cx="9143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1595" y="4334255"/>
              <a:ext cx="3232404" cy="12359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3836" y="4610100"/>
              <a:ext cx="3846575" cy="14203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3676" y="5109971"/>
              <a:ext cx="1830324" cy="7193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65391" y="4021835"/>
              <a:ext cx="2578607" cy="13319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2365" y="4494529"/>
              <a:ext cx="2138737" cy="11628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6492" y="4494934"/>
              <a:ext cx="2428996" cy="13372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0192" y="4956555"/>
              <a:ext cx="2165943" cy="12998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5559" y="3396996"/>
              <a:ext cx="1822704" cy="10546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9863" y="3633215"/>
              <a:ext cx="2097024" cy="12131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4200" y="3826764"/>
              <a:ext cx="1839468" cy="11917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69663" y="4328159"/>
              <a:ext cx="1455419" cy="6659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35452" y="766572"/>
              <a:ext cx="958596" cy="44043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74488" y="3050344"/>
            <a:ext cx="8140356" cy="1936811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94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LĨNH</a:t>
            </a:r>
            <a:r>
              <a:rPr sz="3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VỰC</a:t>
            </a:r>
            <a:r>
              <a:rPr sz="3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PHÁT</a:t>
            </a:r>
            <a:r>
              <a:rPr sz="32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TRIỂN</a:t>
            </a:r>
            <a:r>
              <a:rPr sz="3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NGÔN</a:t>
            </a:r>
            <a:r>
              <a:rPr sz="3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NGỮ</a:t>
            </a:r>
            <a:endParaRPr sz="3200">
              <a:latin typeface="Times New Roman"/>
              <a:cs typeface="Times New Roman"/>
            </a:endParaRPr>
          </a:p>
          <a:p>
            <a:pPr marL="1515110" marR="1427480" indent="-12065" algn="ctr">
              <a:lnSpc>
                <a:spcPct val="120100"/>
              </a:lnSpc>
              <a:spcBef>
                <a:spcPts val="20"/>
              </a:spcBef>
            </a:pP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Đề</a:t>
            </a:r>
            <a:r>
              <a:rPr sz="24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tài:</a:t>
            </a:r>
            <a:r>
              <a:rPr sz="24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Thơ</a:t>
            </a:r>
            <a:r>
              <a:rPr sz="24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“Nụ</a:t>
            </a:r>
            <a:r>
              <a:rPr sz="24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cười</a:t>
            </a:r>
            <a:r>
              <a:rPr sz="24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của</a:t>
            </a:r>
            <a:r>
              <a:rPr sz="24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6F2F9F"/>
                </a:solidFill>
                <a:latin typeface="Times New Roman"/>
                <a:cs typeface="Times New Roman"/>
              </a:rPr>
              <a:t>bé</a:t>
            </a:r>
            <a:r>
              <a:rPr sz="2400" b="1" spc="-2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spc="-50">
                <a:solidFill>
                  <a:srgbClr val="6F2F9F"/>
                </a:solidFill>
                <a:latin typeface="Times New Roman"/>
                <a:cs typeface="Times New Roman"/>
              </a:rPr>
              <a:t>”</a:t>
            </a:r>
            <a:endParaRPr lang="en-US" sz="2400" b="1" spc="-50">
              <a:solidFill>
                <a:srgbClr val="6F2F9F"/>
              </a:solidFill>
              <a:latin typeface="Times New Roman"/>
              <a:cs typeface="Times New Roman"/>
            </a:endParaRPr>
          </a:p>
          <a:p>
            <a:pPr marL="1515110" marR="1427480" indent="-12065" algn="ctr">
              <a:lnSpc>
                <a:spcPct val="120100"/>
              </a:lnSpc>
              <a:spcBef>
                <a:spcPts val="20"/>
              </a:spcBef>
            </a:pPr>
            <a:r>
              <a:rPr sz="2400" b="1" spc="-5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Lứa</a:t>
            </a:r>
            <a:r>
              <a:rPr sz="24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tuổi:</a:t>
            </a:r>
            <a:r>
              <a:rPr sz="24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Nhà</a:t>
            </a:r>
            <a:r>
              <a:rPr sz="24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trẻ</a:t>
            </a:r>
            <a:r>
              <a:rPr sz="24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24</a:t>
            </a:r>
            <a:r>
              <a:rPr sz="24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–</a:t>
            </a:r>
            <a:r>
              <a:rPr sz="24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36</a:t>
            </a:r>
            <a:r>
              <a:rPr sz="24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spc="-10">
                <a:solidFill>
                  <a:srgbClr val="6F2F9F"/>
                </a:solidFill>
                <a:latin typeface="Times New Roman"/>
                <a:cs typeface="Times New Roman"/>
              </a:rPr>
              <a:t>tháng </a:t>
            </a:r>
            <a:endParaRPr lang="en-US" sz="2400" b="1" spc="-10">
              <a:solidFill>
                <a:srgbClr val="6F2F9F"/>
              </a:solidFill>
              <a:latin typeface="Times New Roman"/>
              <a:cs typeface="Times New Roman"/>
            </a:endParaRPr>
          </a:p>
          <a:p>
            <a:pPr marL="1515110" marR="1427480" indent="-12065" algn="ctr">
              <a:lnSpc>
                <a:spcPct val="120100"/>
              </a:lnSpc>
              <a:spcBef>
                <a:spcPts val="20"/>
              </a:spcBef>
            </a:pPr>
            <a:r>
              <a:rPr sz="2400" b="1">
                <a:solidFill>
                  <a:srgbClr val="6F2F9F"/>
                </a:solidFill>
                <a:latin typeface="Times New Roman"/>
                <a:cs typeface="Times New Roman"/>
              </a:rPr>
              <a:t>Giáo</a:t>
            </a:r>
            <a:r>
              <a:rPr sz="2400" b="1" spc="-65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viên</a:t>
            </a:r>
            <a:r>
              <a:rPr sz="2400" b="1">
                <a:solidFill>
                  <a:srgbClr val="6F2F9F"/>
                </a:solidFill>
                <a:latin typeface="Times New Roman"/>
                <a:cs typeface="Times New Roman"/>
              </a:rPr>
              <a:t>:</a:t>
            </a:r>
            <a:r>
              <a:rPr sz="2400" b="1" spc="-45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lang="en-US" sz="2400" b="1" smtClean="0">
                <a:solidFill>
                  <a:srgbClr val="6F2F9F"/>
                </a:solidFill>
                <a:latin typeface="Times New Roman"/>
                <a:cs typeface="Times New Roman"/>
              </a:rPr>
              <a:t>Lê Thị Vân Anh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00387" y="6297461"/>
            <a:ext cx="2837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Năm</a:t>
            </a:r>
            <a:r>
              <a:rPr sz="24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học:</a:t>
            </a:r>
            <a:r>
              <a:rPr sz="24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202</a:t>
            </a:r>
            <a:r>
              <a:rPr lang="en-US"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5</a:t>
            </a:r>
            <a:r>
              <a:rPr sz="2400" b="1" spc="-15" dirty="0" smtClean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-</a:t>
            </a:r>
            <a:r>
              <a:rPr sz="24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 smtClean="0">
                <a:solidFill>
                  <a:srgbClr val="0000CC"/>
                </a:solidFill>
                <a:latin typeface="Times New Roman"/>
                <a:cs typeface="Times New Roman"/>
              </a:rPr>
              <a:t>202</a:t>
            </a:r>
            <a:r>
              <a:rPr lang="en-US" sz="24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6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51499" y="254245"/>
            <a:ext cx="5076190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39190" marR="5080" indent="-1127125" algn="ctr">
              <a:lnSpc>
                <a:spcPct val="100000"/>
              </a:lnSpc>
              <a:spcBef>
                <a:spcPts val="95"/>
              </a:spcBef>
            </a:pPr>
            <a:r>
              <a:rPr lang="en-US" sz="1600" b="1" smtClean="0">
                <a:latin typeface="Times New Roman"/>
                <a:cs typeface="Times New Roman"/>
              </a:rPr>
              <a:t>UBND</a:t>
            </a:r>
            <a:r>
              <a:rPr lang="en-US" sz="1600" b="1">
                <a:latin typeface="Times New Roman"/>
                <a:cs typeface="Times New Roman"/>
              </a:rPr>
              <a:t> </a:t>
            </a:r>
            <a:r>
              <a:rPr lang="en-US" sz="1600" b="1" smtClean="0">
                <a:latin typeface="Times New Roman"/>
                <a:cs typeface="Times New Roman"/>
              </a:rPr>
              <a:t>PHƯỜNG PHÚC LỢI</a:t>
            </a:r>
            <a:r>
              <a:rPr sz="1600" b="1" spc="-20" smtClean="0">
                <a:latin typeface="Times New Roman"/>
                <a:cs typeface="Times New Roman"/>
              </a:rPr>
              <a:t> </a:t>
            </a:r>
            <a:endParaRPr lang="en-US" sz="1600" b="1" spc="-20">
              <a:latin typeface="Times New Roman"/>
              <a:cs typeface="Times New Roman"/>
            </a:endParaRPr>
          </a:p>
          <a:p>
            <a:pPr marL="1139190" marR="5080" indent="-1127125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imes New Roman"/>
                <a:cs typeface="Times New Roman"/>
              </a:rPr>
              <a:t>TRƯỜNG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MẦM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NON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lang="en-US" sz="1600" b="1" dirty="0" smtClean="0">
                <a:latin typeface="Times New Roman"/>
                <a:cs typeface="Times New Roman"/>
              </a:rPr>
              <a:t>HOA SỮA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6E952D-82CD-0288-978E-AFFE09F015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00" y="1157968"/>
            <a:ext cx="1106866" cy="1119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7651" y="69291"/>
            <a:ext cx="66567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800080"/>
                </a:solidFill>
              </a:rPr>
              <a:t>Nụ</a:t>
            </a:r>
            <a:r>
              <a:rPr sz="3600" spc="-25" dirty="0">
                <a:solidFill>
                  <a:srgbClr val="800080"/>
                </a:solidFill>
              </a:rPr>
              <a:t> </a:t>
            </a:r>
            <a:r>
              <a:rPr sz="3600" dirty="0">
                <a:solidFill>
                  <a:srgbClr val="800080"/>
                </a:solidFill>
              </a:rPr>
              <a:t>cười của</a:t>
            </a:r>
            <a:r>
              <a:rPr sz="3600" spc="-20" dirty="0">
                <a:solidFill>
                  <a:srgbClr val="800080"/>
                </a:solidFill>
              </a:rPr>
              <a:t> </a:t>
            </a:r>
            <a:r>
              <a:rPr sz="3600" dirty="0">
                <a:solidFill>
                  <a:srgbClr val="800080"/>
                </a:solidFill>
              </a:rPr>
              <a:t>mẹ</a:t>
            </a:r>
            <a:r>
              <a:rPr sz="3600" spc="-15" dirty="0">
                <a:solidFill>
                  <a:srgbClr val="800080"/>
                </a:solidFill>
              </a:rPr>
              <a:t> </a:t>
            </a:r>
            <a:r>
              <a:rPr sz="3600" dirty="0">
                <a:solidFill>
                  <a:srgbClr val="800080"/>
                </a:solidFill>
              </a:rPr>
              <a:t>nằm</a:t>
            </a:r>
            <a:r>
              <a:rPr sz="3600" spc="-10" dirty="0">
                <a:solidFill>
                  <a:srgbClr val="800080"/>
                </a:solidFill>
              </a:rPr>
              <a:t> </a:t>
            </a:r>
            <a:r>
              <a:rPr sz="3600" dirty="0">
                <a:solidFill>
                  <a:srgbClr val="800080"/>
                </a:solidFill>
              </a:rPr>
              <a:t>trong</a:t>
            </a:r>
            <a:r>
              <a:rPr sz="3600" spc="-15" dirty="0">
                <a:solidFill>
                  <a:srgbClr val="800080"/>
                </a:solidFill>
              </a:rPr>
              <a:t> </a:t>
            </a:r>
            <a:r>
              <a:rPr sz="3600" dirty="0">
                <a:solidFill>
                  <a:srgbClr val="800080"/>
                </a:solidFill>
              </a:rPr>
              <a:t>mắt</a:t>
            </a:r>
            <a:r>
              <a:rPr sz="3600" spc="-20" dirty="0">
                <a:solidFill>
                  <a:srgbClr val="800080"/>
                </a:solidFill>
              </a:rPr>
              <a:t> </a:t>
            </a:r>
            <a:r>
              <a:rPr sz="3600" spc="-25" dirty="0">
                <a:solidFill>
                  <a:srgbClr val="800080"/>
                </a:solidFill>
              </a:rPr>
              <a:t>ai?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016" y="1143000"/>
            <a:ext cx="8036052" cy="54223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739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2804AC"/>
                </a:solidFill>
              </a:rPr>
              <a:t>Nụ</a:t>
            </a:r>
            <a:r>
              <a:rPr sz="3600" spc="-20" dirty="0">
                <a:solidFill>
                  <a:srgbClr val="2804AC"/>
                </a:solidFill>
              </a:rPr>
              <a:t> </a:t>
            </a:r>
            <a:r>
              <a:rPr sz="3600" dirty="0">
                <a:solidFill>
                  <a:srgbClr val="2804AC"/>
                </a:solidFill>
              </a:rPr>
              <a:t>cười của</a:t>
            </a:r>
            <a:r>
              <a:rPr sz="3600" spc="-5" dirty="0">
                <a:solidFill>
                  <a:srgbClr val="2804AC"/>
                </a:solidFill>
              </a:rPr>
              <a:t> </a:t>
            </a:r>
            <a:r>
              <a:rPr sz="3600" dirty="0">
                <a:solidFill>
                  <a:srgbClr val="2804AC"/>
                </a:solidFill>
              </a:rPr>
              <a:t>cha</a:t>
            </a:r>
            <a:r>
              <a:rPr sz="3600" spc="-10" dirty="0">
                <a:solidFill>
                  <a:srgbClr val="2804AC"/>
                </a:solidFill>
              </a:rPr>
              <a:t> </a:t>
            </a:r>
            <a:r>
              <a:rPr sz="3600" dirty="0">
                <a:solidFill>
                  <a:srgbClr val="2804AC"/>
                </a:solidFill>
              </a:rPr>
              <a:t>nằm</a:t>
            </a:r>
            <a:r>
              <a:rPr sz="3600" spc="-10" dirty="0">
                <a:solidFill>
                  <a:srgbClr val="2804AC"/>
                </a:solidFill>
              </a:rPr>
              <a:t> </a:t>
            </a:r>
            <a:r>
              <a:rPr sz="3600" dirty="0">
                <a:solidFill>
                  <a:srgbClr val="2804AC"/>
                </a:solidFill>
              </a:rPr>
              <a:t>trong</a:t>
            </a:r>
            <a:r>
              <a:rPr sz="3600" spc="-25" dirty="0">
                <a:solidFill>
                  <a:srgbClr val="2804AC"/>
                </a:solidFill>
              </a:rPr>
              <a:t> </a:t>
            </a:r>
            <a:r>
              <a:rPr sz="3600" dirty="0">
                <a:solidFill>
                  <a:srgbClr val="2804AC"/>
                </a:solidFill>
              </a:rPr>
              <a:t>mắt</a:t>
            </a:r>
            <a:r>
              <a:rPr sz="3600" spc="-10" dirty="0">
                <a:solidFill>
                  <a:srgbClr val="2804AC"/>
                </a:solidFill>
              </a:rPr>
              <a:t> </a:t>
            </a:r>
            <a:r>
              <a:rPr sz="3600" spc="-25" dirty="0">
                <a:solidFill>
                  <a:srgbClr val="2804AC"/>
                </a:solidFill>
              </a:rPr>
              <a:t>ai?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512" y="1331975"/>
            <a:ext cx="7808976" cy="53187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1390" rIns="0" bIns="0" rtlCol="0">
            <a:spAutoFit/>
          </a:bodyPr>
          <a:lstStyle/>
          <a:p>
            <a:pPr marL="102489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2804AC"/>
                </a:solidFill>
              </a:rPr>
              <a:t>Nụ</a:t>
            </a:r>
            <a:r>
              <a:rPr sz="3200" spc="-25" dirty="0">
                <a:solidFill>
                  <a:srgbClr val="2804AC"/>
                </a:solidFill>
              </a:rPr>
              <a:t> </a:t>
            </a:r>
            <a:r>
              <a:rPr sz="3200" dirty="0">
                <a:solidFill>
                  <a:srgbClr val="2804AC"/>
                </a:solidFill>
              </a:rPr>
              <a:t>cười</a:t>
            </a:r>
            <a:r>
              <a:rPr sz="3200" spc="-20" dirty="0">
                <a:solidFill>
                  <a:srgbClr val="2804AC"/>
                </a:solidFill>
              </a:rPr>
              <a:t> </a:t>
            </a:r>
            <a:r>
              <a:rPr sz="3200" dirty="0">
                <a:solidFill>
                  <a:srgbClr val="2804AC"/>
                </a:solidFill>
              </a:rPr>
              <a:t>của</a:t>
            </a:r>
            <a:r>
              <a:rPr sz="3200" spc="-20" dirty="0">
                <a:solidFill>
                  <a:srgbClr val="2804AC"/>
                </a:solidFill>
              </a:rPr>
              <a:t> </a:t>
            </a:r>
            <a:r>
              <a:rPr sz="3200" dirty="0">
                <a:solidFill>
                  <a:srgbClr val="2804AC"/>
                </a:solidFill>
              </a:rPr>
              <a:t>bé</a:t>
            </a:r>
            <a:r>
              <a:rPr sz="3200" spc="-15" dirty="0">
                <a:solidFill>
                  <a:srgbClr val="2804AC"/>
                </a:solidFill>
              </a:rPr>
              <a:t> </a:t>
            </a:r>
            <a:r>
              <a:rPr sz="3200" dirty="0">
                <a:solidFill>
                  <a:srgbClr val="2804AC"/>
                </a:solidFill>
              </a:rPr>
              <a:t>như</a:t>
            </a:r>
            <a:r>
              <a:rPr sz="3200" spc="-15" dirty="0">
                <a:solidFill>
                  <a:srgbClr val="2804AC"/>
                </a:solidFill>
              </a:rPr>
              <a:t> </a:t>
            </a:r>
            <a:r>
              <a:rPr sz="3200" dirty="0">
                <a:solidFill>
                  <a:srgbClr val="2804AC"/>
                </a:solidFill>
              </a:rPr>
              <a:t>thế</a:t>
            </a:r>
            <a:r>
              <a:rPr sz="3200" spc="-25" dirty="0">
                <a:solidFill>
                  <a:srgbClr val="2804AC"/>
                </a:solidFill>
              </a:rPr>
              <a:t> </a:t>
            </a:r>
            <a:r>
              <a:rPr sz="3200" spc="-20" dirty="0">
                <a:solidFill>
                  <a:srgbClr val="2804AC"/>
                </a:solidFill>
              </a:rPr>
              <a:t>nào?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9075" y="1888235"/>
            <a:ext cx="6835140" cy="38648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1900" y="610234"/>
              <a:ext cx="1349882" cy="23050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5238" rIns="0" bIns="0" rtlCol="0">
            <a:spAutoFit/>
          </a:bodyPr>
          <a:lstStyle/>
          <a:p>
            <a:pPr marL="3165475" marR="5080" indent="-2963545">
              <a:lnSpc>
                <a:spcPct val="100000"/>
              </a:lnSpc>
              <a:spcBef>
                <a:spcPts val="95"/>
              </a:spcBef>
            </a:pPr>
            <a:r>
              <a:rPr dirty="0"/>
              <a:t>Khi</a:t>
            </a:r>
            <a:r>
              <a:rPr spc="-20" dirty="0"/>
              <a:t> </a:t>
            </a:r>
            <a:r>
              <a:rPr dirty="0"/>
              <a:t>em</a:t>
            </a:r>
            <a:r>
              <a:rPr spc="-15" dirty="0"/>
              <a:t> </a:t>
            </a:r>
            <a:r>
              <a:rPr dirty="0"/>
              <a:t>bé</a:t>
            </a:r>
            <a:r>
              <a:rPr spc="-30" dirty="0"/>
              <a:t> </a:t>
            </a:r>
            <a:r>
              <a:rPr dirty="0"/>
              <a:t>cười</a:t>
            </a:r>
            <a:r>
              <a:rPr spc="-25" dirty="0"/>
              <a:t> </a:t>
            </a:r>
            <a:r>
              <a:rPr dirty="0"/>
              <a:t>thì</a:t>
            </a:r>
            <a:r>
              <a:rPr spc="-15" dirty="0"/>
              <a:t> </a:t>
            </a:r>
            <a:r>
              <a:rPr dirty="0"/>
              <a:t>mọi</a:t>
            </a:r>
            <a:r>
              <a:rPr spc="-30" dirty="0"/>
              <a:t> </a:t>
            </a:r>
            <a:r>
              <a:rPr dirty="0"/>
              <a:t>người</a:t>
            </a:r>
            <a:r>
              <a:rPr spc="-15" dirty="0"/>
              <a:t> </a:t>
            </a:r>
            <a:r>
              <a:rPr dirty="0"/>
              <a:t>trong</a:t>
            </a:r>
            <a:r>
              <a:rPr spc="-25" dirty="0"/>
              <a:t> </a:t>
            </a:r>
            <a:r>
              <a:rPr dirty="0"/>
              <a:t>gia</a:t>
            </a:r>
            <a:r>
              <a:rPr spc="-20" dirty="0"/>
              <a:t> </a:t>
            </a:r>
            <a:r>
              <a:rPr dirty="0"/>
              <a:t>đình</a:t>
            </a:r>
            <a:r>
              <a:rPr spc="-10" dirty="0"/>
              <a:t> </a:t>
            </a:r>
            <a:r>
              <a:rPr spc="-25" dirty="0"/>
              <a:t>như</a:t>
            </a:r>
            <a:r>
              <a:rPr i="1" spc="-25" dirty="0"/>
              <a:t> </a:t>
            </a:r>
            <a:r>
              <a:rPr i="1" dirty="0"/>
              <a:t>thế</a:t>
            </a:r>
            <a:r>
              <a:rPr i="1" spc="-45" dirty="0"/>
              <a:t> </a:t>
            </a:r>
            <a:r>
              <a:rPr i="1" spc="-20" dirty="0"/>
              <a:t>nào?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877567"/>
            <a:ext cx="9038843" cy="49804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3521" y="971169"/>
            <a:ext cx="667702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42240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Giáo</a:t>
            </a:r>
            <a:r>
              <a:rPr sz="3200" i="1" spc="-3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dục:</a:t>
            </a:r>
            <a:r>
              <a:rPr sz="3200" i="1" spc="-2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Nụ</a:t>
            </a:r>
            <a:r>
              <a:rPr sz="3200" i="1" spc="-1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cười</a:t>
            </a:r>
            <a:r>
              <a:rPr sz="3200" i="1" spc="-1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chính</a:t>
            </a:r>
            <a:r>
              <a:rPr sz="3200" i="1" spc="-3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là</a:t>
            </a:r>
            <a:r>
              <a:rPr sz="3200" i="1" spc="-1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tình</a:t>
            </a:r>
            <a:r>
              <a:rPr sz="3200" i="1" spc="-25" dirty="0">
                <a:solidFill>
                  <a:srgbClr val="FF3399"/>
                </a:solidFill>
                <a:latin typeface="Times New Roman"/>
                <a:cs typeface="Times New Roman"/>
              </a:rPr>
              <a:t> yêu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thương</a:t>
            </a:r>
            <a:r>
              <a:rPr sz="3200" i="1" spc="-2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của</a:t>
            </a:r>
            <a:r>
              <a:rPr sz="3200" i="1" spc="-1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gia đình,</a:t>
            </a:r>
            <a:r>
              <a:rPr sz="3200" i="1" spc="-3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là niềm</a:t>
            </a:r>
            <a:r>
              <a:rPr sz="3200" i="1" spc="-2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hạnh</a:t>
            </a:r>
            <a:r>
              <a:rPr sz="3200" i="1" spc="-3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spc="-20" dirty="0">
                <a:solidFill>
                  <a:srgbClr val="FF3399"/>
                </a:solidFill>
                <a:latin typeface="Times New Roman"/>
                <a:cs typeface="Times New Roman"/>
              </a:rPr>
              <a:t>phúc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của</a:t>
            </a:r>
            <a:r>
              <a:rPr sz="3200" i="1" spc="-3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ông,</a:t>
            </a:r>
            <a:r>
              <a:rPr sz="3200" i="1" spc="-4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bà,</a:t>
            </a:r>
            <a:r>
              <a:rPr sz="3200" i="1" spc="-3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bố,</a:t>
            </a:r>
            <a:r>
              <a:rPr sz="3200" i="1" spc="-3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mẹ</a:t>
            </a:r>
            <a:r>
              <a:rPr sz="3200" i="1" spc="-1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dành</a:t>
            </a:r>
            <a:r>
              <a:rPr sz="3200" i="1" spc="-4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cho</a:t>
            </a:r>
            <a:r>
              <a:rPr sz="3200" i="1" spc="-2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các</a:t>
            </a:r>
            <a:r>
              <a:rPr sz="3200" i="1" spc="-3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spc="-20" dirty="0">
                <a:solidFill>
                  <a:srgbClr val="FF3399"/>
                </a:solidFill>
                <a:latin typeface="Times New Roman"/>
                <a:cs typeface="Times New Roman"/>
              </a:rPr>
              <a:t>con.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Nên chúng</a:t>
            </a:r>
            <a:r>
              <a:rPr sz="3200" i="1" spc="-3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mình</a:t>
            </a:r>
            <a:r>
              <a:rPr sz="3200" i="1" spc="-2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phải</a:t>
            </a:r>
            <a:r>
              <a:rPr sz="3200" i="1" spc="-3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luôn</a:t>
            </a:r>
            <a:r>
              <a:rPr sz="3200" i="1" spc="-1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ngoan</a:t>
            </a:r>
            <a:r>
              <a:rPr sz="3200" i="1" spc="-4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spc="-10" dirty="0">
                <a:solidFill>
                  <a:srgbClr val="FF3399"/>
                </a:solidFill>
                <a:latin typeface="Times New Roman"/>
                <a:cs typeface="Times New Roman"/>
              </a:rPr>
              <a:t>ngoãn,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nghe</a:t>
            </a:r>
            <a:r>
              <a:rPr sz="3200" i="1" spc="-3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lời,</a:t>
            </a:r>
            <a:r>
              <a:rPr sz="3200" i="1" spc="-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lễ</a:t>
            </a:r>
            <a:r>
              <a:rPr sz="3200" i="1" spc="-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phép</a:t>
            </a:r>
            <a:r>
              <a:rPr sz="3200" i="1" spc="-2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với</a:t>
            </a:r>
            <a:r>
              <a:rPr sz="3200" i="1" spc="-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mọi</a:t>
            </a:r>
            <a:r>
              <a:rPr sz="3200" i="1" spc="-2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người</a:t>
            </a:r>
            <a:r>
              <a:rPr sz="3200" i="1" spc="-1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spc="-10" dirty="0">
                <a:solidFill>
                  <a:srgbClr val="FF3399"/>
                </a:solidFill>
                <a:latin typeface="Times New Roman"/>
                <a:cs typeface="Times New Roman"/>
              </a:rPr>
              <a:t>trong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gia</a:t>
            </a:r>
            <a:r>
              <a:rPr sz="3200" i="1" spc="-1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spc="-20" dirty="0">
                <a:solidFill>
                  <a:srgbClr val="FF3399"/>
                </a:solidFill>
                <a:latin typeface="Times New Roman"/>
                <a:cs typeface="Times New Roman"/>
              </a:rPr>
              <a:t>đình.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2379" y="2690241"/>
            <a:ext cx="35699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Dạy</a:t>
            </a:r>
            <a:r>
              <a:rPr sz="4400" spc="-15" dirty="0"/>
              <a:t> </a:t>
            </a:r>
            <a:r>
              <a:rPr sz="4400" dirty="0"/>
              <a:t>trẻ đọc</a:t>
            </a:r>
            <a:r>
              <a:rPr sz="4400" spc="-20" dirty="0"/>
              <a:t> </a:t>
            </a:r>
            <a:r>
              <a:rPr sz="4400" spc="-25" dirty="0"/>
              <a:t>thơ</a:t>
            </a:r>
            <a:endParaRPr sz="4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1954"/>
            <a:ext cx="9143999" cy="68060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7657" y="2050106"/>
            <a:ext cx="4145279" cy="1330325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795655">
              <a:lnSpc>
                <a:spcPct val="100000"/>
              </a:lnSpc>
              <a:spcBef>
                <a:spcPts val="1345"/>
              </a:spcBef>
            </a:pPr>
            <a:r>
              <a:rPr sz="4000" i="0" dirty="0">
                <a:solidFill>
                  <a:srgbClr val="2804AC"/>
                </a:solidFill>
                <a:latin typeface="Times New Roman"/>
                <a:cs typeface="Times New Roman"/>
              </a:rPr>
              <a:t>3.</a:t>
            </a:r>
            <a:r>
              <a:rPr sz="4000" i="0" spc="-5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4000" i="0" dirty="0">
                <a:solidFill>
                  <a:srgbClr val="2804AC"/>
                </a:solidFill>
                <a:latin typeface="Times New Roman"/>
                <a:cs typeface="Times New Roman"/>
              </a:rPr>
              <a:t>Kết</a:t>
            </a:r>
            <a:r>
              <a:rPr sz="4000" i="0" spc="-3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4000" i="0" spc="-10" dirty="0">
                <a:solidFill>
                  <a:srgbClr val="2804AC"/>
                </a:solidFill>
                <a:latin typeface="Times New Roman"/>
                <a:cs typeface="Times New Roman"/>
              </a:rPr>
              <a:t>thúc: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i="0" dirty="0">
                <a:solidFill>
                  <a:srgbClr val="800080"/>
                </a:solidFill>
                <a:latin typeface="Times New Roman"/>
                <a:cs typeface="Times New Roman"/>
              </a:rPr>
              <a:t>Cô</a:t>
            </a:r>
            <a:r>
              <a:rPr i="0" spc="-50" dirty="0">
                <a:solidFill>
                  <a:srgbClr val="800080"/>
                </a:solidFill>
                <a:latin typeface="Times New Roman"/>
                <a:cs typeface="Times New Roman"/>
              </a:rPr>
              <a:t> </a:t>
            </a:r>
            <a:r>
              <a:rPr i="0" dirty="0">
                <a:solidFill>
                  <a:srgbClr val="800080"/>
                </a:solidFill>
                <a:latin typeface="Times New Roman"/>
                <a:cs typeface="Times New Roman"/>
              </a:rPr>
              <a:t>động</a:t>
            </a:r>
            <a:r>
              <a:rPr i="0" spc="-50" dirty="0">
                <a:solidFill>
                  <a:srgbClr val="800080"/>
                </a:solidFill>
                <a:latin typeface="Times New Roman"/>
                <a:cs typeface="Times New Roman"/>
              </a:rPr>
              <a:t> </a:t>
            </a:r>
            <a:r>
              <a:rPr i="0" dirty="0">
                <a:solidFill>
                  <a:srgbClr val="800080"/>
                </a:solidFill>
                <a:latin typeface="Times New Roman"/>
                <a:cs typeface="Times New Roman"/>
              </a:rPr>
              <a:t>viên</a:t>
            </a:r>
            <a:r>
              <a:rPr i="0" spc="-55" dirty="0">
                <a:solidFill>
                  <a:srgbClr val="800080"/>
                </a:solidFill>
                <a:latin typeface="Times New Roman"/>
                <a:cs typeface="Times New Roman"/>
              </a:rPr>
              <a:t> </a:t>
            </a:r>
            <a:r>
              <a:rPr i="0" dirty="0">
                <a:solidFill>
                  <a:srgbClr val="800080"/>
                </a:solidFill>
                <a:latin typeface="Times New Roman"/>
                <a:cs typeface="Times New Roman"/>
              </a:rPr>
              <a:t>khen</a:t>
            </a:r>
            <a:r>
              <a:rPr i="0" spc="-25" dirty="0">
                <a:solidFill>
                  <a:srgbClr val="800080"/>
                </a:solidFill>
                <a:latin typeface="Times New Roman"/>
                <a:cs typeface="Times New Roman"/>
              </a:rPr>
              <a:t> </a:t>
            </a:r>
            <a:r>
              <a:rPr i="0" dirty="0">
                <a:solidFill>
                  <a:srgbClr val="800080"/>
                </a:solidFill>
                <a:latin typeface="Times New Roman"/>
                <a:cs typeface="Times New Roman"/>
              </a:rPr>
              <a:t>ngợi</a:t>
            </a:r>
            <a:r>
              <a:rPr i="0" spc="-60" dirty="0">
                <a:solidFill>
                  <a:srgbClr val="800080"/>
                </a:solidFill>
                <a:latin typeface="Times New Roman"/>
                <a:cs typeface="Times New Roman"/>
              </a:rPr>
              <a:t> </a:t>
            </a:r>
            <a:r>
              <a:rPr i="0" spc="-25" dirty="0">
                <a:solidFill>
                  <a:srgbClr val="800080"/>
                </a:solidFill>
                <a:latin typeface="Times New Roman"/>
                <a:cs typeface="Times New Roman"/>
              </a:rPr>
              <a:t>trẻ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*Kiến</a:t>
            </a:r>
            <a:r>
              <a:rPr spc="-40" dirty="0"/>
              <a:t> </a:t>
            </a:r>
            <a:r>
              <a:rPr spc="-10" dirty="0"/>
              <a:t>thức:</a:t>
            </a:r>
          </a:p>
          <a:p>
            <a:pPr marL="12700" marR="5080" indent="131445">
              <a:lnSpc>
                <a:spcPct val="100000"/>
              </a:lnSpc>
              <a:spcBef>
                <a:spcPts val="5"/>
              </a:spcBef>
              <a:buChar char="-"/>
              <a:tabLst>
                <a:tab pos="144145" algn="l"/>
              </a:tabLst>
            </a:pPr>
            <a:r>
              <a:rPr b="0" spc="-10" dirty="0">
                <a:latin typeface="Times New Roman"/>
                <a:cs typeface="Times New Roman"/>
              </a:rPr>
              <a:t>Trẻ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biết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tên</a:t>
            </a:r>
            <a:r>
              <a:rPr b="0" spc="-4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bài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thơ,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tên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tác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giả,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nắm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được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nội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dung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bài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thơ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“Nụ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Times New Roman"/>
                <a:cs typeface="Times New Roman"/>
              </a:rPr>
              <a:t>cười</a:t>
            </a:r>
            <a:r>
              <a:rPr b="0" i="1" spc="-20" dirty="0">
                <a:latin typeface="Times New Roman"/>
                <a:cs typeface="Times New Roman"/>
              </a:rPr>
              <a:t> </a:t>
            </a:r>
            <a:r>
              <a:rPr b="0" i="1" dirty="0">
                <a:latin typeface="Times New Roman"/>
                <a:cs typeface="Times New Roman"/>
              </a:rPr>
              <a:t>của</a:t>
            </a:r>
            <a:r>
              <a:rPr b="0" i="1" spc="-30" dirty="0">
                <a:latin typeface="Times New Roman"/>
                <a:cs typeface="Times New Roman"/>
              </a:rPr>
              <a:t> </a:t>
            </a:r>
            <a:r>
              <a:rPr b="0" i="1" spc="-20" dirty="0">
                <a:latin typeface="Times New Roman"/>
                <a:cs typeface="Times New Roman"/>
              </a:rPr>
              <a:t>bé”.</a:t>
            </a:r>
          </a:p>
          <a:p>
            <a:pPr marL="12700">
              <a:lnSpc>
                <a:spcPct val="100000"/>
              </a:lnSpc>
            </a:pPr>
            <a:r>
              <a:rPr dirty="0"/>
              <a:t>*Kỹ</a:t>
            </a:r>
            <a:r>
              <a:rPr spc="-30" dirty="0"/>
              <a:t> </a:t>
            </a:r>
            <a:r>
              <a:rPr spc="-10" dirty="0"/>
              <a:t>năng:</a:t>
            </a:r>
          </a:p>
          <a:p>
            <a:pPr marL="144145" indent="-131445">
              <a:lnSpc>
                <a:spcPct val="100000"/>
              </a:lnSpc>
              <a:buChar char="-"/>
              <a:tabLst>
                <a:tab pos="144145" algn="l"/>
              </a:tabLst>
            </a:pPr>
            <a:r>
              <a:rPr b="0" spc="-10" dirty="0">
                <a:latin typeface="Times New Roman"/>
                <a:cs typeface="Times New Roman"/>
              </a:rPr>
              <a:t>Trẻ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cảm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nhận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được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nhịp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điệu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của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bài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thơ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“Nụ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cười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của</a:t>
            </a:r>
            <a:r>
              <a:rPr b="0" spc="-25" dirty="0">
                <a:latin typeface="Times New Roman"/>
                <a:cs typeface="Times New Roman"/>
              </a:rPr>
              <a:t> bé”</a:t>
            </a:r>
          </a:p>
          <a:p>
            <a:pPr marL="144145" indent="-131445">
              <a:lnSpc>
                <a:spcPct val="100000"/>
              </a:lnSpc>
              <a:buChar char="-"/>
              <a:tabLst>
                <a:tab pos="144145" algn="l"/>
              </a:tabLst>
            </a:pPr>
            <a:r>
              <a:rPr b="0" spc="-10" dirty="0">
                <a:latin typeface="Times New Roman"/>
                <a:cs typeface="Times New Roman"/>
              </a:rPr>
              <a:t>Trẻ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đọc</a:t>
            </a:r>
            <a:r>
              <a:rPr b="0" spc="-4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thuộc</a:t>
            </a:r>
            <a:r>
              <a:rPr b="0" spc="-4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bài</a:t>
            </a:r>
            <a:r>
              <a:rPr b="0" spc="-4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Times New Roman"/>
                <a:cs typeface="Times New Roman"/>
              </a:rPr>
              <a:t>thơ.</a:t>
            </a:r>
          </a:p>
          <a:p>
            <a:pPr marL="144145" indent="-131445">
              <a:lnSpc>
                <a:spcPct val="100000"/>
              </a:lnSpc>
              <a:buChar char="-"/>
              <a:tabLst>
                <a:tab pos="144145" algn="l"/>
              </a:tabLst>
            </a:pPr>
            <a:r>
              <a:rPr b="0" spc="-10" dirty="0">
                <a:latin typeface="Times New Roman"/>
                <a:cs typeface="Times New Roman"/>
              </a:rPr>
              <a:t>Trẻ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trả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lời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được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câu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Times New Roman"/>
                <a:cs typeface="Times New Roman"/>
              </a:rPr>
              <a:t>hỏi.</a:t>
            </a:r>
          </a:p>
          <a:p>
            <a:pPr marL="12700">
              <a:lnSpc>
                <a:spcPct val="100000"/>
              </a:lnSpc>
            </a:pPr>
            <a:r>
              <a:rPr dirty="0"/>
              <a:t>*Thái </a:t>
            </a:r>
            <a:r>
              <a:rPr spc="-25" dirty="0"/>
              <a:t>độ:</a:t>
            </a:r>
          </a:p>
          <a:p>
            <a:pPr marL="144145" indent="-131445">
              <a:lnSpc>
                <a:spcPct val="100000"/>
              </a:lnSpc>
              <a:buChar char="-"/>
              <a:tabLst>
                <a:tab pos="144145" algn="l"/>
              </a:tabLst>
            </a:pPr>
            <a:r>
              <a:rPr b="0" spc="-10" dirty="0">
                <a:latin typeface="Times New Roman"/>
                <a:cs typeface="Times New Roman"/>
              </a:rPr>
              <a:t>Trẻ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hứng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thú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tham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gia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các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hoạt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động.</a:t>
            </a:r>
          </a:p>
          <a:p>
            <a:pPr marL="144780" indent="-132080">
              <a:lnSpc>
                <a:spcPct val="100000"/>
              </a:lnSpc>
              <a:buChar char="-"/>
              <a:tabLst>
                <a:tab pos="144780" algn="l"/>
              </a:tabLst>
            </a:pPr>
            <a:r>
              <a:rPr b="0" dirty="0">
                <a:latin typeface="Times New Roman"/>
                <a:cs typeface="Times New Roman"/>
              </a:rPr>
              <a:t>Giáo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dục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trẻ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biết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yêu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quý ông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bà, bố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Times New Roman"/>
                <a:cs typeface="Times New Roman"/>
              </a:rPr>
              <a:t>mẹ.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1542" rIns="0" bIns="0" rtlCol="0">
            <a:spAutoFit/>
          </a:bodyPr>
          <a:lstStyle/>
          <a:p>
            <a:pPr marL="2025014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2804AC"/>
                </a:solidFill>
              </a:rPr>
              <a:t>MỤC</a:t>
            </a:r>
            <a:r>
              <a:rPr spc="-45" dirty="0">
                <a:solidFill>
                  <a:srgbClr val="2804AC"/>
                </a:solidFill>
              </a:rPr>
              <a:t> </a:t>
            </a:r>
            <a:r>
              <a:rPr dirty="0">
                <a:solidFill>
                  <a:srgbClr val="2804AC"/>
                </a:solidFill>
              </a:rPr>
              <a:t>ĐÍCH</a:t>
            </a:r>
            <a:r>
              <a:rPr spc="-50" dirty="0">
                <a:solidFill>
                  <a:srgbClr val="2804AC"/>
                </a:solidFill>
              </a:rPr>
              <a:t> </a:t>
            </a:r>
            <a:r>
              <a:rPr dirty="0">
                <a:solidFill>
                  <a:srgbClr val="2804AC"/>
                </a:solidFill>
              </a:rPr>
              <a:t>–</a:t>
            </a:r>
            <a:r>
              <a:rPr spc="-95" dirty="0">
                <a:solidFill>
                  <a:srgbClr val="2804AC"/>
                </a:solidFill>
              </a:rPr>
              <a:t> </a:t>
            </a:r>
            <a:r>
              <a:rPr dirty="0">
                <a:solidFill>
                  <a:srgbClr val="2804AC"/>
                </a:solidFill>
              </a:rPr>
              <a:t>YÊU</a:t>
            </a:r>
            <a:r>
              <a:rPr spc="-65" dirty="0">
                <a:solidFill>
                  <a:srgbClr val="2804AC"/>
                </a:solidFill>
              </a:rPr>
              <a:t> </a:t>
            </a:r>
            <a:r>
              <a:rPr spc="-25" dirty="0">
                <a:solidFill>
                  <a:srgbClr val="2804AC"/>
                </a:solidFill>
              </a:rPr>
              <a:t>CẦU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36826" y="1882521"/>
            <a:ext cx="524065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*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Đồ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dùng</a:t>
            </a:r>
            <a:r>
              <a:rPr sz="24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của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cô:</a:t>
            </a:r>
            <a:endParaRPr sz="240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buChar char="-"/>
              <a:tabLst>
                <a:tab pos="184150" algn="l"/>
              </a:tabLst>
            </a:pP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Tranh</a:t>
            </a:r>
            <a:r>
              <a:rPr sz="2400" spc="-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bài</a:t>
            </a:r>
            <a:r>
              <a:rPr sz="2400" spc="-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thơ:</a:t>
            </a:r>
            <a:r>
              <a:rPr sz="2400" spc="-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“Nụ</a:t>
            </a:r>
            <a:r>
              <a:rPr sz="2400" spc="-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cười</a:t>
            </a:r>
            <a:r>
              <a:rPr sz="2400" spc="-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của</a:t>
            </a:r>
            <a:r>
              <a:rPr sz="2400" spc="-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Times New Roman"/>
                <a:cs typeface="Times New Roman"/>
              </a:rPr>
              <a:t>bé”</a:t>
            </a:r>
            <a:endParaRPr sz="2400">
              <a:latin typeface="Times New Roman"/>
              <a:cs typeface="Times New Roman"/>
            </a:endParaRPr>
          </a:p>
          <a:p>
            <a:pPr marL="189865" indent="-177165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Đĩa</a:t>
            </a:r>
            <a:r>
              <a:rPr sz="2400" spc="-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nhạc</a:t>
            </a:r>
            <a:r>
              <a:rPr sz="2400" spc="-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bài</a:t>
            </a:r>
            <a:r>
              <a:rPr sz="2400" spc="-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hát:</a:t>
            </a:r>
            <a:r>
              <a:rPr sz="2400" spc="-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“</a:t>
            </a:r>
            <a:r>
              <a:rPr sz="2400" spc="-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Cả</a:t>
            </a:r>
            <a:r>
              <a:rPr sz="2400" spc="-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nhà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thương</a:t>
            </a:r>
            <a:r>
              <a:rPr sz="2400" spc="-10" dirty="0">
                <a:solidFill>
                  <a:srgbClr val="000099"/>
                </a:solidFill>
                <a:latin typeface="Times New Roman"/>
                <a:cs typeface="Times New Roman"/>
              </a:rPr>
              <a:t> nhau”.</a:t>
            </a:r>
            <a:endParaRPr sz="240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buChar char="-"/>
              <a:tabLst>
                <a:tab pos="184150" algn="l"/>
              </a:tabLst>
            </a:pPr>
            <a:r>
              <a:rPr sz="2400" spc="-10" dirty="0">
                <a:solidFill>
                  <a:srgbClr val="000099"/>
                </a:solidFill>
                <a:latin typeface="Times New Roman"/>
                <a:cs typeface="Times New Roman"/>
              </a:rPr>
              <a:t>Video</a:t>
            </a:r>
            <a:r>
              <a:rPr sz="2400" spc="-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bài</a:t>
            </a:r>
            <a:r>
              <a:rPr sz="2400" spc="-5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thơ:</a:t>
            </a:r>
            <a:r>
              <a:rPr sz="2400" spc="-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Nụ</a:t>
            </a:r>
            <a:r>
              <a:rPr sz="2400" spc="-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cười</a:t>
            </a:r>
            <a:r>
              <a:rPr sz="2400" spc="-4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của</a:t>
            </a:r>
            <a:r>
              <a:rPr sz="2400" spc="-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Times New Roman"/>
                <a:cs typeface="Times New Roman"/>
              </a:rPr>
              <a:t>bé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*</a:t>
            </a:r>
            <a:r>
              <a:rPr sz="2400" b="1" spc="-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Xác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định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giọng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đọc:</a:t>
            </a:r>
            <a:endParaRPr sz="2400">
              <a:latin typeface="Times New Roman"/>
              <a:cs typeface="Times New Roman"/>
            </a:endParaRPr>
          </a:p>
          <a:p>
            <a:pPr marL="189865" indent="-177165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Giọng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đọc</a:t>
            </a:r>
            <a:r>
              <a:rPr sz="2400" spc="-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diễn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cảm,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vui</a:t>
            </a:r>
            <a:r>
              <a:rPr sz="2400" spc="-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Times New Roman"/>
                <a:cs typeface="Times New Roman"/>
              </a:rPr>
              <a:t>vẻ.</a:t>
            </a:r>
            <a:endParaRPr sz="2400">
              <a:latin typeface="Times New Roman"/>
              <a:cs typeface="Times New Roman"/>
            </a:endParaRPr>
          </a:p>
          <a:p>
            <a:pPr marL="190500" indent="-177800">
              <a:lnSpc>
                <a:spcPct val="100000"/>
              </a:lnSpc>
              <a:buChar char="-"/>
              <a:tabLst>
                <a:tab pos="190500" algn="l"/>
              </a:tabLst>
            </a:pP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Cách</a:t>
            </a:r>
            <a:r>
              <a:rPr sz="2400" spc="-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ngắt</a:t>
            </a:r>
            <a:r>
              <a:rPr sz="2400" spc="-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nhịp</a:t>
            </a:r>
            <a:r>
              <a:rPr sz="2400" spc="-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Times New Roman"/>
                <a:cs typeface="Times New Roman"/>
              </a:rPr>
              <a:t>2/2.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91203" y="1859407"/>
            <a:ext cx="3639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solidFill>
                  <a:srgbClr val="000000"/>
                </a:solidFill>
                <a:latin typeface="Times New Roman"/>
                <a:cs typeface="Times New Roman"/>
              </a:rPr>
              <a:t>1.</a:t>
            </a:r>
            <a:r>
              <a:rPr sz="360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i="0" dirty="0">
                <a:solidFill>
                  <a:srgbClr val="000000"/>
                </a:solidFill>
                <a:latin typeface="Times New Roman"/>
                <a:cs typeface="Times New Roman"/>
              </a:rPr>
              <a:t>Ổn</a:t>
            </a:r>
            <a:r>
              <a:rPr sz="360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i="0" dirty="0">
                <a:solidFill>
                  <a:srgbClr val="000000"/>
                </a:solidFill>
                <a:latin typeface="Times New Roman"/>
                <a:cs typeface="Times New Roman"/>
              </a:rPr>
              <a:t>định</a:t>
            </a:r>
            <a:r>
              <a:rPr sz="3600"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i="0" dirty="0">
                <a:solidFill>
                  <a:srgbClr val="000000"/>
                </a:solidFill>
                <a:latin typeface="Times New Roman"/>
                <a:cs typeface="Times New Roman"/>
              </a:rPr>
              <a:t>tổ</a:t>
            </a:r>
            <a:r>
              <a:rPr sz="360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chức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2501" y="2411094"/>
            <a:ext cx="576326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6195" indent="207010">
              <a:lnSpc>
                <a:spcPct val="100000"/>
              </a:lnSpc>
              <a:spcBef>
                <a:spcPts val="95"/>
              </a:spcBef>
              <a:buChar char="-"/>
              <a:tabLst>
                <a:tab pos="219710" algn="l"/>
              </a:tabLst>
            </a:pP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Cô</a:t>
            </a:r>
            <a:r>
              <a:rPr sz="2800" spc="-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và</a:t>
            </a:r>
            <a:r>
              <a:rPr sz="2800" spc="-2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trẻ</a:t>
            </a:r>
            <a:r>
              <a:rPr sz="2800" spc="-2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hát</a:t>
            </a:r>
            <a:r>
              <a:rPr sz="2800" spc="-2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và</a:t>
            </a:r>
            <a:r>
              <a:rPr sz="2800" spc="-2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vận</a:t>
            </a:r>
            <a:r>
              <a:rPr sz="2800" spc="-2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động</a:t>
            </a:r>
            <a:r>
              <a:rPr sz="2800" spc="-2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theo</a:t>
            </a:r>
            <a:r>
              <a:rPr sz="2800" spc="-2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bài</a:t>
            </a:r>
            <a:r>
              <a:rPr sz="2800" spc="-20" dirty="0">
                <a:solidFill>
                  <a:srgbClr val="2804AC"/>
                </a:solidFill>
                <a:latin typeface="Times New Roman"/>
                <a:cs typeface="Times New Roman"/>
              </a:rPr>
              <a:t> hát: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“Cả</a:t>
            </a:r>
            <a:r>
              <a:rPr sz="2800" spc="-2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nhà</a:t>
            </a:r>
            <a:r>
              <a:rPr sz="2800" spc="-2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thương</a:t>
            </a:r>
            <a:r>
              <a:rPr sz="2800" spc="-2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804AC"/>
                </a:solidFill>
                <a:latin typeface="Times New Roman"/>
                <a:cs typeface="Times New Roman"/>
              </a:rPr>
              <a:t>nhau”</a:t>
            </a:r>
            <a:endParaRPr sz="2800">
              <a:latin typeface="Times New Roman"/>
              <a:cs typeface="Times New Roman"/>
            </a:endParaRPr>
          </a:p>
          <a:p>
            <a:pPr marL="213360" indent="-200660">
              <a:lnSpc>
                <a:spcPct val="100000"/>
              </a:lnSpc>
              <a:buChar char="-"/>
              <a:tabLst>
                <a:tab pos="213360" algn="l"/>
              </a:tabLst>
            </a:pP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Trò</a:t>
            </a:r>
            <a:r>
              <a:rPr sz="2800" spc="-2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chuyện</a:t>
            </a:r>
            <a:r>
              <a:rPr sz="2800" spc="-5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với</a:t>
            </a:r>
            <a:r>
              <a:rPr sz="2800" spc="-4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trẻ</a:t>
            </a:r>
            <a:r>
              <a:rPr sz="2800" spc="-4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về</a:t>
            </a:r>
            <a:r>
              <a:rPr sz="2800" spc="-4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nội</a:t>
            </a:r>
            <a:r>
              <a:rPr sz="2800" spc="-5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dung</a:t>
            </a:r>
            <a:r>
              <a:rPr sz="2800" spc="-4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bài</a:t>
            </a:r>
            <a:r>
              <a:rPr sz="2800" spc="-4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804AC"/>
                </a:solidFill>
                <a:latin typeface="Times New Roman"/>
                <a:cs typeface="Times New Roman"/>
              </a:rPr>
              <a:t>hát.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5638800"/>
              <a:ext cx="1676400" cy="11551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3308" y="938276"/>
            <a:ext cx="4465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dirty="0">
                <a:solidFill>
                  <a:srgbClr val="000000"/>
                </a:solidFill>
                <a:latin typeface="Times New Roman"/>
                <a:cs typeface="Times New Roman"/>
              </a:rPr>
              <a:t>2.</a:t>
            </a:r>
            <a:r>
              <a:rPr sz="2400" i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0" dirty="0">
                <a:solidFill>
                  <a:srgbClr val="000000"/>
                </a:solidFill>
                <a:latin typeface="Times New Roman"/>
                <a:cs typeface="Times New Roman"/>
              </a:rPr>
              <a:t>Phương</a:t>
            </a:r>
            <a:r>
              <a:rPr sz="2400" i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0" dirty="0">
                <a:solidFill>
                  <a:srgbClr val="000000"/>
                </a:solidFill>
                <a:latin typeface="Times New Roman"/>
                <a:cs typeface="Times New Roman"/>
              </a:rPr>
              <a:t>pháp</a:t>
            </a:r>
            <a:r>
              <a:rPr sz="2400" i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0" dirty="0">
                <a:solidFill>
                  <a:srgbClr val="000000"/>
                </a:solidFill>
                <a:latin typeface="Times New Roman"/>
                <a:cs typeface="Times New Roman"/>
              </a:rPr>
              <a:t>hình</a:t>
            </a:r>
            <a:r>
              <a:rPr sz="2400" i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0" dirty="0">
                <a:solidFill>
                  <a:srgbClr val="000000"/>
                </a:solidFill>
                <a:latin typeface="Times New Roman"/>
                <a:cs typeface="Times New Roman"/>
              </a:rPr>
              <a:t>thức</a:t>
            </a:r>
            <a:r>
              <a:rPr sz="2400" i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0" dirty="0">
                <a:solidFill>
                  <a:srgbClr val="000000"/>
                </a:solidFill>
                <a:latin typeface="Times New Roman"/>
                <a:cs typeface="Times New Roman"/>
              </a:rPr>
              <a:t>tổ</a:t>
            </a:r>
            <a:r>
              <a:rPr sz="2400" i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chức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3308" y="1307084"/>
            <a:ext cx="66846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145" indent="-131445">
              <a:lnSpc>
                <a:spcPct val="100000"/>
              </a:lnSpc>
              <a:spcBef>
                <a:spcPts val="100"/>
              </a:spcBef>
              <a:buChar char="-"/>
              <a:tabLst>
                <a:tab pos="144145" algn="l"/>
              </a:tabLst>
            </a:pP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Cô</a:t>
            </a:r>
            <a:r>
              <a:rPr sz="1800" b="1" spc="-1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và</a:t>
            </a:r>
            <a:r>
              <a:rPr sz="1800" b="1" spc="-1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trẻ</a:t>
            </a:r>
            <a:r>
              <a:rPr sz="1800" b="1" spc="-1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cùng</a:t>
            </a:r>
            <a:r>
              <a:rPr sz="1800" b="1" spc="-1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trò</a:t>
            </a:r>
            <a:r>
              <a:rPr sz="1800" b="1" spc="-2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chuyện</a:t>
            </a:r>
            <a:r>
              <a:rPr sz="1800" b="1" spc="-2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về</a:t>
            </a:r>
            <a:r>
              <a:rPr sz="1800" b="1" spc="-1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các</a:t>
            </a:r>
            <a:r>
              <a:rPr sz="1800" b="1" spc="-1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nhân</a:t>
            </a:r>
            <a:r>
              <a:rPr sz="1800" b="1" spc="-1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vật</a:t>
            </a:r>
            <a:r>
              <a:rPr sz="1800" b="1" spc="-1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trong</a:t>
            </a:r>
            <a:r>
              <a:rPr sz="1800" b="1" spc="-3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bài</a:t>
            </a:r>
            <a:r>
              <a:rPr sz="1800" b="1" spc="-1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2804AC"/>
                </a:solidFill>
                <a:latin typeface="Times New Roman"/>
                <a:cs typeface="Times New Roman"/>
              </a:rPr>
              <a:t>thơ.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Cô</a:t>
            </a:r>
            <a:r>
              <a:rPr sz="1800" b="1" spc="-2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giới</a:t>
            </a:r>
            <a:r>
              <a:rPr sz="1800" b="1" spc="-1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thiệu</a:t>
            </a:r>
            <a:r>
              <a:rPr sz="1800" b="1" spc="-2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tên</a:t>
            </a:r>
            <a:r>
              <a:rPr sz="1800" b="1" spc="-1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bài</a:t>
            </a:r>
            <a:r>
              <a:rPr sz="1800" b="1" spc="-1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thơ:</a:t>
            </a:r>
            <a:r>
              <a:rPr sz="1800" b="1" spc="-1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“Nụ</a:t>
            </a:r>
            <a:r>
              <a:rPr sz="1800" b="1" spc="-2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cười</a:t>
            </a:r>
            <a:r>
              <a:rPr sz="1800" b="1" spc="-1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của</a:t>
            </a:r>
            <a:r>
              <a:rPr sz="1800" b="1" spc="-2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bé”</a:t>
            </a:r>
            <a:r>
              <a:rPr sz="1800" b="1" spc="-1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của</a:t>
            </a:r>
            <a:r>
              <a:rPr sz="1800" b="1" spc="-2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tác</a:t>
            </a:r>
            <a:r>
              <a:rPr sz="1800" b="1" spc="-1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giả</a:t>
            </a:r>
            <a:r>
              <a:rPr sz="1800" b="1" spc="-4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Tô</a:t>
            </a:r>
            <a:r>
              <a:rPr sz="1800" b="1" spc="-4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Thu</a:t>
            </a:r>
            <a:r>
              <a:rPr sz="1800" b="1" spc="-1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804AC"/>
                </a:solidFill>
                <a:latin typeface="Times New Roman"/>
                <a:cs typeface="Times New Roman"/>
              </a:rPr>
              <a:t>Hiền.</a:t>
            </a:r>
            <a:endParaRPr sz="1800">
              <a:latin typeface="Times New Roman"/>
              <a:cs typeface="Times New Roman"/>
            </a:endParaRPr>
          </a:p>
          <a:p>
            <a:pPr marL="144780" indent="-132080">
              <a:lnSpc>
                <a:spcPct val="100000"/>
              </a:lnSpc>
              <a:buChar char="-"/>
              <a:tabLst>
                <a:tab pos="144780" algn="l"/>
              </a:tabLst>
            </a:pP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Cô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đọc diễn</a:t>
            </a:r>
            <a:r>
              <a:rPr sz="1800" b="1" spc="-2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cảm bài</a:t>
            </a:r>
            <a:r>
              <a:rPr sz="18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thơ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lần</a:t>
            </a:r>
            <a:r>
              <a:rPr sz="1800"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1:</a:t>
            </a:r>
            <a:r>
              <a:rPr sz="18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Kết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hợp với</a:t>
            </a:r>
            <a:r>
              <a:rPr sz="1800"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cử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chỉ</a:t>
            </a:r>
            <a:r>
              <a:rPr sz="18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điệu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660066"/>
                </a:solidFill>
                <a:latin typeface="Times New Roman"/>
                <a:cs typeface="Times New Roman"/>
              </a:rPr>
              <a:t>bộ</a:t>
            </a:r>
            <a:endParaRPr sz="180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</a:pP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(</a:t>
            </a:r>
            <a:r>
              <a:rPr sz="1800" b="1" spc="-5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Trẻ</a:t>
            </a:r>
            <a:r>
              <a:rPr sz="1800" b="1" spc="-2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ngồi</a:t>
            </a:r>
            <a:r>
              <a:rPr sz="1800" b="1" spc="-3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2</a:t>
            </a:r>
            <a:r>
              <a:rPr sz="1800" b="1" spc="-2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hàng</a:t>
            </a:r>
            <a:r>
              <a:rPr sz="1800" b="1" spc="-2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ngang)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+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Cô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vừa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đọc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bài</a:t>
            </a:r>
            <a:r>
              <a:rPr sz="18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thơ</a:t>
            </a:r>
            <a:r>
              <a:rPr sz="1800"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660066"/>
                </a:solidFill>
                <a:latin typeface="Times New Roman"/>
                <a:cs typeface="Times New Roman"/>
              </a:rPr>
              <a:t>gì?</a:t>
            </a:r>
            <a:endParaRPr sz="1800">
              <a:latin typeface="Times New Roman"/>
              <a:cs typeface="Times New Roman"/>
            </a:endParaRPr>
          </a:p>
          <a:p>
            <a:pPr marL="12700" marR="1637664" indent="131445">
              <a:lnSpc>
                <a:spcPct val="100000"/>
              </a:lnSpc>
              <a:buChar char="-"/>
              <a:tabLst>
                <a:tab pos="144145" algn="l"/>
              </a:tabLst>
            </a:pP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Cô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đọc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diễn</a:t>
            </a:r>
            <a:r>
              <a:rPr sz="1800" b="1" spc="-2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cảm</a:t>
            </a:r>
            <a:r>
              <a:rPr sz="1800"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bài</a:t>
            </a:r>
            <a:r>
              <a:rPr sz="1800" b="1" spc="-2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thơ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lần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2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(Kết</a:t>
            </a:r>
            <a:r>
              <a:rPr sz="1800"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hợp</a:t>
            </a:r>
            <a:r>
              <a:rPr sz="18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tranh</a:t>
            </a:r>
            <a:r>
              <a:rPr sz="1800" b="1" spc="-3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thơ)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(</a:t>
            </a:r>
            <a:r>
              <a:rPr sz="1800" b="1" spc="-4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660066"/>
                </a:solidFill>
                <a:latin typeface="Times New Roman"/>
                <a:cs typeface="Times New Roman"/>
              </a:rPr>
              <a:t>Trẻ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ngồi</a:t>
            </a:r>
            <a:r>
              <a:rPr sz="1800"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hình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chữ</a:t>
            </a:r>
            <a:r>
              <a:rPr sz="1800" b="1" spc="-25" dirty="0">
                <a:solidFill>
                  <a:srgbClr val="660066"/>
                </a:solidFill>
                <a:latin typeface="Times New Roman"/>
                <a:cs typeface="Times New Roman"/>
              </a:rPr>
              <a:t> U)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+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Cô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vừa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đọc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cho</a:t>
            </a:r>
            <a:r>
              <a:rPr sz="18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các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con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nghe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bài</a:t>
            </a:r>
            <a:r>
              <a:rPr sz="18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thơ</a:t>
            </a:r>
            <a:r>
              <a:rPr sz="18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gì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?</a:t>
            </a:r>
            <a:r>
              <a:rPr sz="1800"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Do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ai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sáng</a:t>
            </a:r>
            <a:r>
              <a:rPr sz="1800" b="1" spc="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tác?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99" y="5638800"/>
              <a:ext cx="1676400" cy="11551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13231" y="2946018"/>
            <a:ext cx="6750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-</a:t>
            </a:r>
            <a:r>
              <a:rPr spc="-30" dirty="0"/>
              <a:t> </a:t>
            </a:r>
            <a:r>
              <a:rPr dirty="0"/>
              <a:t>Đàm</a:t>
            </a:r>
            <a:r>
              <a:rPr spc="-25" dirty="0"/>
              <a:t> </a:t>
            </a:r>
            <a:r>
              <a:rPr dirty="0"/>
              <a:t>thoại</a:t>
            </a:r>
            <a:r>
              <a:rPr spc="-30" dirty="0"/>
              <a:t> </a:t>
            </a:r>
            <a:r>
              <a:rPr dirty="0"/>
              <a:t>và</a:t>
            </a:r>
            <a:r>
              <a:rPr spc="-30" dirty="0"/>
              <a:t> </a:t>
            </a:r>
            <a:r>
              <a:rPr dirty="0"/>
              <a:t>giới</a:t>
            </a:r>
            <a:r>
              <a:rPr spc="-35" dirty="0"/>
              <a:t> </a:t>
            </a:r>
            <a:r>
              <a:rPr dirty="0"/>
              <a:t>thiệu</a:t>
            </a:r>
            <a:r>
              <a:rPr spc="-35" dirty="0"/>
              <a:t> </a:t>
            </a:r>
            <a:r>
              <a:rPr dirty="0"/>
              <a:t>về</a:t>
            </a:r>
            <a:r>
              <a:rPr spc="-35" dirty="0"/>
              <a:t> </a:t>
            </a:r>
            <a:r>
              <a:rPr dirty="0"/>
              <a:t>nội</a:t>
            </a:r>
            <a:r>
              <a:rPr spc="-35" dirty="0"/>
              <a:t> </a:t>
            </a:r>
            <a:r>
              <a:rPr dirty="0"/>
              <a:t>dung</a:t>
            </a:r>
            <a:r>
              <a:rPr spc="-35" dirty="0"/>
              <a:t> </a:t>
            </a:r>
            <a:r>
              <a:rPr dirty="0"/>
              <a:t>bài</a:t>
            </a:r>
            <a:r>
              <a:rPr spc="-30" dirty="0"/>
              <a:t> </a:t>
            </a:r>
            <a:r>
              <a:rPr spc="-20" dirty="0"/>
              <a:t>thơ: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0669" y="8585"/>
            <a:ext cx="63353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Trong</a:t>
            </a:r>
            <a:r>
              <a:rPr sz="3600" spc="-30" dirty="0"/>
              <a:t> </a:t>
            </a:r>
            <a:r>
              <a:rPr sz="3600" dirty="0"/>
              <a:t>bài</a:t>
            </a:r>
            <a:r>
              <a:rPr sz="3600" spc="-30" dirty="0"/>
              <a:t> </a:t>
            </a:r>
            <a:r>
              <a:rPr sz="3600" dirty="0"/>
              <a:t>thơ</a:t>
            </a:r>
            <a:r>
              <a:rPr sz="3600" spc="-30" dirty="0"/>
              <a:t> </a:t>
            </a:r>
            <a:r>
              <a:rPr sz="3600" dirty="0"/>
              <a:t>nói</a:t>
            </a:r>
            <a:r>
              <a:rPr sz="3600" spc="-30" dirty="0"/>
              <a:t> </a:t>
            </a:r>
            <a:r>
              <a:rPr sz="3600" dirty="0"/>
              <a:t>đến</a:t>
            </a:r>
            <a:r>
              <a:rPr sz="3600" spc="-30" dirty="0"/>
              <a:t> </a:t>
            </a:r>
            <a:r>
              <a:rPr sz="3600" dirty="0"/>
              <a:t>những</a:t>
            </a:r>
            <a:r>
              <a:rPr sz="3600" spc="-30" dirty="0"/>
              <a:t> </a:t>
            </a:r>
            <a:r>
              <a:rPr sz="3600" dirty="0"/>
              <a:t>ai</a:t>
            </a:r>
            <a:r>
              <a:rPr sz="3600" spc="-30" dirty="0"/>
              <a:t> </a:t>
            </a:r>
            <a:r>
              <a:rPr sz="3600" spc="-50" dirty="0"/>
              <a:t>?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216408" y="844296"/>
            <a:ext cx="7995284" cy="5869305"/>
            <a:chOff x="216408" y="844296"/>
            <a:chExt cx="7995284" cy="58693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6555" y="3683508"/>
              <a:ext cx="4314444" cy="30297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408" y="905256"/>
              <a:ext cx="3470148" cy="27782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82667" y="844296"/>
              <a:ext cx="3628643" cy="26319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Nụ</a:t>
            </a:r>
            <a:r>
              <a:rPr sz="3600" spc="-25" dirty="0"/>
              <a:t> </a:t>
            </a:r>
            <a:r>
              <a:rPr sz="3600" dirty="0"/>
              <a:t>cười của</a:t>
            </a:r>
            <a:r>
              <a:rPr sz="3600" spc="-15" dirty="0"/>
              <a:t> </a:t>
            </a:r>
            <a:r>
              <a:rPr sz="3600" dirty="0"/>
              <a:t>bé</a:t>
            </a:r>
            <a:r>
              <a:rPr sz="3600" spc="-10" dirty="0"/>
              <a:t> </a:t>
            </a:r>
            <a:r>
              <a:rPr sz="3600" dirty="0"/>
              <a:t>nằm</a:t>
            </a:r>
            <a:r>
              <a:rPr sz="3600" spc="-35" dirty="0"/>
              <a:t> </a:t>
            </a:r>
            <a:r>
              <a:rPr sz="3600" dirty="0"/>
              <a:t>trong</a:t>
            </a:r>
            <a:r>
              <a:rPr sz="3600" spc="-10" dirty="0"/>
              <a:t> </a:t>
            </a:r>
            <a:r>
              <a:rPr sz="3600" dirty="0"/>
              <a:t>mắt</a:t>
            </a:r>
            <a:r>
              <a:rPr sz="3600" spc="-15" dirty="0"/>
              <a:t> </a:t>
            </a:r>
            <a:r>
              <a:rPr sz="3600" spc="-25" dirty="0"/>
              <a:t>ai?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348" y="1360932"/>
            <a:ext cx="7828788" cy="52501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471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Times New Roman</vt:lpstr>
      <vt:lpstr>Office Theme</vt:lpstr>
      <vt:lpstr>PowerPoint Presentation</vt:lpstr>
      <vt:lpstr>MỤC ĐÍCH – YÊU CẦU</vt:lpstr>
      <vt:lpstr>PowerPoint Presentation</vt:lpstr>
      <vt:lpstr>1. Ổn định tổ chức</vt:lpstr>
      <vt:lpstr>PowerPoint Presentation</vt:lpstr>
      <vt:lpstr>2. Phương pháp hình thức tổ chức</vt:lpstr>
      <vt:lpstr>- Đàm thoại và giới thiệu về nội dung bài thơ:</vt:lpstr>
      <vt:lpstr>Trong bài thơ nói đến những ai ?</vt:lpstr>
      <vt:lpstr>Nụ cười của bé nằm trong mắt ai?</vt:lpstr>
      <vt:lpstr>Nụ cười của mẹ nằm trong mắt ai?</vt:lpstr>
      <vt:lpstr>Nụ cười của cha nằm trong mắt ai?</vt:lpstr>
      <vt:lpstr>Nụ cười của bé như thế nào?</vt:lpstr>
      <vt:lpstr>Khi em bé cười thì mọi người trong gia đình như thế nào?</vt:lpstr>
      <vt:lpstr>PowerPoint Presentation</vt:lpstr>
      <vt:lpstr>Dạy trẻ đọc thơ</vt:lpstr>
      <vt:lpstr>3. Kết thúc: Cô động viên khen ngợi trẻ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PowerTemplate</dc:title>
  <dc:creator>Trang-PC</dc:creator>
  <cp:lastModifiedBy>Admin</cp:lastModifiedBy>
  <cp:revision>7</cp:revision>
  <dcterms:created xsi:type="dcterms:W3CDTF">2024-11-03T00:39:39Z</dcterms:created>
  <dcterms:modified xsi:type="dcterms:W3CDTF">2025-09-11T14:01:19Z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2024-11-03T00:00:00Z</vt:filetime>
  </property>
  <property fmtid="{D5CDD505-2E9C-101B-9397-08002B2CF9AE}" pid="5" name="Producer">
    <vt:lpwstr>3-Heights(TM) PDF Security Shell 4.8.25.2 (http://www.pdf-tools.com)</vt:lpwstr>
  </property>
</Properties>
</file>