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4630400" cy="8229600"/>
  <p:notesSz cx="8229600" cy="14630400"/>
  <p:embeddedFontLst>
    <p:embeddedFont>
      <p:font typeface="Calibri" panose="020F0502020204030204" pitchFamily="34" charset="0"/>
      <p:regular r:id="rId8"/>
      <p:bold r:id="rId9"/>
      <p:italic r:id="rId10"/>
      <p:boldItalic r:id="rId11"/>
    </p:embeddedFont>
    <p:embeddedFont>
      <p:font typeface="DM Sans Medium" panose="020B0604020202020204" charset="0"/>
      <p:regular r:id="rId12"/>
    </p:embeddedFont>
    <p:embeddedFont>
      <p:font typeface="Inter"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1" d="100"/>
          <a:sy n="61" d="100"/>
        </p:scale>
        <p:origin x="6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58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337197"/>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161613"/>
                </a:solidFill>
                <a:latin typeface="DM Sans Medium" pitchFamily="34" charset="0"/>
                <a:ea typeface="DM Sans Medium" pitchFamily="34" charset="-122"/>
                <a:cs typeface="DM Sans Medium" pitchFamily="34" charset="-120"/>
              </a:rPr>
              <a:t>Hành Trình Cô Bé Quàng Khăn Đỏ: Câu Chuyện 3D Tuyệt Vời!</a:t>
            </a:r>
            <a:endParaRPr lang="en-US" sz="4450" dirty="0"/>
          </a:p>
        </p:txBody>
      </p:sp>
      <p:sp>
        <p:nvSpPr>
          <p:cNvPr id="4" name="Text 1"/>
          <p:cNvSpPr/>
          <p:nvPr/>
        </p:nvSpPr>
        <p:spPr>
          <a:xfrm>
            <a:off x="6280190" y="4803696"/>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Hãy cùng khám phá một cuộc phiêu lưu đầy màu sắc của Cô Bé Quàng Khăn Đỏ qua 5 slide 3D sống động, nơi trí tưởng tượng của bé sẽ được bay bổng!</a:t>
            </a:r>
            <a:endParaRPr lang="en-US" sz="175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58666" y="596146"/>
            <a:ext cx="5538073" cy="338733"/>
          </a:xfrm>
          <a:prstGeom prst="rect">
            <a:avLst/>
          </a:prstGeom>
          <a:noFill/>
          <a:ln/>
        </p:spPr>
        <p:txBody>
          <a:bodyPr wrap="none" lIns="0" tIns="0" rIns="0" bIns="0" rtlCol="0" anchor="t"/>
          <a:lstStyle/>
          <a:p>
            <a:pPr marL="0" indent="0" algn="l">
              <a:lnSpc>
                <a:spcPts val="2650"/>
              </a:lnSpc>
              <a:buNone/>
            </a:pPr>
            <a:r>
              <a:rPr lang="en-US" sz="2100" dirty="0">
                <a:solidFill>
                  <a:srgbClr val="161613"/>
                </a:solidFill>
                <a:latin typeface="DM Sans Medium" pitchFamily="34" charset="0"/>
                <a:ea typeface="DM Sans Medium" pitchFamily="34" charset="-122"/>
                <a:cs typeface="DM Sans Medium" pitchFamily="34" charset="-120"/>
              </a:rPr>
              <a:t>Chương 1: Cô Bé Quàng Khăn Đỏ Dễ Thương</a:t>
            </a:r>
            <a:endParaRPr lang="en-US" sz="2100" dirty="0"/>
          </a:p>
        </p:txBody>
      </p:sp>
      <p:pic>
        <p:nvPicPr>
          <p:cNvPr id="3" name="Image 0" descr="preencoded.png"/>
          <p:cNvPicPr>
            <a:picLocks noChangeAspect="1"/>
          </p:cNvPicPr>
          <p:nvPr/>
        </p:nvPicPr>
        <p:blipFill>
          <a:blip r:embed="rId3"/>
          <a:stretch>
            <a:fillRect/>
          </a:stretch>
        </p:blipFill>
        <p:spPr>
          <a:xfrm>
            <a:off x="758666" y="1422559"/>
            <a:ext cx="6292096" cy="6292096"/>
          </a:xfrm>
          <a:prstGeom prst="rect">
            <a:avLst/>
          </a:prstGeom>
        </p:spPr>
      </p:pic>
      <p:sp>
        <p:nvSpPr>
          <p:cNvPr id="4" name="Text 1"/>
          <p:cNvSpPr/>
          <p:nvPr/>
        </p:nvSpPr>
        <p:spPr>
          <a:xfrm>
            <a:off x="7587258" y="1395413"/>
            <a:ext cx="3625334" cy="406360"/>
          </a:xfrm>
          <a:prstGeom prst="rect">
            <a:avLst/>
          </a:prstGeom>
          <a:noFill/>
          <a:ln/>
        </p:spPr>
        <p:txBody>
          <a:bodyPr wrap="none" lIns="0" tIns="0" rIns="0" bIns="0" rtlCol="0" anchor="t"/>
          <a:lstStyle/>
          <a:p>
            <a:pPr marL="0" indent="0" algn="l">
              <a:lnSpc>
                <a:spcPts val="3200"/>
              </a:lnSpc>
              <a:buNone/>
            </a:pPr>
            <a:r>
              <a:rPr lang="en-US" sz="2550" dirty="0">
                <a:solidFill>
                  <a:srgbClr val="161613"/>
                </a:solidFill>
                <a:latin typeface="DM Sans Medium" pitchFamily="34" charset="0"/>
                <a:ea typeface="DM Sans Medium" pitchFamily="34" charset="-122"/>
                <a:cs typeface="DM Sans Medium" pitchFamily="34" charset="-120"/>
              </a:rPr>
              <a:t>Gặp Gỡ Nhân Vật Chính</a:t>
            </a:r>
            <a:endParaRPr lang="en-US" sz="2550" dirty="0"/>
          </a:p>
        </p:txBody>
      </p:sp>
      <p:sp>
        <p:nvSpPr>
          <p:cNvPr id="5" name="Text 2"/>
          <p:cNvSpPr/>
          <p:nvPr/>
        </p:nvSpPr>
        <p:spPr>
          <a:xfrm>
            <a:off x="7587258" y="2018467"/>
            <a:ext cx="6292096" cy="1040487"/>
          </a:xfrm>
          <a:prstGeom prst="rect">
            <a:avLst/>
          </a:prstGeom>
          <a:noFill/>
          <a:ln/>
        </p:spPr>
        <p:txBody>
          <a:bodyPr wrap="square" lIns="0" tIns="0" rIns="0" bIns="0" rtlCol="0" anchor="t"/>
          <a:lstStyle/>
          <a:p>
            <a:pPr marL="0" indent="0" algn="l">
              <a:lnSpc>
                <a:spcPts val="2700"/>
              </a:lnSpc>
              <a:buNone/>
            </a:pPr>
            <a:r>
              <a:rPr lang="en-US" sz="1700" dirty="0">
                <a:solidFill>
                  <a:srgbClr val="161613"/>
                </a:solidFill>
                <a:latin typeface="Inter" pitchFamily="34" charset="0"/>
                <a:ea typeface="Inter" pitchFamily="34" charset="-122"/>
                <a:cs typeface="Inter" pitchFamily="34" charset="-120"/>
              </a:rPr>
              <a:t>Ngày xửa ngày xưa, có một cô bé rất dễ thương, ai ai cũng yêu quý. Vì cô luôn đội một chiếc khăn màu đỏ, mọi người gọi cô là </a:t>
            </a:r>
            <a:r>
              <a:rPr lang="en-US" sz="1700" b="1" dirty="0">
                <a:solidFill>
                  <a:srgbClr val="161613"/>
                </a:solidFill>
                <a:latin typeface="Inter" pitchFamily="34" charset="0"/>
                <a:ea typeface="Inter" pitchFamily="34" charset="-122"/>
                <a:cs typeface="Inter" pitchFamily="34" charset="-120"/>
              </a:rPr>
              <a:t>Cô Bé Quàng Khăn Đỏ</a:t>
            </a:r>
            <a:r>
              <a:rPr lang="en-US" sz="1700" dirty="0">
                <a:solidFill>
                  <a:srgbClr val="161613"/>
                </a:solidFill>
                <a:latin typeface="Inter" pitchFamily="34" charset="0"/>
                <a:ea typeface="Inter" pitchFamily="34" charset="-122"/>
                <a:cs typeface="Inter" pitchFamily="34" charset="-120"/>
              </a:rPr>
              <a:t>.</a:t>
            </a:r>
            <a:endParaRPr lang="en-US" sz="1700" dirty="0"/>
          </a:p>
        </p:txBody>
      </p:sp>
      <p:sp>
        <p:nvSpPr>
          <p:cNvPr id="6" name="Text 3"/>
          <p:cNvSpPr/>
          <p:nvPr/>
        </p:nvSpPr>
        <p:spPr>
          <a:xfrm>
            <a:off x="7587258" y="3253978"/>
            <a:ext cx="6292096" cy="1040487"/>
          </a:xfrm>
          <a:prstGeom prst="rect">
            <a:avLst/>
          </a:prstGeom>
          <a:noFill/>
          <a:ln/>
        </p:spPr>
        <p:txBody>
          <a:bodyPr wrap="square" lIns="0" tIns="0" rIns="0" bIns="0" rtlCol="0" anchor="t"/>
          <a:lstStyle/>
          <a:p>
            <a:pPr marL="0" indent="0" algn="l">
              <a:lnSpc>
                <a:spcPts val="2700"/>
              </a:lnSpc>
              <a:buNone/>
            </a:pPr>
            <a:r>
              <a:rPr lang="en-US" sz="1700" dirty="0">
                <a:solidFill>
                  <a:srgbClr val="161613"/>
                </a:solidFill>
                <a:latin typeface="Inter" pitchFamily="34" charset="0"/>
                <a:ea typeface="Inter" pitchFamily="34" charset="-122"/>
                <a:cs typeface="Inter" pitchFamily="34" charset="-120"/>
              </a:rPr>
              <a:t>Cô bé có đôi mắt trong veo, nụ cười hiền hậu và luôn mang theo chiếc giỏ nhỏ đựng đầy bánh ngọt thơm lừng. Cả khu rừng đều biết đến lòng tốt và vẻ đáng yêu của cô bé.</a:t>
            </a:r>
            <a:endParaRPr lang="en-US" sz="17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71644"/>
            <a:ext cx="350329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Chương 2: Lời Dặn Của Mẹ</a:t>
            </a:r>
            <a:endParaRPr lang="en-US" sz="2200" dirty="0"/>
          </a:p>
        </p:txBody>
      </p:sp>
      <p:sp>
        <p:nvSpPr>
          <p:cNvPr id="4" name="Shape 1"/>
          <p:cNvSpPr/>
          <p:nvPr/>
        </p:nvSpPr>
        <p:spPr>
          <a:xfrm>
            <a:off x="6280190" y="1721287"/>
            <a:ext cx="3664744" cy="3129201"/>
          </a:xfrm>
          <a:prstGeom prst="roundRect">
            <a:avLst>
              <a:gd name="adj" fmla="val 4675"/>
            </a:avLst>
          </a:prstGeom>
          <a:solidFill>
            <a:srgbClr val="F9F8F5"/>
          </a:solidFill>
          <a:ln/>
        </p:spPr>
      </p:sp>
      <p:sp>
        <p:nvSpPr>
          <p:cNvPr id="5" name="Shape 2"/>
          <p:cNvSpPr/>
          <p:nvPr/>
        </p:nvSpPr>
        <p:spPr>
          <a:xfrm>
            <a:off x="6280190" y="1690807"/>
            <a:ext cx="3664744" cy="121920"/>
          </a:xfrm>
          <a:prstGeom prst="roundRect">
            <a:avLst>
              <a:gd name="adj" fmla="val 27907"/>
            </a:avLst>
          </a:prstGeom>
          <a:solidFill>
            <a:srgbClr val="28282F"/>
          </a:solidFill>
          <a:ln/>
        </p:spPr>
      </p:sp>
      <p:sp>
        <p:nvSpPr>
          <p:cNvPr id="6" name="Shape 3"/>
          <p:cNvSpPr/>
          <p:nvPr/>
        </p:nvSpPr>
        <p:spPr>
          <a:xfrm>
            <a:off x="7772340" y="1381125"/>
            <a:ext cx="680442" cy="680442"/>
          </a:xfrm>
          <a:prstGeom prst="roundRect">
            <a:avLst>
              <a:gd name="adj" fmla="val 134383"/>
            </a:avLst>
          </a:prstGeom>
          <a:solidFill>
            <a:srgbClr val="28282F"/>
          </a:solidFill>
          <a:ln/>
        </p:spPr>
      </p:sp>
      <p:pic>
        <p:nvPicPr>
          <p:cNvPr id="7" name="Image 1" descr="preencoded.png"/>
          <p:cNvPicPr>
            <a:picLocks noChangeAspect="1"/>
          </p:cNvPicPr>
          <p:nvPr/>
        </p:nvPicPr>
        <p:blipFill>
          <a:blip r:embed="rId4"/>
          <a:stretch>
            <a:fillRect/>
          </a:stretch>
        </p:blipFill>
        <p:spPr>
          <a:xfrm>
            <a:off x="7976414" y="1551265"/>
            <a:ext cx="272177" cy="340162"/>
          </a:xfrm>
          <a:prstGeom prst="rect">
            <a:avLst/>
          </a:prstGeom>
        </p:spPr>
      </p:pic>
      <p:sp>
        <p:nvSpPr>
          <p:cNvPr id="8" name="Text 4"/>
          <p:cNvSpPr/>
          <p:nvPr/>
        </p:nvSpPr>
        <p:spPr>
          <a:xfrm>
            <a:off x="6537484" y="228826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Bà Bị Ốm</a:t>
            </a:r>
            <a:endParaRPr lang="en-US" sz="2200" dirty="0"/>
          </a:p>
        </p:txBody>
      </p:sp>
      <p:sp>
        <p:nvSpPr>
          <p:cNvPr id="9" name="Text 5"/>
          <p:cNvSpPr/>
          <p:nvPr/>
        </p:nvSpPr>
        <p:spPr>
          <a:xfrm>
            <a:off x="6537484" y="2778681"/>
            <a:ext cx="3150156" cy="1814513"/>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Một hôm, bà ngoại của Cô Bé Quàng Khăn Đỏ bị ốm. Mẹ cô bé chuẩn bị một giỏ bánh và mật ong để cô mang sang thăm bà.</a:t>
            </a:r>
            <a:endParaRPr lang="en-US" sz="1750" dirty="0"/>
          </a:p>
        </p:txBody>
      </p:sp>
      <p:sp>
        <p:nvSpPr>
          <p:cNvPr id="10" name="Shape 6"/>
          <p:cNvSpPr/>
          <p:nvPr/>
        </p:nvSpPr>
        <p:spPr>
          <a:xfrm>
            <a:off x="10171748" y="1721287"/>
            <a:ext cx="3664863" cy="3129201"/>
          </a:xfrm>
          <a:prstGeom prst="roundRect">
            <a:avLst>
              <a:gd name="adj" fmla="val 4675"/>
            </a:avLst>
          </a:prstGeom>
          <a:solidFill>
            <a:srgbClr val="F9F8F5"/>
          </a:solidFill>
          <a:ln/>
        </p:spPr>
      </p:sp>
      <p:sp>
        <p:nvSpPr>
          <p:cNvPr id="11" name="Shape 7"/>
          <p:cNvSpPr/>
          <p:nvPr/>
        </p:nvSpPr>
        <p:spPr>
          <a:xfrm>
            <a:off x="10171748" y="1690807"/>
            <a:ext cx="3664863" cy="121920"/>
          </a:xfrm>
          <a:prstGeom prst="roundRect">
            <a:avLst>
              <a:gd name="adj" fmla="val 27907"/>
            </a:avLst>
          </a:prstGeom>
          <a:solidFill>
            <a:srgbClr val="28282F"/>
          </a:solidFill>
          <a:ln/>
        </p:spPr>
      </p:sp>
      <p:sp>
        <p:nvSpPr>
          <p:cNvPr id="12" name="Shape 8"/>
          <p:cNvSpPr/>
          <p:nvPr/>
        </p:nvSpPr>
        <p:spPr>
          <a:xfrm>
            <a:off x="11663898" y="1381125"/>
            <a:ext cx="680442" cy="680442"/>
          </a:xfrm>
          <a:prstGeom prst="roundRect">
            <a:avLst>
              <a:gd name="adj" fmla="val 134383"/>
            </a:avLst>
          </a:prstGeom>
          <a:solidFill>
            <a:srgbClr val="28282F"/>
          </a:solidFill>
          <a:ln/>
        </p:spPr>
      </p:sp>
      <p:pic>
        <p:nvPicPr>
          <p:cNvPr id="13" name="Image 2" descr="preencoded.png"/>
          <p:cNvPicPr>
            <a:picLocks noChangeAspect="1"/>
          </p:cNvPicPr>
          <p:nvPr/>
        </p:nvPicPr>
        <p:blipFill>
          <a:blip r:embed="rId5"/>
          <a:stretch>
            <a:fillRect/>
          </a:stretch>
        </p:blipFill>
        <p:spPr>
          <a:xfrm>
            <a:off x="11867971" y="1551265"/>
            <a:ext cx="272177" cy="340162"/>
          </a:xfrm>
          <a:prstGeom prst="rect">
            <a:avLst/>
          </a:prstGeom>
        </p:spPr>
      </p:pic>
      <p:sp>
        <p:nvSpPr>
          <p:cNvPr id="14" name="Text 9"/>
          <p:cNvSpPr/>
          <p:nvPr/>
        </p:nvSpPr>
        <p:spPr>
          <a:xfrm>
            <a:off x="10429042" y="228826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Lời Dặn Quan Trọng</a:t>
            </a:r>
            <a:endParaRPr lang="en-US" sz="2200" dirty="0"/>
          </a:p>
        </p:txBody>
      </p:sp>
      <p:sp>
        <p:nvSpPr>
          <p:cNvPr id="15" name="Text 10"/>
          <p:cNvSpPr/>
          <p:nvPr/>
        </p:nvSpPr>
        <p:spPr>
          <a:xfrm>
            <a:off x="10429042" y="2778681"/>
            <a:ext cx="3150275" cy="1451610"/>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Mẹ dặn dò cô bé rất kỹ: "Con nhớ </a:t>
            </a:r>
            <a:r>
              <a:rPr lang="en-US" sz="1750" b="1" dirty="0">
                <a:solidFill>
                  <a:srgbClr val="161613"/>
                </a:solidFill>
                <a:latin typeface="Inter" pitchFamily="34" charset="0"/>
                <a:ea typeface="Inter" pitchFamily="34" charset="-122"/>
                <a:cs typeface="Inter" pitchFamily="34" charset="-120"/>
              </a:rPr>
              <a:t>đi đường thẳng, không được la cà</a:t>
            </a:r>
            <a:r>
              <a:rPr lang="en-US" sz="1750" dirty="0">
                <a:solidFill>
                  <a:srgbClr val="161613"/>
                </a:solidFill>
                <a:latin typeface="Inter" pitchFamily="34" charset="0"/>
                <a:ea typeface="Inter" pitchFamily="34" charset="-122"/>
                <a:cs typeface="Inter" pitchFamily="34" charset="-120"/>
              </a:rPr>
              <a:t>, và đừng nói chuyện với người lạ nhé!".</a:t>
            </a:r>
            <a:endParaRPr lang="en-US" sz="1750" dirty="0"/>
          </a:p>
        </p:txBody>
      </p:sp>
      <p:sp>
        <p:nvSpPr>
          <p:cNvPr id="16" name="Shape 11"/>
          <p:cNvSpPr/>
          <p:nvPr/>
        </p:nvSpPr>
        <p:spPr>
          <a:xfrm>
            <a:off x="6280190" y="5417463"/>
            <a:ext cx="7556421" cy="2040493"/>
          </a:xfrm>
          <a:prstGeom prst="roundRect">
            <a:avLst>
              <a:gd name="adj" fmla="val 7170"/>
            </a:avLst>
          </a:prstGeom>
          <a:solidFill>
            <a:srgbClr val="F9F8F5"/>
          </a:solidFill>
          <a:ln/>
        </p:spPr>
      </p:sp>
      <p:sp>
        <p:nvSpPr>
          <p:cNvPr id="17" name="Shape 12"/>
          <p:cNvSpPr/>
          <p:nvPr/>
        </p:nvSpPr>
        <p:spPr>
          <a:xfrm>
            <a:off x="6280190" y="5386983"/>
            <a:ext cx="7556421" cy="121920"/>
          </a:xfrm>
          <a:prstGeom prst="roundRect">
            <a:avLst>
              <a:gd name="adj" fmla="val 27907"/>
            </a:avLst>
          </a:prstGeom>
          <a:solidFill>
            <a:srgbClr val="28282F"/>
          </a:solidFill>
          <a:ln/>
        </p:spPr>
      </p:sp>
      <p:sp>
        <p:nvSpPr>
          <p:cNvPr id="18" name="Shape 13"/>
          <p:cNvSpPr/>
          <p:nvPr/>
        </p:nvSpPr>
        <p:spPr>
          <a:xfrm>
            <a:off x="9718179" y="5077301"/>
            <a:ext cx="680442" cy="680442"/>
          </a:xfrm>
          <a:prstGeom prst="roundRect">
            <a:avLst>
              <a:gd name="adj" fmla="val 134383"/>
            </a:avLst>
          </a:prstGeom>
          <a:solidFill>
            <a:srgbClr val="28282F"/>
          </a:solidFill>
          <a:ln/>
        </p:spPr>
      </p:sp>
      <p:pic>
        <p:nvPicPr>
          <p:cNvPr id="19" name="Image 3" descr="preencoded.png"/>
          <p:cNvPicPr>
            <a:picLocks noChangeAspect="1"/>
          </p:cNvPicPr>
          <p:nvPr/>
        </p:nvPicPr>
        <p:blipFill>
          <a:blip r:embed="rId6"/>
          <a:stretch>
            <a:fillRect/>
          </a:stretch>
        </p:blipFill>
        <p:spPr>
          <a:xfrm>
            <a:off x="9922252" y="5247442"/>
            <a:ext cx="272177" cy="340162"/>
          </a:xfrm>
          <a:prstGeom prst="rect">
            <a:avLst/>
          </a:prstGeom>
        </p:spPr>
      </p:pic>
      <p:sp>
        <p:nvSpPr>
          <p:cNvPr id="20" name="Text 14"/>
          <p:cNvSpPr/>
          <p:nvPr/>
        </p:nvSpPr>
        <p:spPr>
          <a:xfrm>
            <a:off x="6537484" y="598443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Giỏ Quà Yêu Thương</a:t>
            </a:r>
            <a:endParaRPr lang="en-US" sz="2200" dirty="0"/>
          </a:p>
        </p:txBody>
      </p:sp>
      <p:sp>
        <p:nvSpPr>
          <p:cNvPr id="21" name="Text 15"/>
          <p:cNvSpPr/>
          <p:nvPr/>
        </p:nvSpPr>
        <p:spPr>
          <a:xfrm>
            <a:off x="6537484" y="6474857"/>
            <a:ext cx="7041832" cy="725805"/>
          </a:xfrm>
          <a:prstGeom prst="rect">
            <a:avLst/>
          </a:prstGeom>
          <a:noFill/>
          <a:ln/>
        </p:spPr>
        <p:txBody>
          <a:bodyPr wrap="square" lIns="0" tIns="0" rIns="0" bIns="0" rtlCol="0" anchor="t"/>
          <a:lstStyle/>
          <a:p>
            <a:pPr marL="0" indent="0" algn="l">
              <a:lnSpc>
                <a:spcPts val="2850"/>
              </a:lnSpc>
              <a:buNone/>
            </a:pPr>
            <a:r>
              <a:rPr lang="en-US" sz="1750" dirty="0">
                <a:solidFill>
                  <a:srgbClr val="161613"/>
                </a:solidFill>
                <a:latin typeface="Inter" pitchFamily="34" charset="0"/>
                <a:ea typeface="Inter" pitchFamily="34" charset="-122"/>
                <a:cs typeface="Inter" pitchFamily="34" charset="-120"/>
              </a:rPr>
              <a:t>Cô bé ôm chặt giỏ quà, hứa sẽ vâng lời mẹ. Cô không biết rằng, một bất ngờ đang chờ đợi mình trên con đường rừng quen thuộc.</a:t>
            </a:r>
            <a:endParaRPr lang="en-US" sz="175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66869" y="523875"/>
            <a:ext cx="3658672" cy="297656"/>
          </a:xfrm>
          <a:prstGeom prst="rect">
            <a:avLst/>
          </a:prstGeom>
          <a:noFill/>
          <a:ln/>
        </p:spPr>
        <p:txBody>
          <a:bodyPr wrap="none" lIns="0" tIns="0" rIns="0" bIns="0" rtlCol="0" anchor="t"/>
          <a:lstStyle/>
          <a:p>
            <a:pPr marL="0" indent="0" algn="l">
              <a:lnSpc>
                <a:spcPts val="2300"/>
              </a:lnSpc>
              <a:buNone/>
            </a:pPr>
            <a:r>
              <a:rPr lang="en-US" sz="1850" dirty="0">
                <a:solidFill>
                  <a:srgbClr val="161613"/>
                </a:solidFill>
                <a:latin typeface="DM Sans Medium" pitchFamily="34" charset="0"/>
                <a:ea typeface="DM Sans Medium" pitchFamily="34" charset="-122"/>
                <a:cs typeface="DM Sans Medium" pitchFamily="34" charset="-120"/>
              </a:rPr>
              <a:t>Chương 3: Cuộc Gặp Gỡ Bất Ngờ</a:t>
            </a:r>
            <a:endParaRPr lang="en-US" sz="1850" dirty="0"/>
          </a:p>
        </p:txBody>
      </p:sp>
      <p:sp>
        <p:nvSpPr>
          <p:cNvPr id="3" name="Text 1"/>
          <p:cNvSpPr/>
          <p:nvPr/>
        </p:nvSpPr>
        <p:spPr>
          <a:xfrm>
            <a:off x="666869" y="1226344"/>
            <a:ext cx="2909888" cy="357188"/>
          </a:xfrm>
          <a:prstGeom prst="rect">
            <a:avLst/>
          </a:prstGeom>
          <a:noFill/>
          <a:ln/>
        </p:spPr>
        <p:txBody>
          <a:bodyPr wrap="none" lIns="0" tIns="0" rIns="0" bIns="0" rtlCol="0" anchor="t"/>
          <a:lstStyle/>
          <a:p>
            <a:pPr marL="0" indent="0" algn="l">
              <a:lnSpc>
                <a:spcPts val="2800"/>
              </a:lnSpc>
              <a:buNone/>
            </a:pPr>
            <a:r>
              <a:rPr lang="en-US" sz="2250" dirty="0">
                <a:solidFill>
                  <a:srgbClr val="161613"/>
                </a:solidFill>
                <a:latin typeface="DM Sans Medium" pitchFamily="34" charset="0"/>
                <a:ea typeface="DM Sans Medium" pitchFamily="34" charset="-122"/>
                <a:cs typeface="DM Sans Medium" pitchFamily="34" charset="-120"/>
              </a:rPr>
              <a:t>Sói Giả Vờ Thân Thiện</a:t>
            </a:r>
            <a:endParaRPr lang="en-US" sz="2250" dirty="0"/>
          </a:p>
        </p:txBody>
      </p:sp>
      <p:sp>
        <p:nvSpPr>
          <p:cNvPr id="4" name="Text 2"/>
          <p:cNvSpPr/>
          <p:nvPr/>
        </p:nvSpPr>
        <p:spPr>
          <a:xfrm>
            <a:off x="666869" y="1774031"/>
            <a:ext cx="6415921" cy="609600"/>
          </a:xfrm>
          <a:prstGeom prst="rect">
            <a:avLst/>
          </a:prstGeom>
          <a:noFill/>
          <a:ln/>
        </p:spPr>
        <p:txBody>
          <a:bodyPr wrap="square" lIns="0" tIns="0" rIns="0" bIns="0" rtlCol="0" anchor="t"/>
          <a:lstStyle/>
          <a:p>
            <a:pPr marL="0" indent="0" algn="l">
              <a:lnSpc>
                <a:spcPts val="2400"/>
              </a:lnSpc>
              <a:buNone/>
            </a:pPr>
            <a:r>
              <a:rPr lang="en-US" sz="1500" dirty="0">
                <a:solidFill>
                  <a:srgbClr val="161613"/>
                </a:solidFill>
                <a:latin typeface="Inter" pitchFamily="34" charset="0"/>
                <a:ea typeface="Inter" pitchFamily="34" charset="-122"/>
                <a:cs typeface="Inter" pitchFamily="34" charset="-120"/>
              </a:rPr>
              <a:t>Trên đường đi, cô bé mải mê ngắm hoa và bướm, rồi gặp một con sói to lớn.</a:t>
            </a:r>
            <a:endParaRPr lang="en-US" sz="1500" dirty="0"/>
          </a:p>
        </p:txBody>
      </p:sp>
      <p:sp>
        <p:nvSpPr>
          <p:cNvPr id="5" name="Text 3"/>
          <p:cNvSpPr/>
          <p:nvPr/>
        </p:nvSpPr>
        <p:spPr>
          <a:xfrm>
            <a:off x="666869" y="2555081"/>
            <a:ext cx="6415921" cy="609600"/>
          </a:xfrm>
          <a:prstGeom prst="rect">
            <a:avLst/>
          </a:prstGeom>
          <a:noFill/>
          <a:ln/>
        </p:spPr>
        <p:txBody>
          <a:bodyPr wrap="square" lIns="0" tIns="0" rIns="0" bIns="0" rtlCol="0" anchor="t"/>
          <a:lstStyle/>
          <a:p>
            <a:pPr marL="0" indent="0" algn="l">
              <a:lnSpc>
                <a:spcPts val="2400"/>
              </a:lnSpc>
              <a:buNone/>
            </a:pPr>
            <a:r>
              <a:rPr lang="en-US" sz="1500" dirty="0">
                <a:solidFill>
                  <a:srgbClr val="161613"/>
                </a:solidFill>
                <a:latin typeface="Inter" pitchFamily="34" charset="0"/>
                <a:ea typeface="Inter" pitchFamily="34" charset="-122"/>
                <a:cs typeface="Inter" pitchFamily="34" charset="-120"/>
              </a:rPr>
              <a:t>Sói giả vờ thân thiện, hỏi han cô bé đi đâu, làm gì. Cô bé ngây thơ kể hết mọi chuyện, thậm chí còn chỉ đường đến nhà bà ngoại.</a:t>
            </a:r>
            <a:endParaRPr lang="en-US" sz="1500" dirty="0"/>
          </a:p>
        </p:txBody>
      </p:sp>
      <p:pic>
        <p:nvPicPr>
          <p:cNvPr id="6" name="Image 0" descr="preencoded.png"/>
          <p:cNvPicPr>
            <a:picLocks noChangeAspect="1"/>
          </p:cNvPicPr>
          <p:nvPr/>
        </p:nvPicPr>
        <p:blipFill>
          <a:blip r:embed="rId3"/>
          <a:stretch>
            <a:fillRect/>
          </a:stretch>
        </p:blipFill>
        <p:spPr>
          <a:xfrm>
            <a:off x="7555230" y="1250156"/>
            <a:ext cx="6415921" cy="6415921"/>
          </a:xfrm>
          <a:prstGeom prst="rect">
            <a:avLst/>
          </a:prstGeom>
        </p:spPr>
      </p:pic>
      <p:sp>
        <p:nvSpPr>
          <p:cNvPr id="7" name="Text 4"/>
          <p:cNvSpPr/>
          <p:nvPr/>
        </p:nvSpPr>
        <p:spPr>
          <a:xfrm>
            <a:off x="666869" y="8094702"/>
            <a:ext cx="13296662" cy="304800"/>
          </a:xfrm>
          <a:prstGeom prst="rect">
            <a:avLst/>
          </a:prstGeom>
          <a:noFill/>
          <a:ln/>
        </p:spPr>
        <p:txBody>
          <a:bodyPr wrap="none" lIns="0" tIns="0" rIns="0" bIns="0" rtlCol="0" anchor="t"/>
          <a:lstStyle/>
          <a:p>
            <a:pPr marL="0" indent="0" algn="l">
              <a:lnSpc>
                <a:spcPts val="2400"/>
              </a:lnSpc>
              <a:buNone/>
            </a:pPr>
            <a:r>
              <a:rPr lang="en-US" sz="1500" dirty="0">
                <a:solidFill>
                  <a:srgbClr val="161613"/>
                </a:solidFill>
                <a:latin typeface="Inter" pitchFamily="34" charset="0"/>
                <a:ea typeface="Inter" pitchFamily="34" charset="-122"/>
                <a:cs typeface="Inter" pitchFamily="34" charset="-120"/>
              </a:rPr>
              <a:t>Con sói gian ác đã có một kế hoạch trong đầu, sau khi biết được bà ngoại cô bé sống ở cuối khu rừng.</a:t>
            </a:r>
            <a:endParaRPr lang="en-US" sz="15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1647" y="621983"/>
            <a:ext cx="2912507" cy="282773"/>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Chương 4: Âm Mưu Của Sói</a:t>
            </a:r>
            <a:endParaRPr lang="en-US" sz="1750" dirty="0"/>
          </a:p>
        </p:txBody>
      </p:sp>
      <p:pic>
        <p:nvPicPr>
          <p:cNvPr id="3" name="Image 0" descr="preencoded.png"/>
          <p:cNvPicPr>
            <a:picLocks noChangeAspect="1"/>
          </p:cNvPicPr>
          <p:nvPr/>
        </p:nvPicPr>
        <p:blipFill>
          <a:blip r:embed="rId3"/>
          <a:stretch>
            <a:fillRect/>
          </a:stretch>
        </p:blipFill>
        <p:spPr>
          <a:xfrm>
            <a:off x="791647" y="1311712"/>
            <a:ext cx="4953953" cy="4953953"/>
          </a:xfrm>
          <a:prstGeom prst="rect">
            <a:avLst/>
          </a:prstGeom>
        </p:spPr>
      </p:pic>
      <p:pic>
        <p:nvPicPr>
          <p:cNvPr id="4" name="Image 1" descr="preencoded.png"/>
          <p:cNvPicPr>
            <a:picLocks noChangeAspect="1"/>
          </p:cNvPicPr>
          <p:nvPr/>
        </p:nvPicPr>
        <p:blipFill>
          <a:blip r:embed="rId4"/>
          <a:stretch>
            <a:fillRect/>
          </a:stretch>
        </p:blipFill>
        <p:spPr>
          <a:xfrm>
            <a:off x="6194703" y="1311712"/>
            <a:ext cx="7651671" cy="723781"/>
          </a:xfrm>
          <a:prstGeom prst="rect">
            <a:avLst/>
          </a:prstGeom>
        </p:spPr>
      </p:pic>
      <p:sp>
        <p:nvSpPr>
          <p:cNvPr id="5" name="Text 1"/>
          <p:cNvSpPr/>
          <p:nvPr/>
        </p:nvSpPr>
        <p:spPr>
          <a:xfrm>
            <a:off x="6375559" y="2216348"/>
            <a:ext cx="2261949" cy="282773"/>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Sói Chạy Đến Nhà Bà</a:t>
            </a:r>
            <a:endParaRPr lang="en-US" sz="1750" dirty="0"/>
          </a:p>
        </p:txBody>
      </p:sp>
      <p:sp>
        <p:nvSpPr>
          <p:cNvPr id="6" name="Text 2"/>
          <p:cNvSpPr/>
          <p:nvPr/>
        </p:nvSpPr>
        <p:spPr>
          <a:xfrm>
            <a:off x="6375559" y="2679978"/>
            <a:ext cx="7289959" cy="289560"/>
          </a:xfrm>
          <a:prstGeom prst="rect">
            <a:avLst/>
          </a:prstGeom>
          <a:noFill/>
          <a:ln/>
        </p:spPr>
        <p:txBody>
          <a:bodyPr wrap="non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Nghe xong câu chuyện, sói liền chạy một mạch đến nhà bà ngoại trước cô bé.</a:t>
            </a:r>
            <a:endParaRPr lang="en-US" sz="1400" dirty="0"/>
          </a:p>
        </p:txBody>
      </p:sp>
      <p:pic>
        <p:nvPicPr>
          <p:cNvPr id="7" name="Image 2" descr="preencoded.png"/>
          <p:cNvPicPr>
            <a:picLocks noChangeAspect="1"/>
          </p:cNvPicPr>
          <p:nvPr/>
        </p:nvPicPr>
        <p:blipFill>
          <a:blip r:embed="rId5"/>
          <a:stretch>
            <a:fillRect/>
          </a:stretch>
        </p:blipFill>
        <p:spPr>
          <a:xfrm>
            <a:off x="6194703" y="3150394"/>
            <a:ext cx="7651671" cy="723781"/>
          </a:xfrm>
          <a:prstGeom prst="rect">
            <a:avLst/>
          </a:prstGeom>
        </p:spPr>
      </p:pic>
      <p:sp>
        <p:nvSpPr>
          <p:cNvPr id="8" name="Text 3"/>
          <p:cNvSpPr/>
          <p:nvPr/>
        </p:nvSpPr>
        <p:spPr>
          <a:xfrm>
            <a:off x="6375559" y="4055031"/>
            <a:ext cx="2261949" cy="282773"/>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Nuốt Chửng Bà Ngoại</a:t>
            </a:r>
            <a:endParaRPr lang="en-US" sz="1750" dirty="0"/>
          </a:p>
        </p:txBody>
      </p:sp>
      <p:sp>
        <p:nvSpPr>
          <p:cNvPr id="9" name="Text 4"/>
          <p:cNvSpPr/>
          <p:nvPr/>
        </p:nvSpPr>
        <p:spPr>
          <a:xfrm>
            <a:off x="6375559" y="4518660"/>
            <a:ext cx="7289959" cy="57912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Nó gõ cửa, giả giọng cô bé và nhanh chóng nuốt chửng bà ngoại tội nghiệp vào bụng.</a:t>
            </a:r>
            <a:endParaRPr lang="en-US" sz="1400" dirty="0"/>
          </a:p>
        </p:txBody>
      </p:sp>
      <p:pic>
        <p:nvPicPr>
          <p:cNvPr id="10" name="Image 3" descr="preencoded.png"/>
          <p:cNvPicPr>
            <a:picLocks noChangeAspect="1"/>
          </p:cNvPicPr>
          <p:nvPr/>
        </p:nvPicPr>
        <p:blipFill>
          <a:blip r:embed="rId6"/>
          <a:stretch>
            <a:fillRect/>
          </a:stretch>
        </p:blipFill>
        <p:spPr>
          <a:xfrm>
            <a:off x="6194703" y="5278636"/>
            <a:ext cx="7651671" cy="723781"/>
          </a:xfrm>
          <a:prstGeom prst="rect">
            <a:avLst/>
          </a:prstGeom>
        </p:spPr>
      </p:pic>
      <p:sp>
        <p:nvSpPr>
          <p:cNvPr id="11" name="Text 5"/>
          <p:cNvSpPr/>
          <p:nvPr/>
        </p:nvSpPr>
        <p:spPr>
          <a:xfrm>
            <a:off x="6375559" y="6183273"/>
            <a:ext cx="2261949" cy="282773"/>
          </a:xfrm>
          <a:prstGeom prst="rect">
            <a:avLst/>
          </a:prstGeom>
          <a:noFill/>
          <a:ln/>
        </p:spPr>
        <p:txBody>
          <a:bodyPr wrap="none" lIns="0" tIns="0" rIns="0" bIns="0" rtlCol="0" anchor="t"/>
          <a:lstStyle/>
          <a:p>
            <a:pPr marL="0" indent="0" algn="l">
              <a:lnSpc>
                <a:spcPts val="2200"/>
              </a:lnSpc>
              <a:buNone/>
            </a:pPr>
            <a:r>
              <a:rPr lang="en-US" sz="1750" dirty="0">
                <a:solidFill>
                  <a:srgbClr val="161613"/>
                </a:solidFill>
                <a:latin typeface="DM Sans Medium" pitchFamily="34" charset="0"/>
                <a:ea typeface="DM Sans Medium" pitchFamily="34" charset="-122"/>
                <a:cs typeface="DM Sans Medium" pitchFamily="34" charset="-120"/>
              </a:rPr>
              <a:t>Giả Dạng Bà Ngoại</a:t>
            </a:r>
            <a:endParaRPr lang="en-US" sz="1750" dirty="0"/>
          </a:p>
        </p:txBody>
      </p:sp>
      <p:sp>
        <p:nvSpPr>
          <p:cNvPr id="12" name="Text 6"/>
          <p:cNvSpPr/>
          <p:nvPr/>
        </p:nvSpPr>
        <p:spPr>
          <a:xfrm>
            <a:off x="6375559" y="6646902"/>
            <a:ext cx="7289959" cy="579120"/>
          </a:xfrm>
          <a:prstGeom prst="rect">
            <a:avLst/>
          </a:prstGeom>
          <a:noFill/>
          <a:ln/>
        </p:spPr>
        <p:txBody>
          <a:bodyPr wrap="square" lIns="0" tIns="0" rIns="0" bIns="0" rtlCol="0" anchor="t"/>
          <a:lstStyle/>
          <a:p>
            <a:pPr marL="0" indent="0" algn="l">
              <a:lnSpc>
                <a:spcPts val="2250"/>
              </a:lnSpc>
              <a:buNone/>
            </a:pPr>
            <a:r>
              <a:rPr lang="en-US" sz="1400" dirty="0">
                <a:solidFill>
                  <a:srgbClr val="161613"/>
                </a:solidFill>
                <a:latin typeface="Inter" pitchFamily="34" charset="0"/>
                <a:ea typeface="Inter" pitchFamily="34" charset="-122"/>
                <a:cs typeface="Inter" pitchFamily="34" charset="-120"/>
              </a:rPr>
              <a:t>Sau đó, sói chui vào giường, trùm chăn kín mít và giả làm bà ngoại, nằm chờ Cô Bé Quàng Khăn Đỏ đến.</a:t>
            </a:r>
            <a:endParaRPr lang="en-US"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442</Words>
  <Application>Microsoft Office PowerPoint</Application>
  <PresentationFormat>Custom</PresentationFormat>
  <Paragraphs>30</Paragraphs>
  <Slides>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Calibri</vt:lpstr>
      <vt:lpstr>DM Sans Medium</vt:lpstr>
      <vt:lpstr>Inter</vt:lpstr>
      <vt:lpstr>Arial</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Admin</cp:lastModifiedBy>
  <cp:revision>2</cp:revision>
  <dcterms:created xsi:type="dcterms:W3CDTF">2025-08-03T07:28:05Z</dcterms:created>
  <dcterms:modified xsi:type="dcterms:W3CDTF">2025-10-05T16:43:51Z</dcterms:modified>
</cp:coreProperties>
</file>