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96" r:id="rId5"/>
    <p:sldId id="297" r:id="rId6"/>
    <p:sldId id="258" r:id="rId7"/>
    <p:sldId id="293" r:id="rId8"/>
    <p:sldId id="261" r:id="rId9"/>
    <p:sldId id="262" r:id="rId10"/>
    <p:sldId id="263" r:id="rId11"/>
    <p:sldId id="266" r:id="rId12"/>
    <p:sldId id="268" r:id="rId13"/>
    <p:sldId id="287" r:id="rId14"/>
    <p:sldId id="288" r:id="rId15"/>
    <p:sldId id="289" r:id="rId16"/>
    <p:sldId id="272" r:id="rId17"/>
    <p:sldId id="267" r:id="rId18"/>
    <p:sldId id="270" r:id="rId19"/>
    <p:sldId id="271" r:id="rId20"/>
    <p:sldId id="290" r:id="rId21"/>
    <p:sldId id="292" r:id="rId22"/>
    <p:sldId id="291" r:id="rId23"/>
    <p:sldId id="28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D0DD2"/>
    <a:srgbClr val="FF3300"/>
    <a:srgbClr val="00FF00"/>
    <a:srgbClr val="33CC33"/>
    <a:srgbClr val="F55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660"/>
  </p:normalViewPr>
  <p:slideViewPr>
    <p:cSldViewPr>
      <p:cViewPr>
        <p:scale>
          <a:sx n="89" d="100"/>
          <a:sy n="89" d="100"/>
        </p:scale>
        <p:origin x="-2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5E80D29-9B14-4F95-9D89-1562FD28FC32}" type="datetimeFigureOut">
              <a:rPr lang="en-US" smtClean="0"/>
              <a:pPr/>
              <a:t>4/4/2018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43F59AB-DCE0-4356-82E5-1B803FBFDE4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0D29-9B14-4F95-9D89-1562FD28FC32}"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0D29-9B14-4F95-9D89-1562FD28FC32}"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0D29-9B14-4F95-9D89-1562FD28FC32}"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E80D29-9B14-4F95-9D89-1562FD28FC32}"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F59AB-DCE0-4356-82E5-1B803FBFDE4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E80D29-9B14-4F95-9D89-1562FD28FC32}"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E80D29-9B14-4F95-9D89-1562FD28FC32}" type="datetimeFigureOut">
              <a:rPr lang="en-US" smtClean="0"/>
              <a:pPr/>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E80D29-9B14-4F95-9D89-1562FD28FC32}" type="datetimeFigureOut">
              <a:rPr lang="en-US" smtClean="0"/>
              <a:pPr/>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0D29-9B14-4F95-9D89-1562FD28FC32}" type="datetimeFigureOut">
              <a:rPr lang="en-US" smtClean="0"/>
              <a:pPr/>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E80D29-9B14-4F95-9D89-1562FD28FC32}"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F59AB-DCE0-4356-82E5-1B803FBFDE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E80D29-9B14-4F95-9D89-1562FD28FC32}"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43F59AB-DCE0-4356-82E5-1B803FBFDE4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5E80D29-9B14-4F95-9D89-1562FD28FC32}" type="datetimeFigureOut">
              <a:rPr lang="en-US" smtClean="0"/>
              <a:pPr/>
              <a:t>4/4/2018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3F59AB-DCE0-4356-82E5-1B803FBFDE4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vietnampictorial.com/VNP_Upload/News/2005-8/8/0508Cs07L.JPG" TargetMode="External"/><Relationship Id="rId2" Type="http://schemas.openxmlformats.org/officeDocument/2006/relationships/audio" Target="../media/audio4.wav"/><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http://www2.vietbao.vn/images/vivavietnam4/khoa_hoc/40075069_67759sm.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6.wav"/><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11"/>
          <p:cNvPicPr>
            <a:picLocks noChangeAspect="1" noChangeArrowheads="1"/>
          </p:cNvPicPr>
          <p:nvPr/>
        </p:nvPicPr>
        <p:blipFill>
          <a:blip r:embed="rId3" cstate="print"/>
          <a:srcRect/>
          <a:stretch>
            <a:fillRect/>
          </a:stretch>
        </p:blipFill>
        <p:spPr bwMode="auto">
          <a:xfrm>
            <a:off x="762000" y="0"/>
            <a:ext cx="7772400" cy="6801338"/>
          </a:xfrm>
          <a:prstGeom prst="rect">
            <a:avLst/>
          </a:prstGeom>
          <a:noFill/>
        </p:spPr>
      </p:pic>
      <p:sp>
        <p:nvSpPr>
          <p:cNvPr id="2" name="Title 1"/>
          <p:cNvSpPr>
            <a:spLocks noGrp="1"/>
          </p:cNvSpPr>
          <p:nvPr>
            <p:ph type="ctrTitle"/>
          </p:nvPr>
        </p:nvSpPr>
        <p:spPr>
          <a:xfrm>
            <a:off x="762000" y="533400"/>
            <a:ext cx="7772400" cy="4800600"/>
          </a:xfrm>
        </p:spPr>
        <p:txBody>
          <a:bodyPr anchor="t">
            <a:normAutofit/>
          </a:bodyPr>
          <a:lstStyle/>
          <a:p>
            <a:pPr algn="ctr"/>
            <a:r>
              <a:rPr lang="en-US" sz="2000" dirty="0" smtClean="0">
                <a:solidFill>
                  <a:srgbClr val="FF0000"/>
                </a:solidFill>
              </a:rPr>
              <a:t>PHÒNG GIÁO DỤC VÀ ĐÀO TẠO </a:t>
            </a:r>
            <a:r>
              <a:rPr lang="en-US" sz="2000" dirty="0">
                <a:solidFill>
                  <a:srgbClr val="FF0000"/>
                </a:solidFill>
              </a:rPr>
              <a:t> </a:t>
            </a:r>
            <a:r>
              <a:rPr lang="en-US" sz="2000" dirty="0" smtClean="0">
                <a:solidFill>
                  <a:srgbClr val="FF0000"/>
                </a:solidFill>
              </a:rPr>
              <a:t>QUẬN LONG BIÊN</a:t>
            </a:r>
            <a:br>
              <a:rPr lang="en-US" sz="2000" dirty="0" smtClean="0">
                <a:solidFill>
                  <a:srgbClr val="FF0000"/>
                </a:solidFill>
              </a:rPr>
            </a:br>
            <a:r>
              <a:rPr lang="en-US" sz="2000" dirty="0" smtClean="0">
                <a:solidFill>
                  <a:srgbClr val="FF0000"/>
                </a:solidFill>
              </a:rPr>
              <a:t>TRƯỜNG </a:t>
            </a:r>
            <a:r>
              <a:rPr lang="en-US" sz="2000" dirty="0" smtClean="0">
                <a:solidFill>
                  <a:srgbClr val="FF0000"/>
                </a:solidFill>
              </a:rPr>
              <a:t>MẦM NON </a:t>
            </a:r>
            <a:r>
              <a:rPr lang="en-US" sz="2000" dirty="0" smtClean="0">
                <a:solidFill>
                  <a:srgbClr val="FF0000"/>
                </a:solidFill>
              </a:rPr>
              <a:t>HOA SỮA</a:t>
            </a:r>
            <a:br>
              <a:rPr lang="en-US" sz="2000" dirty="0" smtClean="0">
                <a:solidFill>
                  <a:srgbClr val="FF0000"/>
                </a:solidFill>
              </a:rPr>
            </a:br>
            <a:r>
              <a:rPr lang="en-US" sz="2000" dirty="0">
                <a:solidFill>
                  <a:srgbClr val="FF0000"/>
                </a:solidFill>
              </a:rPr>
              <a:t/>
            </a:r>
            <a:br>
              <a:rPr lang="en-US" sz="2000" dirty="0">
                <a:solidFill>
                  <a:srgbClr val="FF0000"/>
                </a:solidFill>
              </a:rPr>
            </a:br>
            <a:r>
              <a:rPr lang="en-US" sz="2800" dirty="0" smtClean="0">
                <a:solidFill>
                  <a:srgbClr val="FFC000"/>
                </a:solidFill>
                <a:latin typeface="Times New Roman" pitchFamily="18" charset="0"/>
                <a:cs typeface="Times New Roman" pitchFamily="18" charset="0"/>
              </a:rPr>
              <a:t>BÀI </a:t>
            </a:r>
            <a:r>
              <a:rPr lang="en-US" sz="2800" dirty="0" smtClean="0">
                <a:solidFill>
                  <a:srgbClr val="FFC000"/>
                </a:solidFill>
                <a:latin typeface="Times New Roman" pitchFamily="18" charset="0"/>
                <a:cs typeface="Times New Roman" pitchFamily="18" charset="0"/>
              </a:rPr>
              <a:t>GIẢNG ĐIỆN TỬ</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3200" dirty="0" smtClean="0">
                <a:solidFill>
                  <a:srgbClr val="00B050"/>
                </a:solidFill>
                <a:latin typeface="Times New Roman" pitchFamily="18" charset="0"/>
                <a:cs typeface="Times New Roman" pitchFamily="18" charset="0"/>
              </a:rPr>
              <a:t>LĨNH VỰC PHÁT TRIỂN NHẬN THỨC</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800" dirty="0" smtClean="0">
                <a:solidFill>
                  <a:srgbClr val="FFFF00"/>
                </a:solidFill>
                <a:latin typeface="Times New Roman" pitchFamily="18" charset="0"/>
                <a:cs typeface="Times New Roman" pitchFamily="18" charset="0"/>
              </a:rPr>
              <a:t>ĐỀ TÀI </a:t>
            </a:r>
            <a:r>
              <a:rPr lang="en-US" sz="2000" dirty="0" smtClean="0">
                <a:solidFill>
                  <a:srgbClr val="ED0DD2"/>
                </a:solidFill>
                <a:latin typeface="Times New Roman" pitchFamily="18" charset="0"/>
                <a:cs typeface="Times New Roman" pitchFamily="18" charset="0"/>
              </a:rPr>
              <a:t/>
            </a:r>
            <a:br>
              <a:rPr lang="en-US" sz="2000" dirty="0" smtClean="0">
                <a:solidFill>
                  <a:srgbClr val="ED0DD2"/>
                </a:solidFill>
                <a:latin typeface="Times New Roman" pitchFamily="18" charset="0"/>
                <a:cs typeface="Times New Roman" pitchFamily="18" charset="0"/>
              </a:rPr>
            </a:br>
            <a:r>
              <a:rPr lang="en-US" sz="4800" dirty="0" smtClean="0">
                <a:solidFill>
                  <a:srgbClr val="ED0DD2"/>
                </a:solidFill>
                <a:latin typeface="Times New Roman" pitchFamily="18" charset="0"/>
                <a:cs typeface="Times New Roman" pitchFamily="18" charset="0"/>
              </a:rPr>
              <a:t>CHỊ SẾU DỄ THƯƠNG </a:t>
            </a:r>
            <a:br>
              <a:rPr lang="en-US" sz="4800" dirty="0" smtClean="0">
                <a:solidFill>
                  <a:srgbClr val="ED0DD2"/>
                </a:solidFill>
                <a:latin typeface="Times New Roman" pitchFamily="18" charset="0"/>
                <a:cs typeface="Times New Roman" pitchFamily="18" charset="0"/>
              </a:rPr>
            </a:br>
            <a:r>
              <a:rPr lang="en-US" sz="4800" dirty="0" smtClean="0">
                <a:solidFill>
                  <a:srgbClr val="ED0DD2"/>
                </a:solidFill>
                <a:latin typeface="Times New Roman" pitchFamily="18" charset="0"/>
                <a:cs typeface="Times New Roman" pitchFamily="18" charset="0"/>
              </a:rPr>
              <a:t/>
            </a:r>
            <a:br>
              <a:rPr lang="en-US" sz="4800" dirty="0" smtClean="0">
                <a:solidFill>
                  <a:srgbClr val="ED0DD2"/>
                </a:solidFill>
                <a:latin typeface="Times New Roman" pitchFamily="18" charset="0"/>
                <a:cs typeface="Times New Roman" pitchFamily="18" charset="0"/>
              </a:rPr>
            </a:br>
            <a:r>
              <a:rPr lang="en-US" sz="3600" dirty="0" err="1" smtClean="0">
                <a:solidFill>
                  <a:srgbClr val="0070C0"/>
                </a:solidFill>
                <a:latin typeface="Times New Roman" pitchFamily="18" charset="0"/>
                <a:cs typeface="Times New Roman" pitchFamily="18" charset="0"/>
              </a:rPr>
              <a:t>Lứa</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tuổi</a:t>
            </a:r>
            <a:r>
              <a:rPr lang="en-US" sz="3600" dirty="0" smtClean="0">
                <a:solidFill>
                  <a:srgbClr val="0070C0"/>
                </a:solidFill>
                <a:latin typeface="Times New Roman" pitchFamily="18" charset="0"/>
                <a:cs typeface="Times New Roman" pitchFamily="18" charset="0"/>
              </a:rPr>
              <a:t> : 5 – 6 </a:t>
            </a:r>
            <a:r>
              <a:rPr lang="en-US" sz="3600" dirty="0" err="1" smtClean="0">
                <a:solidFill>
                  <a:srgbClr val="0070C0"/>
                </a:solidFill>
                <a:latin typeface="Times New Roman" pitchFamily="18" charset="0"/>
                <a:cs typeface="Times New Roman" pitchFamily="18" charset="0"/>
              </a:rPr>
              <a:t>tuổi</a:t>
            </a:r>
            <a:endParaRPr lang="en-US" sz="3600" dirty="0">
              <a:solidFill>
                <a:srgbClr val="0070C0"/>
              </a:solidFill>
              <a:latin typeface="Times New Roman" pitchFamily="18" charset="0"/>
              <a:cs typeface="Times New Roman" pitchFamily="18" charset="0"/>
            </a:endParaRPr>
          </a:p>
        </p:txBody>
      </p:sp>
      <p:sp>
        <p:nvSpPr>
          <p:cNvPr id="5" name="Subtitle 4"/>
          <p:cNvSpPr>
            <a:spLocks noGrp="1"/>
          </p:cNvSpPr>
          <p:nvPr>
            <p:ph type="subTitle" idx="1"/>
          </p:nvPr>
        </p:nvSpPr>
        <p:spPr/>
        <p:txBody>
          <a:bodyPr/>
          <a:lstStyle/>
          <a:p>
            <a:endParaRPr lang="en-US"/>
          </a:p>
        </p:txBody>
      </p:sp>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Documents\Pictures\chim dau\image295.png"/>
          <p:cNvPicPr>
            <a:picLocks noGrp="1" noChangeAspect="1" noChangeArrowheads="1"/>
          </p:cNvPicPr>
          <p:nvPr>
            <p:ph sz="half" idx="1"/>
          </p:nvPr>
        </p:nvPicPr>
        <p:blipFill>
          <a:blip r:embed="rId3" cstate="print"/>
          <a:srcRect/>
          <a:stretch>
            <a:fillRect/>
          </a:stretch>
        </p:blipFill>
        <p:spPr bwMode="auto">
          <a:xfrm>
            <a:off x="0" y="1905000"/>
            <a:ext cx="4374357" cy="3280768"/>
          </a:xfrm>
          <a:prstGeom prst="rect">
            <a:avLst/>
          </a:prstGeom>
          <a:noFill/>
        </p:spPr>
      </p:pic>
      <p:pic>
        <p:nvPicPr>
          <p:cNvPr id="1027" name="Picture 3" descr="E:\Documents\Pictures\chim dau\image309.png"/>
          <p:cNvPicPr>
            <a:picLocks noGrp="1" noChangeAspect="1" noChangeArrowheads="1"/>
          </p:cNvPicPr>
          <p:nvPr>
            <p:ph sz="half" idx="2"/>
          </p:nvPr>
        </p:nvPicPr>
        <p:blipFill>
          <a:blip r:embed="rId4" cstate="print"/>
          <a:srcRect/>
          <a:stretch>
            <a:fillRect/>
          </a:stretch>
        </p:blipFill>
        <p:spPr bwMode="auto">
          <a:xfrm>
            <a:off x="4495800" y="2057400"/>
            <a:ext cx="4595446" cy="3144252"/>
          </a:xfrm>
          <a:prstGeom prst="rect">
            <a:avLst/>
          </a:prstGeom>
          <a:noFill/>
        </p:spPr>
      </p:pic>
    </p:spTree>
  </p:cSld>
  <p:clrMapOvr>
    <a:masterClrMapping/>
  </p:clrMapOvr>
  <p:transition spd="slow">
    <p:strips dir="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strips(downLeft)">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ctr"/>
            <a:r>
              <a:rPr lang="en-US" smtClean="0">
                <a:solidFill>
                  <a:srgbClr val="7030A0"/>
                </a:solidFill>
              </a:rPr>
              <a:t>Chim sếu sinh sản</a:t>
            </a:r>
            <a:endParaRPr lang="en-US">
              <a:solidFill>
                <a:srgbClr val="7030A0"/>
              </a:solidFill>
            </a:endParaRPr>
          </a:p>
        </p:txBody>
      </p:sp>
      <p:pic>
        <p:nvPicPr>
          <p:cNvPr id="6" name="Picture 4" descr="0508Cs07L">
            <a:hlinkClick r:id="rId3"/>
          </p:cNvPr>
          <p:cNvPicPr>
            <a:picLocks noGrp="1" noChangeAspect="1" noChangeArrowheads="1"/>
          </p:cNvPicPr>
          <p:nvPr>
            <p:ph sz="half" idx="2"/>
          </p:nvPr>
        </p:nvPicPr>
        <p:blipFill>
          <a:blip r:embed="rId4" cstate="print"/>
          <a:srcRect/>
          <a:stretch>
            <a:fillRect/>
          </a:stretch>
        </p:blipFill>
        <p:spPr bwMode="auto">
          <a:xfrm>
            <a:off x="0" y="1676400"/>
            <a:ext cx="4343400" cy="4724400"/>
          </a:xfrm>
          <a:prstGeom prst="rect">
            <a:avLst/>
          </a:prstGeom>
          <a:noFill/>
        </p:spPr>
      </p:pic>
      <p:pic>
        <p:nvPicPr>
          <p:cNvPr id="8" name="Picture 5" descr="seu de trung"/>
          <p:cNvPicPr>
            <a:picLocks noGrp="1" noChangeAspect="1" noChangeArrowheads="1"/>
          </p:cNvPicPr>
          <p:nvPr>
            <p:ph sz="half" idx="1"/>
          </p:nvPr>
        </p:nvPicPr>
        <p:blipFill>
          <a:blip r:embed="rId5" cstate="print"/>
          <a:srcRect/>
          <a:stretch>
            <a:fillRect/>
          </a:stretch>
        </p:blipFill>
        <p:spPr bwMode="auto">
          <a:xfrm>
            <a:off x="4800600" y="1600200"/>
            <a:ext cx="4038600" cy="4763402"/>
          </a:xfrm>
          <a:prstGeom prst="rect">
            <a:avLst/>
          </a:prstGeom>
          <a:noFill/>
        </p:spPr>
      </p:pic>
    </p:spTree>
  </p:cSld>
  <p:clrMapOvr>
    <a:masterClrMapping/>
  </p:clrMapOvr>
  <p:transition spd="slow">
    <p:cover dir="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 calcmode="lin" valueType="num">
                                      <p:cBhvr>
                                        <p:cTn id="14" dur="2000" fill="hold"/>
                                        <p:tgtEl>
                                          <p:spTgt spid="8"/>
                                        </p:tgtEl>
                                        <p:attrNameLst>
                                          <p:attrName>style.rotation</p:attrName>
                                        </p:attrNameLst>
                                      </p:cBhvr>
                                      <p:tavLst>
                                        <p:tav tm="0">
                                          <p:val>
                                            <p:fltVal val="90"/>
                                          </p:val>
                                        </p:tav>
                                        <p:tav tm="100000">
                                          <p:val>
                                            <p:fltVal val="0"/>
                                          </p:val>
                                        </p:tav>
                                      </p:tavLst>
                                    </p:anim>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6" descr="untitled2[1]"/>
          <p:cNvPicPr>
            <a:picLocks noGrp="1" noChangeAspect="1" noChangeArrowheads="1"/>
          </p:cNvPicPr>
          <p:nvPr>
            <p:ph sz="half" idx="1"/>
          </p:nvPr>
        </p:nvPicPr>
        <p:blipFill>
          <a:blip r:embed="rId3" cstate="print"/>
          <a:srcRect/>
          <a:stretch>
            <a:fillRect/>
          </a:stretch>
        </p:blipFill>
        <p:spPr bwMode="auto">
          <a:xfrm>
            <a:off x="4800600" y="1371600"/>
            <a:ext cx="4179999" cy="4993172"/>
          </a:xfrm>
          <a:prstGeom prst="rect">
            <a:avLst/>
          </a:prstGeom>
          <a:noFill/>
        </p:spPr>
      </p:pic>
      <p:sp>
        <p:nvSpPr>
          <p:cNvPr id="7" name="Content Placeholder 6"/>
          <p:cNvSpPr>
            <a:spLocks noGrp="1"/>
          </p:cNvSpPr>
          <p:nvPr>
            <p:ph sz="half" idx="2"/>
          </p:nvPr>
        </p:nvSpPr>
        <p:spPr/>
        <p:txBody>
          <a:bodyPr/>
          <a:lstStyle/>
          <a:p>
            <a:endParaRPr lang="en-US"/>
          </a:p>
        </p:txBody>
      </p:sp>
      <p:pic>
        <p:nvPicPr>
          <p:cNvPr id="8" name="Picture 2" descr="C:\Users\Le Bich Lam\Pictures\chim seu\images 38.jpg"/>
          <p:cNvPicPr>
            <a:picLocks noChangeAspect="1" noChangeArrowheads="1"/>
          </p:cNvPicPr>
          <p:nvPr/>
        </p:nvPicPr>
        <p:blipFill>
          <a:blip r:embed="rId4" cstate="print"/>
          <a:srcRect/>
          <a:stretch>
            <a:fillRect/>
          </a:stretch>
        </p:blipFill>
        <p:spPr bwMode="auto">
          <a:xfrm>
            <a:off x="533400" y="1600200"/>
            <a:ext cx="3764548" cy="4343400"/>
          </a:xfrm>
          <a:prstGeom prst="rect">
            <a:avLst/>
          </a:prstGeom>
          <a:noFill/>
        </p:spPr>
      </p:pic>
    </p:spTree>
  </p:cSld>
  <p:clrMapOvr>
    <a:masterClrMapping/>
  </p:clrMapOvr>
  <p:transition spd="slow">
    <p:blinds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4" descr="Crane%203"/>
          <p:cNvPicPr>
            <a:picLocks noGrp="1" noChangeAspect="1" noChangeArrowheads="1"/>
          </p:cNvPicPr>
          <p:nvPr>
            <p:ph sz="half" idx="2"/>
          </p:nvPr>
        </p:nvPicPr>
        <p:blipFill>
          <a:blip r:embed="rId2" cstate="print"/>
          <a:srcRect/>
          <a:stretch>
            <a:fillRect/>
          </a:stretch>
        </p:blipFill>
        <p:spPr bwMode="auto">
          <a:xfrm>
            <a:off x="4399472" y="1981200"/>
            <a:ext cx="4744528" cy="4191000"/>
          </a:xfrm>
          <a:prstGeom prst="rect">
            <a:avLst/>
          </a:prstGeom>
          <a:noFill/>
        </p:spPr>
      </p:pic>
      <p:pic>
        <p:nvPicPr>
          <p:cNvPr id="8" name="Picture 3" descr="C:\Users\Le Bich Lam\Pictures\chim seu\images 1.jpg"/>
          <p:cNvPicPr>
            <a:picLocks noGrp="1" noChangeAspect="1" noChangeArrowheads="1"/>
          </p:cNvPicPr>
          <p:nvPr>
            <p:ph sz="half" idx="1"/>
          </p:nvPr>
        </p:nvPicPr>
        <p:blipFill>
          <a:blip r:embed="rId3" cstate="print"/>
          <a:srcRect/>
          <a:stretch>
            <a:fillRect/>
          </a:stretch>
        </p:blipFill>
        <p:spPr bwMode="auto">
          <a:xfrm>
            <a:off x="762000" y="1760337"/>
            <a:ext cx="3276599" cy="49869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360"/>
                                          </p:val>
                                        </p:tav>
                                        <p:tav tm="100000">
                                          <p:val>
                                            <p:fltVal val="0"/>
                                          </p:val>
                                        </p:tav>
                                      </p:tavLst>
                                    </p:anim>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C:\Users\Le Bich Lam\Pictures\chim seu\029421178_751365513.jpg"/>
          <p:cNvPicPr>
            <a:picLocks noGrp="1" noChangeAspect="1" noChangeArrowheads="1"/>
          </p:cNvPicPr>
          <p:nvPr>
            <p:ph sz="half" idx="1"/>
          </p:nvPr>
        </p:nvPicPr>
        <p:blipFill>
          <a:blip r:embed="rId3" cstate="print"/>
          <a:srcRect/>
          <a:stretch>
            <a:fillRect/>
          </a:stretch>
        </p:blipFill>
        <p:spPr bwMode="auto">
          <a:xfrm>
            <a:off x="381000" y="685800"/>
            <a:ext cx="8230172" cy="5473064"/>
          </a:xfrm>
          <a:prstGeom prst="rect">
            <a:avLst/>
          </a:prstGeom>
          <a:noFill/>
        </p:spPr>
      </p:pic>
    </p:spTree>
  </p:cSld>
  <p:clrMapOvr>
    <a:masterClrMapping/>
  </p:clrMapOvr>
  <p:transition spd="slow">
    <p:diamon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ppt_x</p:attrName>
                                        </p:attrNameLst>
                                      </p:cBhvr>
                                      <p:tavLst>
                                        <p:tav tm="0">
                                          <p:val>
                                            <p:strVal val="#ppt_x-.2"/>
                                          </p:val>
                                        </p:tav>
                                        <p:tav tm="100000">
                                          <p:val>
                                            <p:strVal val="#ppt_x"/>
                                          </p:val>
                                        </p:tav>
                                      </p:tavLst>
                                    </p:anim>
                                    <p:anim calcmode="lin" valueType="num">
                                      <p:cBhvr>
                                        <p:cTn id="8" dur="2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algn="ctr"/>
            <a:r>
              <a:rPr lang="en-US" smtClean="0">
                <a:solidFill>
                  <a:srgbClr val="7030A0"/>
                </a:solidFill>
              </a:rPr>
              <a:t>Chim sếu bay</a:t>
            </a:r>
            <a:endParaRPr lang="en-US">
              <a:solidFill>
                <a:srgbClr val="7030A0"/>
              </a:solidFill>
            </a:endParaRPr>
          </a:p>
        </p:txBody>
      </p:sp>
      <p:pic>
        <p:nvPicPr>
          <p:cNvPr id="5" name="Picture 9" descr="seu11"/>
          <p:cNvPicPr>
            <a:picLocks noGrp="1" noChangeAspect="1" noChangeArrowheads="1"/>
          </p:cNvPicPr>
          <p:nvPr>
            <p:ph sz="half" idx="1"/>
          </p:nvPr>
        </p:nvPicPr>
        <p:blipFill>
          <a:blip r:embed="rId3" cstate="print"/>
          <a:srcRect/>
          <a:stretch>
            <a:fillRect/>
          </a:stretch>
        </p:blipFill>
        <p:spPr bwMode="auto">
          <a:xfrm>
            <a:off x="228600" y="1600200"/>
            <a:ext cx="4038600" cy="4876800"/>
          </a:xfrm>
          <a:prstGeom prst="rect">
            <a:avLst/>
          </a:prstGeom>
          <a:noFill/>
        </p:spPr>
      </p:pic>
      <p:sp>
        <p:nvSpPr>
          <p:cNvPr id="6" name="Content Placeholder 5"/>
          <p:cNvSpPr>
            <a:spLocks noGrp="1"/>
          </p:cNvSpPr>
          <p:nvPr>
            <p:ph sz="half" idx="2"/>
          </p:nvPr>
        </p:nvSpPr>
        <p:spPr/>
        <p:txBody>
          <a:bodyPr/>
          <a:lstStyle/>
          <a:p>
            <a:endParaRPr lang="en-US"/>
          </a:p>
        </p:txBody>
      </p:sp>
      <p:pic>
        <p:nvPicPr>
          <p:cNvPr id="1026" name="Picture 1" descr="http://www.khoahoc.com.vn/photos/image/2010/06/15/seu1.jpg"/>
          <p:cNvPicPr>
            <a:picLocks noChangeAspect="1" noChangeArrowheads="1"/>
          </p:cNvPicPr>
          <p:nvPr/>
        </p:nvPicPr>
        <p:blipFill>
          <a:blip r:embed="rId4" cstate="print"/>
          <a:srcRect/>
          <a:stretch>
            <a:fillRect/>
          </a:stretch>
        </p:blipFill>
        <p:spPr bwMode="auto">
          <a:xfrm>
            <a:off x="4302482" y="1676400"/>
            <a:ext cx="4841518" cy="4724400"/>
          </a:xfrm>
          <a:prstGeom prst="rect">
            <a:avLst/>
          </a:prstGeom>
          <a:noFill/>
          <a:ln w="9525">
            <a:noFill/>
            <a:miter lim="800000"/>
            <a:headEnd/>
            <a:tailEnd/>
          </a:ln>
        </p:spPr>
      </p:pic>
    </p:spTree>
  </p:cSld>
  <p:clrMapOvr>
    <a:masterClrMapping/>
  </p:clrMapOvr>
  <p:transition spd="slow">
    <p:newsflash/>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3" descr="C:\Users\Le Bich Lam\Pictures\chim seu\images 28.jpg"/>
          <p:cNvPicPr>
            <a:picLocks noGrp="1" noChangeAspect="1" noChangeArrowheads="1"/>
          </p:cNvPicPr>
          <p:nvPr>
            <p:ph sz="half" idx="2"/>
          </p:nvPr>
        </p:nvPicPr>
        <p:blipFill>
          <a:blip r:embed="rId3" cstate="print"/>
          <a:srcRect/>
          <a:stretch>
            <a:fillRect/>
          </a:stretch>
        </p:blipFill>
        <p:spPr bwMode="auto">
          <a:xfrm>
            <a:off x="4419601" y="1219200"/>
            <a:ext cx="4662968" cy="5334000"/>
          </a:xfrm>
          <a:prstGeom prst="rect">
            <a:avLst/>
          </a:prstGeom>
          <a:noFill/>
        </p:spPr>
      </p:pic>
      <p:pic>
        <p:nvPicPr>
          <p:cNvPr id="7" name="Picture 2" descr="C:\Users\Le Bich Lam\Pictures\chim seu\image303.png"/>
          <p:cNvPicPr>
            <a:picLocks noGrp="1" noChangeAspect="1" noChangeArrowheads="1"/>
          </p:cNvPicPr>
          <p:nvPr>
            <p:ph sz="half" idx="1"/>
          </p:nvPr>
        </p:nvPicPr>
        <p:blipFill>
          <a:blip r:embed="rId4" cstate="print"/>
          <a:srcRect/>
          <a:stretch>
            <a:fillRect/>
          </a:stretch>
        </p:blipFill>
        <p:spPr bwMode="auto">
          <a:xfrm>
            <a:off x="54319" y="1219200"/>
            <a:ext cx="4365282" cy="5334000"/>
          </a:xfrm>
          <a:prstGeom prst="rect">
            <a:avLst/>
          </a:prstGeom>
          <a:noFill/>
        </p:spPr>
      </p:pic>
    </p:spTree>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pPr algn="ctr"/>
            <a:r>
              <a:rPr lang="en-US" smtClean="0">
                <a:solidFill>
                  <a:srgbClr val="7030A0"/>
                </a:solidFill>
              </a:rPr>
              <a:t>Nơi sống của sếu</a:t>
            </a:r>
            <a:endParaRPr lang="en-US">
              <a:solidFill>
                <a:srgbClr val="7030A0"/>
              </a:solidFill>
            </a:endParaRPr>
          </a:p>
        </p:txBody>
      </p:sp>
      <p:sp>
        <p:nvSpPr>
          <p:cNvPr id="4" name="Content Placeholder 3"/>
          <p:cNvSpPr>
            <a:spLocks noGrp="1"/>
          </p:cNvSpPr>
          <p:nvPr>
            <p:ph sz="half" idx="2"/>
          </p:nvPr>
        </p:nvSpPr>
        <p:spPr/>
        <p:txBody>
          <a:bodyPr>
            <a:normAutofit/>
          </a:bodyPr>
          <a:lstStyle/>
          <a:p>
            <a:endParaRPr lang="en-US"/>
          </a:p>
        </p:txBody>
      </p:sp>
      <p:pic>
        <p:nvPicPr>
          <p:cNvPr id="5" name="Picture 2" descr="C:\Users\Le Bich Lam\Pictures\chim seu\images.jpg"/>
          <p:cNvPicPr>
            <a:picLocks noGrp="1" noChangeAspect="1" noChangeArrowheads="1"/>
          </p:cNvPicPr>
          <p:nvPr>
            <p:ph sz="half" idx="1"/>
          </p:nvPr>
        </p:nvPicPr>
        <p:blipFill>
          <a:blip r:embed="rId3" cstate="print"/>
          <a:srcRect/>
          <a:stretch>
            <a:fillRect/>
          </a:stretch>
        </p:blipFill>
        <p:spPr bwMode="auto">
          <a:xfrm>
            <a:off x="0" y="1371600"/>
            <a:ext cx="4682066" cy="4800600"/>
          </a:xfrm>
          <a:prstGeom prst="rect">
            <a:avLst/>
          </a:prstGeom>
          <a:noFill/>
        </p:spPr>
      </p:pic>
      <p:pic>
        <p:nvPicPr>
          <p:cNvPr id="5122" name="Picture 2" descr="C:\Users\Le Bich Lam\Pictures\chim seu\images 10.jpg"/>
          <p:cNvPicPr>
            <a:picLocks noChangeAspect="1" noChangeArrowheads="1"/>
          </p:cNvPicPr>
          <p:nvPr/>
        </p:nvPicPr>
        <p:blipFill>
          <a:blip r:embed="rId4" cstate="print"/>
          <a:srcRect/>
          <a:stretch>
            <a:fillRect/>
          </a:stretch>
        </p:blipFill>
        <p:spPr bwMode="auto">
          <a:xfrm>
            <a:off x="4724400" y="1371600"/>
            <a:ext cx="4419600" cy="4800600"/>
          </a:xfrm>
          <a:prstGeom prst="rect">
            <a:avLst/>
          </a:prstGeom>
          <a:noFill/>
        </p:spPr>
      </p:pic>
    </p:spTree>
  </p:cSld>
  <p:clrMapOvr>
    <a:masterClrMapping/>
  </p:clrMapOvr>
  <p:transition spd="slow">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600" decel="100000"/>
                                        <p:tgtEl>
                                          <p:spTgt spid="5"/>
                                        </p:tgtEl>
                                      </p:cBhvr>
                                    </p:animEffect>
                                    <p:anim calcmode="lin" valueType="num">
                                      <p:cBhvr>
                                        <p:cTn id="13" dur="1600" decel="100000" fill="hold"/>
                                        <p:tgtEl>
                                          <p:spTgt spid="5"/>
                                        </p:tgtEl>
                                        <p:attrNameLst>
                                          <p:attrName>style.rotation</p:attrName>
                                        </p:attrNameLst>
                                      </p:cBhvr>
                                      <p:tavLst>
                                        <p:tav tm="0">
                                          <p:val>
                                            <p:fltVal val="-90"/>
                                          </p:val>
                                        </p:tav>
                                        <p:tav tm="100000">
                                          <p:val>
                                            <p:fltVal val="0"/>
                                          </p:val>
                                        </p:tav>
                                      </p:tavLst>
                                    </p:anim>
                                    <p:anim calcmode="lin" valueType="num">
                                      <p:cBhvr>
                                        <p:cTn id="14" dur="1600" decel="100000" fill="hold"/>
                                        <p:tgtEl>
                                          <p:spTgt spid="5"/>
                                        </p:tgtEl>
                                        <p:attrNameLst>
                                          <p:attrName>ppt_x</p:attrName>
                                        </p:attrNameLst>
                                      </p:cBhvr>
                                      <p:tavLst>
                                        <p:tav tm="0">
                                          <p:val>
                                            <p:strVal val="#ppt_x+0.4"/>
                                          </p:val>
                                        </p:tav>
                                        <p:tav tm="100000">
                                          <p:val>
                                            <p:strVal val="#ppt_x-0.05"/>
                                          </p:val>
                                        </p:tav>
                                      </p:tavLst>
                                    </p:anim>
                                    <p:anim calcmode="lin" valueType="num">
                                      <p:cBhvr>
                                        <p:cTn id="15" dur="1600" decel="100000" fill="hold"/>
                                        <p:tgtEl>
                                          <p:spTgt spid="5"/>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770" decel="100000"/>
                                        <p:tgtEl>
                                          <p:spTgt spid="5122"/>
                                        </p:tgtEl>
                                      </p:cBhvr>
                                    </p:animEffect>
                                    <p:animScale>
                                      <p:cBhvr>
                                        <p:cTn id="23" dur="770" decel="100000"/>
                                        <p:tgtEl>
                                          <p:spTgt spid="5122"/>
                                        </p:tgtEl>
                                      </p:cBhvr>
                                      <p:from x="10000" y="10000"/>
                                      <p:to x="200000" y="450000"/>
                                    </p:animScale>
                                    <p:animScale>
                                      <p:cBhvr>
                                        <p:cTn id="24" dur="1230" accel="100000" fill="hold">
                                          <p:stCondLst>
                                            <p:cond delay="770"/>
                                          </p:stCondLst>
                                        </p:cTn>
                                        <p:tgtEl>
                                          <p:spTgt spid="5122"/>
                                        </p:tgtEl>
                                      </p:cBhvr>
                                      <p:from x="200000" y="450000"/>
                                      <p:to x="100000" y="100000"/>
                                    </p:animScale>
                                    <p:set>
                                      <p:cBhvr>
                                        <p:cTn id="25" dur="770" fill="hold"/>
                                        <p:tgtEl>
                                          <p:spTgt spid="5122"/>
                                        </p:tgtEl>
                                        <p:attrNameLst>
                                          <p:attrName>ppt_x</p:attrName>
                                        </p:attrNameLst>
                                      </p:cBhvr>
                                      <p:to>
                                        <p:strVal val="(0.5)"/>
                                      </p:to>
                                    </p:set>
                                    <p:anim from="(0.5)" to="(#ppt_x)" calcmode="lin" valueType="num">
                                      <p:cBhvr>
                                        <p:cTn id="26" dur="1230" accel="100000" fill="hold">
                                          <p:stCondLst>
                                            <p:cond delay="770"/>
                                          </p:stCondLst>
                                        </p:cTn>
                                        <p:tgtEl>
                                          <p:spTgt spid="5122"/>
                                        </p:tgtEl>
                                        <p:attrNameLst>
                                          <p:attrName>ppt_x</p:attrName>
                                        </p:attrNameLst>
                                      </p:cBhvr>
                                    </p:anim>
                                    <p:set>
                                      <p:cBhvr>
                                        <p:cTn id="27" dur="770" fill="hold"/>
                                        <p:tgtEl>
                                          <p:spTgt spid="5122"/>
                                        </p:tgtEl>
                                        <p:attrNameLst>
                                          <p:attrName>ppt_y</p:attrName>
                                        </p:attrNameLst>
                                      </p:cBhvr>
                                      <p:to>
                                        <p:strVal val="(#ppt_y+0.4)"/>
                                      </p:to>
                                    </p:set>
                                    <p:anim from="(#ppt_y+0.4)" to="(#ppt_y)" calcmode="lin" valueType="num">
                                      <p:cBhvr>
                                        <p:cTn id="28"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mtClean="0">
                <a:solidFill>
                  <a:schemeClr val="tx1"/>
                </a:solidFill>
              </a:rPr>
              <a:t>Chúng sống theo bầy - đàn</a:t>
            </a:r>
            <a:endParaRPr lang="en-US">
              <a:solidFill>
                <a:schemeClr val="tx1"/>
              </a:solidFill>
            </a:endParaRPr>
          </a:p>
        </p:txBody>
      </p:sp>
      <p:pic>
        <p:nvPicPr>
          <p:cNvPr id="7170" name="Picture 2" descr="C:\Users\Le Bich Lam\Pictures\chim seu\images 22.jpg"/>
          <p:cNvPicPr>
            <a:picLocks noGrp="1" noChangeAspect="1" noChangeArrowheads="1"/>
          </p:cNvPicPr>
          <p:nvPr>
            <p:ph sz="half" idx="1"/>
          </p:nvPr>
        </p:nvPicPr>
        <p:blipFill>
          <a:blip r:embed="rId3" cstate="print"/>
          <a:srcRect/>
          <a:stretch>
            <a:fillRect/>
          </a:stretch>
        </p:blipFill>
        <p:spPr bwMode="auto">
          <a:xfrm>
            <a:off x="228600" y="2057400"/>
            <a:ext cx="4306556" cy="3352800"/>
          </a:xfrm>
          <a:prstGeom prst="rect">
            <a:avLst/>
          </a:prstGeom>
          <a:noFill/>
        </p:spPr>
      </p:pic>
      <p:pic>
        <p:nvPicPr>
          <p:cNvPr id="7171" name="Picture 3" descr="C:\Users\Le Bich Lam\Pictures\chim seu\images 32.jpg"/>
          <p:cNvPicPr>
            <a:picLocks noGrp="1" noChangeAspect="1" noChangeArrowheads="1"/>
          </p:cNvPicPr>
          <p:nvPr>
            <p:ph sz="half" idx="2"/>
          </p:nvPr>
        </p:nvPicPr>
        <p:blipFill>
          <a:blip r:embed="rId4" cstate="print"/>
          <a:srcRect/>
          <a:stretch>
            <a:fillRect/>
          </a:stretch>
        </p:blipFill>
        <p:spPr bwMode="auto">
          <a:xfrm>
            <a:off x="4648200" y="2057400"/>
            <a:ext cx="4453206" cy="3352800"/>
          </a:xfrm>
          <a:prstGeom prst="rect">
            <a:avLst/>
          </a:prstGeom>
          <a:noFill/>
        </p:spPr>
      </p:pic>
    </p:spTree>
  </p:cSld>
  <p:clrMapOvr>
    <a:masterClrMapping/>
  </p:clrMapOvr>
  <p:transition spd="slow">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2000" fill="hold"/>
                                        <p:tgtEl>
                                          <p:spTgt spid="7170"/>
                                        </p:tgtEl>
                                        <p:attrNameLst>
                                          <p:attrName>ppt_w</p:attrName>
                                        </p:attrNameLst>
                                      </p:cBhvr>
                                      <p:tavLst>
                                        <p:tav tm="0">
                                          <p:val>
                                            <p:strVal val="#ppt_w*0.70"/>
                                          </p:val>
                                        </p:tav>
                                        <p:tav tm="100000">
                                          <p:val>
                                            <p:strVal val="#ppt_w"/>
                                          </p:val>
                                        </p:tav>
                                      </p:tavLst>
                                    </p:anim>
                                    <p:anim calcmode="lin" valueType="num">
                                      <p:cBhvr>
                                        <p:cTn id="14" dur="2000" fill="hold"/>
                                        <p:tgtEl>
                                          <p:spTgt spid="7170"/>
                                        </p:tgtEl>
                                        <p:attrNameLst>
                                          <p:attrName>ppt_h</p:attrName>
                                        </p:attrNameLst>
                                      </p:cBhvr>
                                      <p:tavLst>
                                        <p:tav tm="0">
                                          <p:val>
                                            <p:strVal val="#ppt_h"/>
                                          </p:val>
                                        </p:tav>
                                        <p:tav tm="100000">
                                          <p:val>
                                            <p:strVal val="#ppt_h"/>
                                          </p:val>
                                        </p:tav>
                                      </p:tavLst>
                                    </p:anim>
                                    <p:animEffect transition="in" filter="fade">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from="(-#ppt_w/2)" to="(#ppt_x)" calcmode="lin" valueType="num">
                                      <p:cBhvr>
                                        <p:cTn id="20" dur="1200" fill="hold">
                                          <p:stCondLst>
                                            <p:cond delay="0"/>
                                          </p:stCondLst>
                                        </p:cTn>
                                        <p:tgtEl>
                                          <p:spTgt spid="7171"/>
                                        </p:tgtEl>
                                        <p:attrNameLst>
                                          <p:attrName>ppt_x</p:attrName>
                                        </p:attrNameLst>
                                      </p:cBhvr>
                                    </p:anim>
                                    <p:anim from="0" to="-1.0" calcmode="lin" valueType="num">
                                      <p:cBhvr>
                                        <p:cTn id="21" dur="400" decel="50000" autoRev="1" fill="hold">
                                          <p:stCondLst>
                                            <p:cond delay="1200"/>
                                          </p:stCondLst>
                                        </p:cTn>
                                        <p:tgtEl>
                                          <p:spTgt spid="7171"/>
                                        </p:tgtEl>
                                        <p:attrNameLst>
                                          <p:attrName>xshear</p:attrName>
                                        </p:attrNameLst>
                                      </p:cBhvr>
                                    </p:anim>
                                    <p:animScale>
                                      <p:cBhvr>
                                        <p:cTn id="22" dur="400" decel="100000" autoRev="1" fill="hold">
                                          <p:stCondLst>
                                            <p:cond delay="1200"/>
                                          </p:stCondLst>
                                        </p:cTn>
                                        <p:tgtEl>
                                          <p:spTgt spid="7171"/>
                                        </p:tgtEl>
                                      </p:cBhvr>
                                      <p:from x="100000" y="100000"/>
                                      <p:to x="80000" y="100000"/>
                                    </p:animScale>
                                    <p:anim by="(#ppt_h/3+#ppt_w*0.1)" calcmode="lin" valueType="num">
                                      <p:cBhvr additive="sum">
                                        <p:cTn id="23" dur="400" decel="100000" autoRev="1" fill="hold">
                                          <p:stCondLst>
                                            <p:cond delay="1200"/>
                                          </p:stCondLst>
                                        </p:cTn>
                                        <p:tgtEl>
                                          <p:spTgt spid="71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05800" cy="1295400"/>
          </a:xfrm>
        </p:spPr>
        <p:txBody>
          <a:bodyPr anchor="t">
            <a:normAutofit fontScale="90000"/>
          </a:bodyPr>
          <a:lstStyle/>
          <a:p>
            <a:pPr algn="ctr"/>
            <a:r>
              <a:rPr lang="en-US" sz="4400" smtClean="0">
                <a:solidFill>
                  <a:schemeClr val="tx1"/>
                </a:solidFill>
              </a:rPr>
              <a:t>Sếu ngơ ngác và mệt mỏi khi không còn đủ thức ăn </a:t>
            </a:r>
            <a:r>
              <a:rPr lang="en-US" sz="5400" smtClean="0"/>
              <a:t/>
            </a:r>
            <a:br>
              <a:rPr lang="en-US" sz="5400" smtClean="0"/>
            </a:br>
            <a:endParaRPr lang="en-US"/>
          </a:p>
        </p:txBody>
      </p:sp>
      <p:pic>
        <p:nvPicPr>
          <p:cNvPr id="4" name="Picture 4" descr="http://www2.vietbao.vn/images/vivavietnam4/khoa_hoc/40075069_67759sm.jpg"/>
          <p:cNvPicPr>
            <a:picLocks noGrp="1" noChangeAspect="1" noChangeArrowheads="1"/>
          </p:cNvPicPr>
          <p:nvPr>
            <p:ph idx="1"/>
          </p:nvPr>
        </p:nvPicPr>
        <p:blipFill>
          <a:blip r:embed="rId3" r:link="rId4" cstate="print"/>
          <a:srcRect/>
          <a:stretch>
            <a:fillRect/>
          </a:stretch>
        </p:blipFill>
        <p:spPr bwMode="auto">
          <a:xfrm>
            <a:off x="1600200" y="2362200"/>
            <a:ext cx="5669492" cy="4252119"/>
          </a:xfrm>
          <a:prstGeom prst="rect">
            <a:avLst/>
          </a:prstGeom>
          <a:noFill/>
        </p:spPr>
      </p:pic>
    </p:spTree>
  </p:cSld>
  <p:clrMapOvr>
    <a:masterClrMapping/>
  </p:clrMapOvr>
  <p:transition spd="slow">
    <p:cover dir="ru"/>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ppt_w*0.05"/>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 calcmode="lin" valueType="num">
                                      <p:cBhvr>
                                        <p:cTn id="15" dur="2000" fill="hold"/>
                                        <p:tgtEl>
                                          <p:spTgt spid="4"/>
                                        </p:tgtEl>
                                        <p:attrNameLst>
                                          <p:attrName>ppt_x</p:attrName>
                                        </p:attrNameLst>
                                      </p:cBhvr>
                                      <p:tavLst>
                                        <p:tav tm="0">
                                          <p:val>
                                            <p:strVal val="#ppt_x-.2"/>
                                          </p:val>
                                        </p:tav>
                                        <p:tav tm="100000">
                                          <p:val>
                                            <p:strVal val="#ppt_x"/>
                                          </p:val>
                                        </p:tav>
                                      </p:tavLst>
                                    </p:anim>
                                    <p:anim calcmode="lin" valueType="num">
                                      <p:cBhvr>
                                        <p:cTn id="16" dur="2000" fill="hold"/>
                                        <p:tgtEl>
                                          <p:spTgt spid="4"/>
                                        </p:tgtEl>
                                        <p:attrNameLst>
                                          <p:attrName>ppt_y</p:attrName>
                                        </p:attrNameLst>
                                      </p:cBhvr>
                                      <p:tavLst>
                                        <p:tav tm="0">
                                          <p:val>
                                            <p:strVal val="#ppt_y"/>
                                          </p:val>
                                        </p:tav>
                                        <p:tav tm="100000">
                                          <p:val>
                                            <p:strVal val="#ppt_y"/>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 Bich Lam\Pictures\ANH NEN\HJ021_350A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762000"/>
            <a:ext cx="8229600" cy="838200"/>
          </a:xfrm>
        </p:spPr>
        <p:txBody>
          <a:bodyPr/>
          <a:lstStyle/>
          <a:p>
            <a:pPr algn="ctr"/>
            <a:r>
              <a:rPr lang="en-US" b="1" smtClean="0">
                <a:solidFill>
                  <a:srgbClr val="FF0000"/>
                </a:solidFill>
              </a:rPr>
              <a:t>Mục đích – yêu cầu</a:t>
            </a:r>
            <a:endParaRPr lang="en-US" b="1">
              <a:solidFill>
                <a:srgbClr val="FF0000"/>
              </a:solidFill>
            </a:endParaRPr>
          </a:p>
        </p:txBody>
      </p:sp>
      <p:sp>
        <p:nvSpPr>
          <p:cNvPr id="3" name="Content Placeholder 2"/>
          <p:cNvSpPr>
            <a:spLocks noGrp="1"/>
          </p:cNvSpPr>
          <p:nvPr>
            <p:ph idx="1"/>
          </p:nvPr>
        </p:nvSpPr>
        <p:spPr>
          <a:xfrm>
            <a:off x="457200" y="1935480"/>
            <a:ext cx="8229600" cy="4389120"/>
          </a:xfrm>
        </p:spPr>
        <p:txBody>
          <a:bodyPr>
            <a:noAutofit/>
          </a:bodyPr>
          <a:lstStyle/>
          <a:p>
            <a:pPr>
              <a:buClr>
                <a:srgbClr val="ED0DD2"/>
              </a:buClr>
            </a:pPr>
            <a:r>
              <a:rPr lang="en-US" sz="3600" u="sng" smtClean="0">
                <a:solidFill>
                  <a:srgbClr val="ED0DD2"/>
                </a:solidFill>
              </a:rPr>
              <a:t>Phát triển nhận thức : </a:t>
            </a:r>
            <a:r>
              <a:rPr lang="en-US" sz="3600" smtClean="0"/>
              <a:t>trẻ tìm hiểu về con sếu.</a:t>
            </a:r>
          </a:p>
          <a:p>
            <a:pPr>
              <a:buClr>
                <a:srgbClr val="ED0DD2"/>
              </a:buClr>
            </a:pPr>
            <a:r>
              <a:rPr lang="en-US" sz="3600" u="sng" smtClean="0">
                <a:solidFill>
                  <a:srgbClr val="ED0DD2"/>
                </a:solidFill>
              </a:rPr>
              <a:t>Phát triển ngôn ngữ </a:t>
            </a:r>
            <a:r>
              <a:rPr lang="en-US" sz="3600" smtClean="0">
                <a:solidFill>
                  <a:srgbClr val="ED0DD2"/>
                </a:solidFill>
              </a:rPr>
              <a:t>: </a:t>
            </a:r>
            <a:r>
              <a:rPr lang="en-US" sz="3600" smtClean="0"/>
              <a:t>trẻ nói tròn câu, mạch lạc.</a:t>
            </a:r>
          </a:p>
          <a:p>
            <a:pPr>
              <a:buClr>
                <a:srgbClr val="ED0DD2"/>
              </a:buClr>
            </a:pPr>
            <a:r>
              <a:rPr lang="en-US" sz="3600" u="sng" smtClean="0">
                <a:solidFill>
                  <a:srgbClr val="ED0DD2"/>
                </a:solidFill>
              </a:rPr>
              <a:t>Phát triển tình cảm – kỹ năng xã hội : </a:t>
            </a:r>
            <a:r>
              <a:rPr lang="en-US" sz="3600" smtClean="0"/>
              <a:t>trẻ biết yêu quý các loại chim, biết bảo vệ các loại chim quý.</a:t>
            </a:r>
            <a:endParaRPr lang="en-US"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pPr algn="ctr"/>
            <a:r>
              <a:rPr lang="en-US" smtClean="0">
                <a:solidFill>
                  <a:schemeClr val="tx1"/>
                </a:solidFill>
              </a:rPr>
              <a:t>Con cò</a:t>
            </a:r>
            <a:endParaRPr lang="en-US">
              <a:solidFill>
                <a:schemeClr val="tx1"/>
              </a:solidFill>
            </a:endParaRPr>
          </a:p>
        </p:txBody>
      </p:sp>
      <p:sp>
        <p:nvSpPr>
          <p:cNvPr id="8" name="Content Placeholder 7"/>
          <p:cNvSpPr>
            <a:spLocks noGrp="1"/>
          </p:cNvSpPr>
          <p:nvPr>
            <p:ph idx="1"/>
          </p:nvPr>
        </p:nvSpPr>
        <p:spPr>
          <a:xfrm>
            <a:off x="914400" y="3276600"/>
            <a:ext cx="8229600" cy="4389120"/>
          </a:xfrm>
        </p:spPr>
        <p:txBody>
          <a:bodyPr/>
          <a:lstStyle/>
          <a:p>
            <a:endParaRPr lang="en-US"/>
          </a:p>
        </p:txBody>
      </p:sp>
      <p:pic>
        <p:nvPicPr>
          <p:cNvPr id="2051" name="Picture 3" descr="E:\Documents\Pictures\chim dau\image111.png"/>
          <p:cNvPicPr>
            <a:picLocks noChangeAspect="1" noChangeArrowheads="1"/>
          </p:cNvPicPr>
          <p:nvPr/>
        </p:nvPicPr>
        <p:blipFill>
          <a:blip r:embed="rId3" cstate="print"/>
          <a:srcRect/>
          <a:stretch>
            <a:fillRect/>
          </a:stretch>
        </p:blipFill>
        <p:spPr bwMode="auto">
          <a:xfrm>
            <a:off x="4495800" y="1524000"/>
            <a:ext cx="4648200" cy="4953000"/>
          </a:xfrm>
          <a:prstGeom prst="rect">
            <a:avLst/>
          </a:prstGeom>
          <a:noFill/>
        </p:spPr>
      </p:pic>
      <p:pic>
        <p:nvPicPr>
          <p:cNvPr id="2053" name="Picture 5" descr="E:\Documents\Pictures\chim dau\image127.png"/>
          <p:cNvPicPr>
            <a:picLocks noChangeAspect="1" noChangeArrowheads="1"/>
          </p:cNvPicPr>
          <p:nvPr/>
        </p:nvPicPr>
        <p:blipFill>
          <a:blip r:embed="rId4" cstate="print"/>
          <a:srcRect/>
          <a:stretch>
            <a:fillRect/>
          </a:stretch>
        </p:blipFill>
        <p:spPr bwMode="auto">
          <a:xfrm>
            <a:off x="0" y="1371600"/>
            <a:ext cx="4419600" cy="5334000"/>
          </a:xfrm>
          <a:prstGeom prst="rect">
            <a:avLst/>
          </a:prstGeom>
          <a:noFill/>
        </p:spPr>
      </p:pic>
    </p:spTree>
  </p:cSld>
  <p:clrMapOvr>
    <a:masterClrMapping/>
  </p:clrMapOvr>
  <p:transition spd="slow">
    <p:wheel spokes="1"/>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slide(fromBottom)">
                                      <p:cBhvr>
                                        <p:cTn id="7" dur="1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slide(fromBottom)">
                                      <p:cBhvr>
                                        <p:cTn id="12" dur="1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ppt_w</p:attrName>
                                        </p:attrNameLst>
                                      </p:cBhvr>
                                      <p:tavLst>
                                        <p:tav tm="0" fmla="#ppt_w*sin(2.5*pi*$)">
                                          <p:val>
                                            <p:fltVal val="0"/>
                                          </p:val>
                                        </p:tav>
                                        <p:tav tm="100000">
                                          <p:val>
                                            <p:fltVal val="1"/>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rmAutofit fontScale="90000"/>
          </a:bodyPr>
          <a:lstStyle/>
          <a:p>
            <a:pPr algn="ctr"/>
            <a:r>
              <a:rPr lang="en-US" smtClean="0">
                <a:solidFill>
                  <a:schemeClr val="tx1"/>
                </a:solidFill>
              </a:rPr>
              <a:t>Con hạc </a:t>
            </a:r>
            <a:endParaRPr lang="en-US">
              <a:solidFill>
                <a:schemeClr val="tx1"/>
              </a:solidFill>
            </a:endParaRPr>
          </a:p>
        </p:txBody>
      </p:sp>
      <p:sp>
        <p:nvSpPr>
          <p:cNvPr id="3" name="Content Placeholder 2"/>
          <p:cNvSpPr>
            <a:spLocks noGrp="1"/>
          </p:cNvSpPr>
          <p:nvPr>
            <p:ph idx="1"/>
          </p:nvPr>
        </p:nvSpPr>
        <p:spPr/>
        <p:txBody>
          <a:bodyPr/>
          <a:lstStyle/>
          <a:p>
            <a:endParaRPr lang="en-US"/>
          </a:p>
        </p:txBody>
      </p:sp>
      <p:pic>
        <p:nvPicPr>
          <p:cNvPr id="4" name="Picture 4" descr="E:\Documents\Pictures\chim dau\image159.png"/>
          <p:cNvPicPr>
            <a:picLocks noChangeAspect="1" noChangeArrowheads="1"/>
          </p:cNvPicPr>
          <p:nvPr/>
        </p:nvPicPr>
        <p:blipFill>
          <a:blip r:embed="rId3" cstate="print"/>
          <a:srcRect/>
          <a:stretch>
            <a:fillRect/>
          </a:stretch>
        </p:blipFill>
        <p:spPr bwMode="auto">
          <a:xfrm>
            <a:off x="4495800" y="1447800"/>
            <a:ext cx="4419600" cy="5410200"/>
          </a:xfrm>
          <a:prstGeom prst="rect">
            <a:avLst/>
          </a:prstGeom>
          <a:noFill/>
        </p:spPr>
      </p:pic>
      <p:pic>
        <p:nvPicPr>
          <p:cNvPr id="5" name="Picture 2" descr="C:\Users\Le Bich Lam\Pictures\chim seu\images 18.jpg"/>
          <p:cNvPicPr>
            <a:picLocks noChangeAspect="1" noChangeArrowheads="1"/>
          </p:cNvPicPr>
          <p:nvPr/>
        </p:nvPicPr>
        <p:blipFill>
          <a:blip r:embed="rId4" cstate="print"/>
          <a:srcRect/>
          <a:stretch>
            <a:fillRect/>
          </a:stretch>
        </p:blipFill>
        <p:spPr bwMode="auto">
          <a:xfrm>
            <a:off x="0" y="1600200"/>
            <a:ext cx="4465820" cy="5257800"/>
          </a:xfrm>
          <a:prstGeom prst="rect">
            <a:avLst/>
          </a:prstGeom>
          <a:noFill/>
        </p:spPr>
      </p:pic>
    </p:spTree>
  </p:cSld>
  <p:clrMapOvr>
    <a:masterClrMapping/>
  </p:clrMapOvr>
  <p:transition spd="slow">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Documents\Pictures\chim dau\image263.png"/>
          <p:cNvPicPr>
            <a:picLocks noChangeAspect="1" noChangeArrowheads="1"/>
          </p:cNvPicPr>
          <p:nvPr/>
        </p:nvPicPr>
        <p:blipFill>
          <a:blip r:embed="rId3" cstate="print"/>
          <a:srcRect/>
          <a:stretch>
            <a:fillRect/>
          </a:stretch>
        </p:blipFill>
        <p:spPr bwMode="auto">
          <a:xfrm>
            <a:off x="0" y="228600"/>
            <a:ext cx="4419600" cy="5334000"/>
          </a:xfrm>
          <a:prstGeom prst="rect">
            <a:avLst/>
          </a:prstGeom>
          <a:noFill/>
        </p:spPr>
      </p:pic>
      <p:pic>
        <p:nvPicPr>
          <p:cNvPr id="3074" name="Picture 2" descr="E:\Documents\Pictures\chim dau\image259.png"/>
          <p:cNvPicPr>
            <a:picLocks noChangeAspect="1" noChangeArrowheads="1"/>
          </p:cNvPicPr>
          <p:nvPr/>
        </p:nvPicPr>
        <p:blipFill>
          <a:blip r:embed="rId4" cstate="print"/>
          <a:srcRect/>
          <a:stretch>
            <a:fillRect/>
          </a:stretch>
        </p:blipFill>
        <p:spPr bwMode="auto">
          <a:xfrm>
            <a:off x="4381500" y="228600"/>
            <a:ext cx="4762500" cy="5334000"/>
          </a:xfrm>
          <a:prstGeom prst="rect">
            <a:avLst/>
          </a:prstGeom>
          <a:noFill/>
        </p:spPr>
      </p:pic>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228600" y="5715000"/>
            <a:ext cx="4040188" cy="659352"/>
          </a:xfrm>
        </p:spPr>
        <p:txBody>
          <a:bodyPr/>
          <a:lstStyle/>
          <a:p>
            <a:pPr algn="ctr"/>
            <a:r>
              <a:rPr lang="en-US" smtClean="0">
                <a:solidFill>
                  <a:schemeClr val="tx1"/>
                </a:solidFill>
              </a:rPr>
              <a:t>Cà kheo</a:t>
            </a:r>
            <a:endParaRPr lang="en-US">
              <a:solidFill>
                <a:schemeClr val="tx1"/>
              </a:solidFill>
            </a:endParaRPr>
          </a:p>
        </p:txBody>
      </p:sp>
      <p:sp>
        <p:nvSpPr>
          <p:cNvPr id="9" name="Text Placeholder 8"/>
          <p:cNvSpPr>
            <a:spLocks noGrp="1"/>
          </p:cNvSpPr>
          <p:nvPr>
            <p:ph type="body" sz="half" idx="3"/>
          </p:nvPr>
        </p:nvSpPr>
        <p:spPr>
          <a:xfrm>
            <a:off x="4724400" y="5715000"/>
            <a:ext cx="4041775" cy="654843"/>
          </a:xfrm>
        </p:spPr>
        <p:txBody>
          <a:bodyPr/>
          <a:lstStyle/>
          <a:p>
            <a:pPr algn="ctr"/>
            <a:r>
              <a:rPr lang="en-US" smtClean="0">
                <a:solidFill>
                  <a:schemeClr val="tx1"/>
                </a:solidFill>
              </a:rPr>
              <a:t>Con diệc</a:t>
            </a:r>
            <a:endParaRPr lang="en-US">
              <a:solidFill>
                <a:schemeClr val="tx1"/>
              </a:solidFill>
            </a:endParaRPr>
          </a:p>
        </p:txBody>
      </p:sp>
      <p:sp>
        <p:nvSpPr>
          <p:cNvPr id="8" name="Content Placeholder 7"/>
          <p:cNvSpPr>
            <a:spLocks noGrp="1"/>
          </p:cNvSpPr>
          <p:nvPr>
            <p:ph sz="quarter" idx="2"/>
          </p:nvPr>
        </p:nvSpPr>
        <p:spPr/>
        <p:txBody>
          <a:bodyPr/>
          <a:lstStyle/>
          <a:p>
            <a:endParaRPr lang="en-US"/>
          </a:p>
        </p:txBody>
      </p:sp>
      <p:sp>
        <p:nvSpPr>
          <p:cNvPr id="10" name="Content Placeholder 9"/>
          <p:cNvSpPr>
            <a:spLocks noGrp="1"/>
          </p:cNvSpPr>
          <p:nvPr>
            <p:ph sz="quarter" idx="4"/>
          </p:nvPr>
        </p:nvSpPr>
        <p:spPr/>
        <p:txBody>
          <a:bodyPr/>
          <a:lstStyle/>
          <a:p>
            <a:endParaRPr lang="en-US"/>
          </a:p>
        </p:txBody>
      </p:sp>
    </p:spTree>
  </p:cSld>
  <p:clrMapOvr>
    <a:masterClrMapping/>
  </p:clrMapOvr>
  <p:transition spd="slow">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to="" calcmode="lin" valueType="num">
                                      <p:cBhvr>
                                        <p:cTn id="18" dur="1" fill="hold"/>
                                        <p:tgtEl>
                                          <p:spTgt spid="307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 Bich Lam\Pictures\ANH NEN\illustration_cartoon_girl_B10-PSD-044.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
        <p:nvSpPr>
          <p:cNvPr id="2" name="Title 1"/>
          <p:cNvSpPr>
            <a:spLocks noGrp="1"/>
          </p:cNvSpPr>
          <p:nvPr>
            <p:ph type="title"/>
          </p:nvPr>
        </p:nvSpPr>
        <p:spPr/>
        <p:txBody>
          <a:bodyPr>
            <a:noAutofit/>
          </a:bodyPr>
          <a:lstStyle/>
          <a:p>
            <a:pPr algn="ctr"/>
            <a:r>
              <a:rPr lang="en-US" sz="9600" b="1" smtClean="0">
                <a:solidFill>
                  <a:srgbClr val="FF0000"/>
                </a:solidFill>
              </a:rPr>
              <a:t>TRÒ CHƠI</a:t>
            </a:r>
            <a:endParaRPr lang="en-US" sz="9600" b="1">
              <a:solidFill>
                <a:srgbClr val="FF0000"/>
              </a:solidFill>
            </a:endParaRPr>
          </a:p>
        </p:txBody>
      </p:sp>
      <p:sp>
        <p:nvSpPr>
          <p:cNvPr id="7" name="Content Placeholder 6"/>
          <p:cNvSpPr>
            <a:spLocks noGrp="1"/>
          </p:cNvSpPr>
          <p:nvPr>
            <p:ph idx="1"/>
          </p:nvPr>
        </p:nvSpPr>
        <p:spPr/>
        <p:txBody>
          <a:bodyPr/>
          <a:lstStyle/>
          <a:p>
            <a:pPr>
              <a:buClr>
                <a:srgbClr val="ED0DD2"/>
              </a:buClr>
            </a:pPr>
            <a:r>
              <a:rPr lang="en-US" sz="4800" b="1" smtClean="0">
                <a:solidFill>
                  <a:srgbClr val="009900"/>
                </a:solidFill>
              </a:rPr>
              <a:t>Trò chơi “Ai nhanh hơn”.</a:t>
            </a:r>
          </a:p>
          <a:p>
            <a:pPr>
              <a:buClr>
                <a:srgbClr val="ED0DD2"/>
              </a:buClr>
            </a:pPr>
            <a:r>
              <a:rPr lang="en-US" sz="4800" b="1" smtClean="0">
                <a:solidFill>
                  <a:srgbClr val="009900"/>
                </a:solidFill>
              </a:rPr>
              <a:t>Trò chơi  “Sếu bắt cá”.</a:t>
            </a:r>
          </a:p>
          <a:p>
            <a:pPr>
              <a:buClr>
                <a:srgbClr val="ED0DD2"/>
              </a:buClr>
            </a:pPr>
            <a:r>
              <a:rPr lang="en-US" sz="4800" b="1" smtClean="0">
                <a:solidFill>
                  <a:srgbClr val="009900"/>
                </a:solidFill>
              </a:rPr>
              <a:t>Trò chơi “Chim bay cò bay”.</a:t>
            </a:r>
          </a:p>
          <a:p>
            <a:pPr>
              <a:buClr>
                <a:srgbClr val="ED0DD2"/>
              </a:buClr>
            </a:pPr>
            <a:r>
              <a:rPr lang="en-US" sz="4800" b="1" smtClean="0">
                <a:solidFill>
                  <a:srgbClr val="009900"/>
                </a:solidFill>
              </a:rPr>
              <a:t>Tô màu các loại chim.</a:t>
            </a:r>
          </a:p>
          <a:p>
            <a:endParaRPr lang="en-US"/>
          </a:p>
        </p:txBody>
      </p:sp>
    </p:spTree>
  </p:cSld>
  <p:clrMapOvr>
    <a:masterClrMapping/>
  </p:clrMapOvr>
  <p:transition spd="slow">
    <p:wipe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ocuments\Pictures\chim dau\image013.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533400" y="0"/>
            <a:ext cx="7851648" cy="1828800"/>
          </a:xfrm>
        </p:spPr>
        <p:txBody>
          <a:bodyPr/>
          <a:lstStyle/>
          <a:p>
            <a:pPr algn="ctr"/>
            <a:r>
              <a:rPr lang="en-US" smtClean="0">
                <a:solidFill>
                  <a:srgbClr val="C00000"/>
                </a:solidFill>
              </a:rPr>
              <a:t>BÀI HỌC ĐẾN ĐÂY KẾT THÚC</a:t>
            </a:r>
            <a:endParaRPr lang="en-US">
              <a:solidFill>
                <a:srgbClr val="C00000"/>
              </a:solidFill>
            </a:endParaRPr>
          </a:p>
        </p:txBody>
      </p:sp>
      <p:sp>
        <p:nvSpPr>
          <p:cNvPr id="5" name="Subtitle 4"/>
          <p:cNvSpPr>
            <a:spLocks noGrp="1"/>
          </p:cNvSpPr>
          <p:nvPr>
            <p:ph type="subTitle" idx="1"/>
          </p:nvPr>
        </p:nvSpPr>
        <p:spPr>
          <a:xfrm>
            <a:off x="0" y="5334000"/>
            <a:ext cx="7854696" cy="1343464"/>
          </a:xfrm>
        </p:spPr>
        <p:txBody>
          <a:bodyPr>
            <a:normAutofit/>
          </a:bodyPr>
          <a:lstStyle/>
          <a:p>
            <a:pPr algn="ctr"/>
            <a:r>
              <a:rPr lang="en-US" sz="7200" smtClean="0">
                <a:solidFill>
                  <a:srgbClr val="FF0000"/>
                </a:solidFill>
              </a:rPr>
              <a:t>XIN CHÀO !</a:t>
            </a:r>
            <a:endParaRPr lang="en-US" sz="7200">
              <a:solidFill>
                <a:srgbClr val="FF0000"/>
              </a:solidFill>
            </a:endParaRPr>
          </a:p>
        </p:txBody>
      </p:sp>
    </p:spTree>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455" fill="hold">
                                          <p:stCondLst>
                                            <p:cond delay="0"/>
                                          </p:stCondLst>
                                        </p:cTn>
                                        <p:tgtEl>
                                          <p:spTgt spid="5">
                                            <p:txEl>
                                              <p:pRg st="0" end="0"/>
                                            </p:txEl>
                                          </p:spTgt>
                                        </p:tgtEl>
                                        <p:attrNameLst>
                                          <p:attrName>style.rotation</p:attrName>
                                        </p:attrNameLst>
                                      </p:cBhvr>
                                      <p:to>
                                        <p:strVal val="-45.0"/>
                                      </p:to>
                                    </p:set>
                                    <p:anim calcmode="lin" valueType="num">
                                      <p:cBhvr>
                                        <p:cTn id="15"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Le Bich Lam\Pictures\ANH NEN\Picture4.png"/>
          <p:cNvPicPr>
            <a:picLocks noChangeAspect="1" noChangeArrowheads="1"/>
          </p:cNvPicPr>
          <p:nvPr/>
        </p:nvPicPr>
        <p:blipFill>
          <a:blip r:embed="rId2" cstate="print"/>
          <a:srcRect/>
          <a:stretch>
            <a:fillRect/>
          </a:stretch>
        </p:blipFill>
        <p:spPr bwMode="auto">
          <a:xfrm>
            <a:off x="-9525" y="0"/>
            <a:ext cx="9163050" cy="6858000"/>
          </a:xfrm>
          <a:prstGeom prst="rect">
            <a:avLst/>
          </a:prstGeom>
          <a:noFill/>
        </p:spPr>
      </p:pic>
      <p:sp>
        <p:nvSpPr>
          <p:cNvPr id="2" name="Title 1"/>
          <p:cNvSpPr>
            <a:spLocks noGrp="1"/>
          </p:cNvSpPr>
          <p:nvPr>
            <p:ph type="title"/>
          </p:nvPr>
        </p:nvSpPr>
        <p:spPr/>
        <p:txBody>
          <a:bodyPr>
            <a:normAutofit/>
          </a:bodyPr>
          <a:lstStyle/>
          <a:p>
            <a:pPr algn="ctr"/>
            <a:r>
              <a:rPr lang="en-US" sz="6000" b="1" smtClean="0">
                <a:solidFill>
                  <a:srgbClr val="FF0000"/>
                </a:solidFill>
              </a:rPr>
              <a:t>Chuẩn bị</a:t>
            </a:r>
            <a:endParaRPr lang="en-US" sz="6000" b="1">
              <a:solidFill>
                <a:srgbClr val="FF0000"/>
              </a:solidFill>
            </a:endParaRPr>
          </a:p>
        </p:txBody>
      </p:sp>
      <p:sp>
        <p:nvSpPr>
          <p:cNvPr id="3" name="Content Placeholder 2"/>
          <p:cNvSpPr>
            <a:spLocks noGrp="1"/>
          </p:cNvSpPr>
          <p:nvPr>
            <p:ph idx="1"/>
          </p:nvPr>
        </p:nvSpPr>
        <p:spPr/>
        <p:txBody>
          <a:bodyPr>
            <a:normAutofit/>
          </a:bodyPr>
          <a:lstStyle/>
          <a:p>
            <a:pPr>
              <a:buClr>
                <a:srgbClr val="ED0DD2"/>
              </a:buClr>
            </a:pPr>
            <a:r>
              <a:rPr lang="en-US" sz="3600" b="1" u="sng" smtClean="0">
                <a:solidFill>
                  <a:srgbClr val="ED0DD2"/>
                </a:solidFill>
              </a:rPr>
              <a:t>Cô :</a:t>
            </a:r>
            <a:r>
              <a:rPr lang="en-US" sz="3600" smtClean="0"/>
              <a:t> </a:t>
            </a:r>
            <a:r>
              <a:rPr lang="en-US" sz="3600" b="1" smtClean="0">
                <a:solidFill>
                  <a:srgbClr val="00B050"/>
                </a:solidFill>
              </a:rPr>
              <a:t>những hình ảnh về con sếu, ảnh về các loại chim khác, tranh sự phát triển của con sếu, các con cá bằng nhựa.</a:t>
            </a:r>
          </a:p>
          <a:p>
            <a:pPr>
              <a:buClr>
                <a:srgbClr val="ED0DD2"/>
              </a:buClr>
            </a:pPr>
            <a:r>
              <a:rPr lang="en-US" sz="3600" b="1" u="sng" smtClean="0">
                <a:solidFill>
                  <a:srgbClr val="ED0DD2"/>
                </a:solidFill>
              </a:rPr>
              <a:t>Trẻ :</a:t>
            </a:r>
            <a:r>
              <a:rPr lang="en-US" sz="3600" smtClean="0"/>
              <a:t> </a:t>
            </a:r>
            <a:r>
              <a:rPr lang="en-US" sz="3600" b="1" smtClean="0">
                <a:solidFill>
                  <a:srgbClr val="00B050"/>
                </a:solidFill>
              </a:rPr>
              <a:t>Bút màu, bàn ghế, tranh tô màu các loại chim, tranh lô tô sự phát triển của con sếu.</a:t>
            </a:r>
            <a:endParaRPr lang="en-US" sz="3600" b="1">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 Bich Lam\Pictures\ANH NEN\Picture3.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a:xfrm>
            <a:off x="228600" y="704088"/>
            <a:ext cx="8686800" cy="1143000"/>
          </a:xfrm>
        </p:spPr>
        <p:txBody>
          <a:bodyPr anchor="ctr">
            <a:noAutofit/>
          </a:bodyPr>
          <a:lstStyle/>
          <a:p>
            <a:pPr algn="ctr"/>
            <a:r>
              <a:rPr lang="en-US" sz="4400" b="1" smtClean="0">
                <a:solidFill>
                  <a:srgbClr val="009900"/>
                </a:solidFill>
              </a:rPr>
              <a:t>Hoạt động 1: Quan sát và trò chuyện </a:t>
            </a:r>
            <a:endParaRPr lang="en-US" sz="4400" b="1">
              <a:solidFill>
                <a:srgbClr val="009900"/>
              </a:solidFill>
            </a:endParaRPr>
          </a:p>
        </p:txBody>
      </p:sp>
      <p:sp>
        <p:nvSpPr>
          <p:cNvPr id="3" name="Content Placeholder 2"/>
          <p:cNvSpPr>
            <a:spLocks noGrp="1"/>
          </p:cNvSpPr>
          <p:nvPr>
            <p:ph idx="1"/>
          </p:nvPr>
        </p:nvSpPr>
        <p:spPr/>
        <p:txBody>
          <a:bodyPr>
            <a:normAutofit/>
          </a:bodyPr>
          <a:lstStyle/>
          <a:p>
            <a:pPr>
              <a:buClr>
                <a:srgbClr val="ED0DD2"/>
              </a:buClr>
            </a:pPr>
            <a:r>
              <a:rPr lang="en-US" sz="3600" smtClean="0">
                <a:solidFill>
                  <a:srgbClr val="ED0DD2"/>
                </a:solidFill>
              </a:rPr>
              <a:t>Đọc câu đố về con cò.</a:t>
            </a:r>
          </a:p>
          <a:p>
            <a:pPr>
              <a:buClr>
                <a:srgbClr val="ED0DD2"/>
              </a:buClr>
            </a:pPr>
            <a:r>
              <a:rPr lang="en-US" sz="3600" smtClean="0">
                <a:solidFill>
                  <a:srgbClr val="ED0DD2"/>
                </a:solidFill>
              </a:rPr>
              <a:t>Cho trẻ xem ảnh con sếu.</a:t>
            </a:r>
          </a:p>
          <a:p>
            <a:pPr>
              <a:buClr>
                <a:srgbClr val="ED0DD2"/>
              </a:buClr>
            </a:pPr>
            <a:r>
              <a:rPr lang="en-US" sz="3600" smtClean="0">
                <a:solidFill>
                  <a:srgbClr val="ED0DD2"/>
                </a:solidFill>
              </a:rPr>
              <a:t>Trò chuyện về hình ảnh vừa xem.</a:t>
            </a:r>
          </a:p>
          <a:p>
            <a:pPr>
              <a:buClr>
                <a:srgbClr val="ED0DD2"/>
              </a:buClr>
            </a:pPr>
            <a:r>
              <a:rPr lang="en-US" sz="3600" smtClean="0">
                <a:solidFill>
                  <a:srgbClr val="ED0DD2"/>
                </a:solidFill>
              </a:rPr>
              <a:t>Cung cấp thêm kiến thức  và giáo dục trẻ bảo vệ loài chim sếu. </a:t>
            </a:r>
            <a:endParaRPr lang="en-US" sz="3600">
              <a:solidFill>
                <a:srgbClr val="ED0DD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 Bich Lam\Pictures\ANH NEN\Picture3.pn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le 1"/>
          <p:cNvSpPr>
            <a:spLocks noGrp="1"/>
          </p:cNvSpPr>
          <p:nvPr>
            <p:ph type="title"/>
          </p:nvPr>
        </p:nvSpPr>
        <p:spPr/>
        <p:txBody>
          <a:bodyPr anchor="ctr">
            <a:normAutofit/>
          </a:bodyPr>
          <a:lstStyle/>
          <a:p>
            <a:pPr algn="ctr"/>
            <a:r>
              <a:rPr lang="en-US" sz="5400" b="1" smtClean="0">
                <a:solidFill>
                  <a:srgbClr val="009900"/>
                </a:solidFill>
              </a:rPr>
              <a:t>Hoạt động 2: Bé vui chơi</a:t>
            </a:r>
            <a:endParaRPr lang="en-US"/>
          </a:p>
        </p:txBody>
      </p:sp>
      <p:sp>
        <p:nvSpPr>
          <p:cNvPr id="3" name="Content Placeholder 2"/>
          <p:cNvSpPr>
            <a:spLocks noGrp="1"/>
          </p:cNvSpPr>
          <p:nvPr>
            <p:ph idx="1"/>
          </p:nvPr>
        </p:nvSpPr>
        <p:spPr/>
        <p:txBody>
          <a:bodyPr>
            <a:normAutofit/>
          </a:bodyPr>
          <a:lstStyle/>
          <a:p>
            <a:pPr>
              <a:buClr>
                <a:srgbClr val="ED0DD2"/>
              </a:buClr>
            </a:pPr>
            <a:r>
              <a:rPr lang="en-US" sz="3600" smtClean="0">
                <a:solidFill>
                  <a:srgbClr val="ED0DD2"/>
                </a:solidFill>
              </a:rPr>
              <a:t>Trò chơi “Ai nhanh hơn” : xếp quá trình phát triển của con sếu.</a:t>
            </a:r>
          </a:p>
          <a:p>
            <a:pPr>
              <a:buClr>
                <a:srgbClr val="ED0DD2"/>
              </a:buClr>
            </a:pPr>
            <a:r>
              <a:rPr lang="en-US" sz="3600" smtClean="0">
                <a:solidFill>
                  <a:srgbClr val="ED0DD2"/>
                </a:solidFill>
              </a:rPr>
              <a:t>Trò chơi : “Sếu bắt cá”.</a:t>
            </a:r>
          </a:p>
          <a:p>
            <a:pPr>
              <a:buClr>
                <a:srgbClr val="ED0DD2"/>
              </a:buClr>
            </a:pPr>
            <a:r>
              <a:rPr lang="en-US" sz="3600" smtClean="0">
                <a:solidFill>
                  <a:srgbClr val="ED0DD2"/>
                </a:solidFill>
              </a:rPr>
              <a:t>Trò chơi : “Chim bay cò bay”.</a:t>
            </a:r>
          </a:p>
          <a:p>
            <a:pPr>
              <a:buClr>
                <a:srgbClr val="ED0DD2"/>
              </a:buClr>
            </a:pPr>
            <a:r>
              <a:rPr lang="en-US" sz="3600" smtClean="0">
                <a:solidFill>
                  <a:srgbClr val="ED0DD2"/>
                </a:solidFill>
              </a:rPr>
              <a:t>Tô màu các loại chim.</a:t>
            </a:r>
            <a:endParaRPr lang="en-US" sz="3600">
              <a:solidFill>
                <a:srgbClr val="ED0DD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609600"/>
          </a:xfrm>
        </p:spPr>
        <p:txBody>
          <a:bodyPr>
            <a:normAutofit fontScale="90000"/>
          </a:bodyPr>
          <a:lstStyle/>
          <a:p>
            <a:pPr algn="ctr"/>
            <a:endParaRPr lang="en-US" b="1">
              <a:solidFill>
                <a:srgbClr val="ED0DD2"/>
              </a:solidFill>
            </a:endParaRPr>
          </a:p>
        </p:txBody>
      </p:sp>
      <p:sp>
        <p:nvSpPr>
          <p:cNvPr id="10" name="Content Placeholder 9"/>
          <p:cNvSpPr>
            <a:spLocks noGrp="1"/>
          </p:cNvSpPr>
          <p:nvPr>
            <p:ph idx="1"/>
          </p:nvPr>
        </p:nvSpPr>
        <p:spPr>
          <a:xfrm>
            <a:off x="457200" y="1066800"/>
            <a:ext cx="8229600" cy="5257800"/>
          </a:xfrm>
        </p:spPr>
        <p:txBody>
          <a:bodyPr/>
          <a:lstStyle/>
          <a:p>
            <a:endParaRPr lang="en-US"/>
          </a:p>
        </p:txBody>
      </p:sp>
      <p:pic>
        <p:nvPicPr>
          <p:cNvPr id="11" name="Picture 4" descr="Dong%20Thap"/>
          <p:cNvPicPr>
            <a:picLocks noChangeAspect="1" noChangeArrowheads="1"/>
          </p:cNvPicPr>
          <p:nvPr/>
        </p:nvPicPr>
        <p:blipFill>
          <a:blip r:embed="rId3" cstate="print"/>
          <a:srcRect/>
          <a:stretch>
            <a:fillRect/>
          </a:stretch>
        </p:blipFill>
        <p:spPr bwMode="auto">
          <a:xfrm>
            <a:off x="838200" y="1714500"/>
            <a:ext cx="6858000" cy="5143500"/>
          </a:xfrm>
          <a:prstGeom prst="rect">
            <a:avLst/>
          </a:prstGeom>
          <a:noFill/>
        </p:spPr>
      </p:pic>
    </p:spTree>
  </p:cSld>
  <p:clrMapOvr>
    <a:masterClrMapping/>
  </p:clrMapOvr>
  <p:transition spd="slow">
    <p:wheel spokes="3"/>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descr="C:\Users\Le Bich Lam\Pictures\chim seu\image303.png"/>
          <p:cNvPicPr>
            <a:picLocks noChangeAspect="1" noChangeArrowheads="1"/>
          </p:cNvPicPr>
          <p:nvPr/>
        </p:nvPicPr>
        <p:blipFill>
          <a:blip r:embed="rId3" cstate="print"/>
          <a:srcRect/>
          <a:stretch>
            <a:fillRect/>
          </a:stretch>
        </p:blipFill>
        <p:spPr bwMode="auto">
          <a:xfrm>
            <a:off x="457201" y="228600"/>
            <a:ext cx="8229600" cy="6400800"/>
          </a:xfrm>
          <a:prstGeom prst="rect">
            <a:avLst/>
          </a:prstGeom>
          <a:noFill/>
        </p:spPr>
      </p:pic>
    </p:spTree>
  </p:cSld>
  <p:clrMapOvr>
    <a:masterClrMapping/>
  </p:clrMapOvr>
  <p:transition spd="slow">
    <p:circl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609600"/>
          </a:xfrm>
        </p:spPr>
        <p:txBody>
          <a:bodyPr>
            <a:normAutofit fontScale="90000"/>
          </a:bodyPr>
          <a:lstStyle/>
          <a:p>
            <a:pPr algn="ctr"/>
            <a:r>
              <a:rPr lang="en-US" smtClean="0">
                <a:solidFill>
                  <a:schemeClr val="tx1"/>
                </a:solidFill>
              </a:rPr>
              <a:t>Sếu đi kiếm ăn</a:t>
            </a:r>
            <a:endParaRPr lang="en-US">
              <a:solidFill>
                <a:schemeClr val="tx1"/>
              </a:solidFill>
            </a:endParaRPr>
          </a:p>
        </p:txBody>
      </p:sp>
      <p:pic>
        <p:nvPicPr>
          <p:cNvPr id="7" name="Picture 5" descr="1127180231_hac1"/>
          <p:cNvPicPr>
            <a:picLocks noGrp="1" noChangeAspect="1" noChangeArrowheads="1"/>
          </p:cNvPicPr>
          <p:nvPr>
            <p:ph sz="half" idx="1"/>
          </p:nvPr>
        </p:nvPicPr>
        <p:blipFill>
          <a:blip r:embed="rId3" cstate="print"/>
          <a:srcRect/>
          <a:stretch>
            <a:fillRect/>
          </a:stretch>
        </p:blipFill>
        <p:spPr bwMode="auto">
          <a:xfrm>
            <a:off x="0" y="2209800"/>
            <a:ext cx="3986463" cy="3886200"/>
          </a:xfrm>
          <a:prstGeom prst="rect">
            <a:avLst/>
          </a:prstGeom>
          <a:noFill/>
        </p:spPr>
      </p:pic>
      <p:pic>
        <p:nvPicPr>
          <p:cNvPr id="8" name="Picture 4" descr="40179648-172493sm"/>
          <p:cNvPicPr>
            <a:picLocks noGrp="1" noChangeAspect="1" noChangeArrowheads="1"/>
          </p:cNvPicPr>
          <p:nvPr>
            <p:ph sz="half" idx="2"/>
          </p:nvPr>
        </p:nvPicPr>
        <p:blipFill>
          <a:blip r:embed="rId4" cstate="print"/>
          <a:srcRect/>
          <a:stretch>
            <a:fillRect/>
          </a:stretch>
        </p:blipFill>
        <p:spPr bwMode="auto">
          <a:xfrm>
            <a:off x="4191000" y="2209800"/>
            <a:ext cx="4953000" cy="3886200"/>
          </a:xfrm>
          <a:prstGeom prst="rect">
            <a:avLst/>
          </a:prstGeom>
          <a:noFill/>
        </p:spPr>
      </p:pic>
    </p:spTree>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5" descr="images116146_dlst_tamnong2"/>
          <p:cNvPicPr>
            <a:picLocks noGrp="1" noChangeAspect="1" noChangeArrowheads="1"/>
          </p:cNvPicPr>
          <p:nvPr>
            <p:ph sz="half" idx="1"/>
          </p:nvPr>
        </p:nvPicPr>
        <p:blipFill>
          <a:blip r:embed="rId3" cstate="print"/>
          <a:srcRect/>
          <a:stretch>
            <a:fillRect/>
          </a:stretch>
        </p:blipFill>
        <p:spPr bwMode="auto">
          <a:xfrm>
            <a:off x="457201" y="1524000"/>
            <a:ext cx="3505200" cy="4191000"/>
          </a:xfrm>
          <a:prstGeom prst="rect">
            <a:avLst/>
          </a:prstGeom>
          <a:noFill/>
        </p:spPr>
      </p:pic>
      <p:pic>
        <p:nvPicPr>
          <p:cNvPr id="6" name="Picture 4" descr="SarusCrane2758"/>
          <p:cNvPicPr>
            <a:picLocks noGrp="1" noChangeAspect="1" noChangeArrowheads="1"/>
          </p:cNvPicPr>
          <p:nvPr>
            <p:ph sz="half" idx="2"/>
          </p:nvPr>
        </p:nvPicPr>
        <p:blipFill>
          <a:blip r:embed="rId4" cstate="print"/>
          <a:srcRect/>
          <a:stretch>
            <a:fillRect/>
          </a:stretch>
        </p:blipFill>
        <p:spPr bwMode="auto">
          <a:xfrm>
            <a:off x="3889771" y="1600200"/>
            <a:ext cx="5254229" cy="3883819"/>
          </a:xfrm>
          <a:prstGeom prst="rect">
            <a:avLst/>
          </a:prstGeom>
          <a:noFill/>
        </p:spPr>
      </p:pic>
    </p:spTree>
  </p:cSld>
  <p:clrMapOvr>
    <a:masterClrMapping/>
  </p:clrMapOvr>
  <p:transition spd="slow">
    <p:spli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814</TotalTime>
  <Words>295</Words>
  <Application>Microsoft Office PowerPoint</Application>
  <PresentationFormat>On-screen Show (4:3)</PresentationFormat>
  <Paragraphs>35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PHÒNG GIÁO DỤC VÀ ĐÀO TẠO  QUẬN LONG BIÊN TRƯỜNG MẦM NON HOA SỮA  BÀI GIẢNG ĐIỆN TỬ LĨNH VỰC PHÁT TRIỂN NHẬN THỨC ĐỀ TÀI  CHỊ SẾU DỄ THƯƠNG   Lứa tuổi : 5 – 6 tuổi</vt:lpstr>
      <vt:lpstr>Mục đích – yêu cầu</vt:lpstr>
      <vt:lpstr>Chuẩn bị</vt:lpstr>
      <vt:lpstr>Hoạt động 1: Quan sát và trò chuyện </vt:lpstr>
      <vt:lpstr>Hoạt động 2: Bé vui chơi</vt:lpstr>
      <vt:lpstr>PowerPoint Presentation</vt:lpstr>
      <vt:lpstr>PowerPoint Presentation</vt:lpstr>
      <vt:lpstr>Sếu đi kiếm ăn</vt:lpstr>
      <vt:lpstr>PowerPoint Presentation</vt:lpstr>
      <vt:lpstr>PowerPoint Presentation</vt:lpstr>
      <vt:lpstr>Chim sếu sinh sản</vt:lpstr>
      <vt:lpstr>PowerPoint Presentation</vt:lpstr>
      <vt:lpstr>PowerPoint Presentation</vt:lpstr>
      <vt:lpstr>PowerPoint Presentation</vt:lpstr>
      <vt:lpstr>Chim sếu bay</vt:lpstr>
      <vt:lpstr>PowerPoint Presentation</vt:lpstr>
      <vt:lpstr>Nơi sống của sếu</vt:lpstr>
      <vt:lpstr>Chúng sống theo bầy - đàn</vt:lpstr>
      <vt:lpstr>Sếu ngơ ngác và mệt mỏi khi không còn đủ thức ăn  </vt:lpstr>
      <vt:lpstr>Con cò</vt:lpstr>
      <vt:lpstr>Con hạc </vt:lpstr>
      <vt:lpstr>PowerPoint Presentation</vt:lpstr>
      <vt:lpstr>TRÒ CHƠI</vt:lpstr>
      <vt:lpstr>BÀI HỌC ĐẾN ĐÂY KẾT THÚC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THÀNH PHỐ CAO LÃNH TRƯỜNG MẦM NON – TiỂU HỌC TƯ THỤC NGÔI SAO BÀI GIẢNG ĐIỆN TỬ</dc:title>
  <dc:creator>Le Bich Lam</dc:creator>
  <cp:lastModifiedBy>Welcome</cp:lastModifiedBy>
  <cp:revision>80</cp:revision>
  <dcterms:created xsi:type="dcterms:W3CDTF">2010-12-26T16:10:53Z</dcterms:created>
  <dcterms:modified xsi:type="dcterms:W3CDTF">2018-04-04T07:28:24Z</dcterms:modified>
</cp:coreProperties>
</file>