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3" r:id="rId3"/>
    <p:sldId id="264" r:id="rId4"/>
    <p:sldId id="265" r:id="rId5"/>
    <p:sldId id="267" r:id="rId6"/>
    <p:sldId id="268" r:id="rId7"/>
    <p:sldId id="269" r:id="rId8"/>
    <p:sldId id="270" r:id="rId9"/>
    <p:sldId id="271" r:id="rId10"/>
    <p:sldId id="273" r:id="rId11"/>
    <p:sldId id="274" r:id="rId12"/>
    <p:sldId id="275" r:id="rId13"/>
    <p:sldId id="276" r:id="rId14"/>
    <p:sldId id="277" r:id="rId15"/>
    <p:sldId id="279" r:id="rId16"/>
    <p:sldId id="280" r:id="rId17"/>
    <p:sldId id="281" r:id="rId18"/>
    <p:sldId id="282" r:id="rId19"/>
    <p:sldId id="283" r:id="rId20"/>
    <p:sldId id="28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5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14/10/2025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52197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14/10/2025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60866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14/10/2025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878498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4AD53C2-60F8-4E95-B638-FD885E21B6CE}" type="datetimeFigureOut">
              <a:rPr lang="vi-VN" smtClean="0"/>
              <a:t>14/10/2025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578710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AD53C2-60F8-4E95-B638-FD885E21B6CE}" type="datetimeFigureOut">
              <a:rPr lang="vi-VN" smtClean="0"/>
              <a:t>14/10/2025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33243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4AD53C2-60F8-4E95-B638-FD885E21B6CE}" type="datetimeFigureOut">
              <a:rPr lang="vi-VN" smtClean="0"/>
              <a:t>14/10/2025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44436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4AD53C2-60F8-4E95-B638-FD885E21B6CE}" type="datetimeFigureOut">
              <a:rPr lang="vi-VN" smtClean="0"/>
              <a:t>14/10/2025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125774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4AD53C2-60F8-4E95-B638-FD885E21B6CE}" type="datetimeFigureOut">
              <a:rPr lang="vi-VN" smtClean="0"/>
              <a:t>14/10/2025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428477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D53C2-60F8-4E95-B638-FD885E21B6CE}" type="datetimeFigureOut">
              <a:rPr lang="vi-VN" smtClean="0"/>
              <a:t>14/10/2025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62152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AD53C2-60F8-4E95-B638-FD885E21B6CE}" type="datetimeFigureOut">
              <a:rPr lang="vi-VN" smtClean="0"/>
              <a:t>14/10/2025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355679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AD53C2-60F8-4E95-B638-FD885E21B6CE}" type="datetimeFigureOut">
              <a:rPr lang="vi-VN" smtClean="0"/>
              <a:t>14/10/2025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6593B9-AD1C-4B7F-A6E1-0067B80573D4}" type="slidenum">
              <a:rPr lang="vi-VN" smtClean="0"/>
              <a:t>‹#›</a:t>
            </a:fld>
            <a:endParaRPr lang="vi-VN"/>
          </a:p>
        </p:txBody>
      </p:sp>
    </p:spTree>
    <p:extLst>
      <p:ext uri="{BB962C8B-B14F-4D97-AF65-F5344CB8AC3E}">
        <p14:creationId xmlns:p14="http://schemas.microsoft.com/office/powerpoint/2010/main" val="278463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AD53C2-60F8-4E95-B638-FD885E21B6CE}" type="datetimeFigureOut">
              <a:rPr lang="vi-VN" smtClean="0"/>
              <a:t>14/10/2025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6593B9-AD1C-4B7F-A6E1-0067B80573D4}" type="slidenum">
              <a:rPr lang="vi-VN" smtClean="0"/>
              <a:t>‹#›</a:t>
            </a:fld>
            <a:endParaRPr lang="vi-VN"/>
          </a:p>
        </p:txBody>
      </p:sp>
    </p:spTree>
    <p:extLst>
      <p:ext uri="{BB962C8B-B14F-4D97-AF65-F5344CB8AC3E}">
        <p14:creationId xmlns:p14="http://schemas.microsoft.com/office/powerpoint/2010/main" val="4150474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50 Hình Nền Pp Đẹp Đơn Giản Mà Đẹp, Hình Nền Powerpoint Đơn Giản Mà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1295400"/>
            <a:ext cx="12115800" cy="304698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dirty="0">
                <a:solidFill>
                  <a:srgbClr val="FF0000"/>
                </a:solidFill>
              </a:rPr>
              <a:t>LĨNH VỰC PHÁT TRIỂN NHẬN THỨC</a:t>
            </a:r>
          </a:p>
          <a:p>
            <a:pPr algn="ctr"/>
            <a:r>
              <a:rPr lang="en-US" sz="4800" b="1" dirty="0" err="1">
                <a:solidFill>
                  <a:srgbClr val="FF0000"/>
                </a:solidFill>
              </a:rPr>
              <a:t>Đề</a:t>
            </a:r>
            <a:r>
              <a:rPr lang="en-US" sz="4800" b="1" dirty="0">
                <a:solidFill>
                  <a:srgbClr val="FF0000"/>
                </a:solidFill>
              </a:rPr>
              <a:t> </a:t>
            </a:r>
            <a:r>
              <a:rPr lang="en-US" sz="4800" b="1" dirty="0" err="1">
                <a:solidFill>
                  <a:srgbClr val="FF0000"/>
                </a:solidFill>
              </a:rPr>
              <a:t>tài</a:t>
            </a:r>
            <a:r>
              <a:rPr lang="en-US" sz="4800" b="1" dirty="0">
                <a:solidFill>
                  <a:srgbClr val="FF0000"/>
                </a:solidFill>
              </a:rPr>
              <a:t>: </a:t>
            </a:r>
            <a:r>
              <a:rPr lang="en-US" sz="4800" b="1" dirty="0" err="1">
                <a:solidFill>
                  <a:srgbClr val="FF0000"/>
                </a:solidFill>
                <a:sym typeface="+mn-ea"/>
              </a:rPr>
              <a:t>Nhận</a:t>
            </a:r>
            <a:r>
              <a:rPr lang="en-US" sz="4800" b="1" dirty="0">
                <a:solidFill>
                  <a:srgbClr val="FF0000"/>
                </a:solidFill>
                <a:sym typeface="+mn-ea"/>
              </a:rPr>
              <a:t> </a:t>
            </a:r>
            <a:r>
              <a:rPr lang="en-US" sz="4800" b="1" dirty="0" err="1">
                <a:solidFill>
                  <a:srgbClr val="FF0000"/>
                </a:solidFill>
                <a:sym typeface="+mn-ea"/>
              </a:rPr>
              <a:t>biết</a:t>
            </a:r>
            <a:r>
              <a:rPr lang="en-US" sz="4800" b="1" dirty="0">
                <a:solidFill>
                  <a:srgbClr val="FF0000"/>
                </a:solidFill>
                <a:sym typeface="+mn-ea"/>
              </a:rPr>
              <a:t> </a:t>
            </a:r>
            <a:r>
              <a:rPr lang="en-US" sz="4800" b="1" dirty="0" err="1">
                <a:solidFill>
                  <a:srgbClr val="FF0000"/>
                </a:solidFill>
                <a:sym typeface="+mn-ea"/>
              </a:rPr>
              <a:t>hôm</a:t>
            </a:r>
            <a:r>
              <a:rPr lang="en-US" sz="4800" b="1" dirty="0">
                <a:solidFill>
                  <a:srgbClr val="FF0000"/>
                </a:solidFill>
                <a:sym typeface="+mn-ea"/>
              </a:rPr>
              <a:t> qua, </a:t>
            </a:r>
            <a:r>
              <a:rPr lang="en-US" sz="4800" b="1" dirty="0" err="1">
                <a:solidFill>
                  <a:srgbClr val="FF0000"/>
                </a:solidFill>
                <a:sym typeface="+mn-ea"/>
              </a:rPr>
              <a:t>hôm</a:t>
            </a:r>
            <a:r>
              <a:rPr lang="en-US" sz="4800" b="1" dirty="0">
                <a:solidFill>
                  <a:srgbClr val="FF0000"/>
                </a:solidFill>
                <a:sym typeface="+mn-ea"/>
              </a:rPr>
              <a:t> nay, </a:t>
            </a:r>
            <a:r>
              <a:rPr lang="en-US" sz="4800" b="1" dirty="0" err="1">
                <a:solidFill>
                  <a:srgbClr val="FF0000"/>
                </a:solidFill>
                <a:sym typeface="+mn-ea"/>
              </a:rPr>
              <a:t>ngày</a:t>
            </a:r>
            <a:r>
              <a:rPr lang="en-US" sz="4800" b="1" dirty="0">
                <a:solidFill>
                  <a:srgbClr val="FF0000"/>
                </a:solidFill>
                <a:sym typeface="+mn-ea"/>
              </a:rPr>
              <a:t> </a:t>
            </a:r>
            <a:r>
              <a:rPr lang="en-US" sz="4800" b="1" dirty="0" err="1">
                <a:solidFill>
                  <a:srgbClr val="FF0000"/>
                </a:solidFill>
                <a:sym typeface="+mn-ea"/>
              </a:rPr>
              <a:t>mai</a:t>
            </a:r>
            <a:endParaRPr lang="en-US" sz="4800" b="1" dirty="0">
              <a:solidFill>
                <a:srgbClr val="FF0000"/>
              </a:solidFill>
            </a:endParaRPr>
          </a:p>
          <a:p>
            <a:pPr algn="ctr"/>
            <a:r>
              <a:rPr lang="en-US" sz="4800" b="1" i="1" dirty="0">
                <a:solidFill>
                  <a:srgbClr val="FF0000"/>
                </a:solidFill>
                <a:sym typeface="+mn-ea"/>
              </a:rPr>
              <a:t>GIÁO VIÊN: </a:t>
            </a:r>
            <a:r>
              <a:rPr lang="vi-VN" sz="4800" b="1" i="1" dirty="0" smtClean="0">
                <a:solidFill>
                  <a:srgbClr val="FF0000"/>
                </a:solidFill>
                <a:sym typeface="+mn-ea"/>
              </a:rPr>
              <a:t>Nguyễn Thị Minh Huệ</a:t>
            </a:r>
            <a:endParaRPr lang="en-US" sz="4800" b="1" i="1" dirty="0" smtClean="0">
              <a:solidFill>
                <a:srgbClr val="FF0000"/>
              </a:solidFill>
              <a:sym typeface="+mn-ea"/>
            </a:endParaRPr>
          </a:p>
          <a:p>
            <a:pPr algn="ctr"/>
            <a:r>
              <a:rPr lang="en-US" sz="4800" b="1" i="1" dirty="0" err="1" smtClean="0">
                <a:solidFill>
                  <a:srgbClr val="FF0000"/>
                </a:solidFill>
                <a:sym typeface="+mn-ea"/>
              </a:rPr>
              <a:t>Lứa</a:t>
            </a:r>
            <a:r>
              <a:rPr lang="en-US" sz="4800" b="1" i="1" dirty="0" smtClean="0">
                <a:solidFill>
                  <a:srgbClr val="FF0000"/>
                </a:solidFill>
                <a:sym typeface="+mn-ea"/>
              </a:rPr>
              <a:t> </a:t>
            </a:r>
            <a:r>
              <a:rPr lang="en-US" sz="4800" b="1" i="1" dirty="0" err="1">
                <a:solidFill>
                  <a:srgbClr val="FF0000"/>
                </a:solidFill>
                <a:sym typeface="+mn-ea"/>
              </a:rPr>
              <a:t>tuổi</a:t>
            </a:r>
            <a:r>
              <a:rPr lang="en-US" sz="4800" b="1" i="1" dirty="0">
                <a:solidFill>
                  <a:srgbClr val="FF0000"/>
                </a:solidFill>
                <a:sym typeface="+mn-ea"/>
              </a:rPr>
              <a:t>: </a:t>
            </a:r>
            <a:r>
              <a:rPr lang="en-US" sz="4800" b="1" i="1" dirty="0" smtClean="0">
                <a:solidFill>
                  <a:srgbClr val="FF0000"/>
                </a:solidFill>
                <a:sym typeface="+mn-ea"/>
              </a:rPr>
              <a:t>4-5</a:t>
            </a:r>
            <a:r>
              <a:rPr lang="en-US" sz="4800" b="1" i="1" dirty="0" smtClean="0">
                <a:solidFill>
                  <a:srgbClr val="FF0000"/>
                </a:solidFill>
                <a:sym typeface="+mn-ea"/>
              </a:rPr>
              <a:t> </a:t>
            </a:r>
            <a:r>
              <a:rPr lang="en-US" sz="4800" b="1" i="1" dirty="0" err="1">
                <a:solidFill>
                  <a:srgbClr val="FF0000"/>
                </a:solidFill>
                <a:sym typeface="+mn-ea"/>
              </a:rPr>
              <a:t>tuổi</a:t>
            </a:r>
            <a:endParaRPr lang="en-US" sz="4800" b="1" i="1" dirty="0">
              <a:solidFill>
                <a:srgbClr val="FF0000"/>
              </a:solidFill>
            </a:endParaRPr>
          </a:p>
        </p:txBody>
      </p:sp>
    </p:spTree>
    <p:extLst>
      <p:ext uri="{BB962C8B-B14F-4D97-AF65-F5344CB8AC3E}">
        <p14:creationId xmlns:p14="http://schemas.microsoft.com/office/powerpoint/2010/main" val="2948244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23648"/>
            <a:ext cx="4169603" cy="621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76800" y="6186400"/>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nay</a:t>
            </a:r>
          </a:p>
        </p:txBody>
      </p:sp>
    </p:spTree>
    <p:extLst>
      <p:ext uri="{BB962C8B-B14F-4D97-AF65-F5344CB8AC3E}">
        <p14:creationId xmlns:p14="http://schemas.microsoft.com/office/powerpoint/2010/main" val="269901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ớp Mẫu giáo 5 tuổi A3 làm quen với toán: Tạo nhóm số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767" y="97220"/>
            <a:ext cx="8873233" cy="56597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5000" y="5859959"/>
            <a:ext cx="8686800" cy="769441"/>
          </a:xfrm>
          <a:prstGeom prst="rect">
            <a:avLst/>
          </a:prstGeom>
          <a:noFill/>
        </p:spPr>
        <p:txBody>
          <a:bodyPr wrap="square" rtlCol="0">
            <a:spAutoFit/>
          </a:bodyPr>
          <a:lstStyle/>
          <a:p>
            <a:pPr algn="ctr"/>
            <a:r>
              <a:rPr lang="en-US" sz="4400" b="1" dirty="0" err="1">
                <a:solidFill>
                  <a:srgbClr val="002060"/>
                </a:solidFill>
              </a:rPr>
              <a:t>Buổi</a:t>
            </a:r>
            <a:r>
              <a:rPr lang="en-US" sz="4400" b="1" dirty="0">
                <a:solidFill>
                  <a:srgbClr val="002060"/>
                </a:solidFill>
              </a:rPr>
              <a:t> </a:t>
            </a:r>
            <a:r>
              <a:rPr lang="en-US" sz="4400" b="1" dirty="0" err="1">
                <a:solidFill>
                  <a:srgbClr val="002060"/>
                </a:solidFill>
              </a:rPr>
              <a:t>chiều</a:t>
            </a:r>
            <a:r>
              <a:rPr lang="en-US" sz="4400" b="1" dirty="0">
                <a:solidFill>
                  <a:srgbClr val="002060"/>
                </a:solidFill>
              </a:rPr>
              <a:t> </a:t>
            </a:r>
            <a:r>
              <a:rPr lang="en-US" sz="4400" b="1" dirty="0" err="1">
                <a:solidFill>
                  <a:srgbClr val="002060"/>
                </a:solidFill>
              </a:rPr>
              <a:t>đang</a:t>
            </a:r>
            <a:r>
              <a:rPr lang="en-US" sz="4400" b="1" dirty="0">
                <a:solidFill>
                  <a:srgbClr val="002060"/>
                </a:solidFill>
              </a:rPr>
              <a:t> </a:t>
            </a:r>
            <a:r>
              <a:rPr lang="en-US" sz="4400" b="1" dirty="0" err="1">
                <a:solidFill>
                  <a:srgbClr val="002060"/>
                </a:solidFill>
              </a:rPr>
              <a:t>học</a:t>
            </a:r>
            <a:r>
              <a:rPr lang="en-US" sz="4400" b="1" dirty="0">
                <a:solidFill>
                  <a:srgbClr val="002060"/>
                </a:solidFill>
              </a:rPr>
              <a:t> </a:t>
            </a:r>
            <a:r>
              <a:rPr lang="en-US" sz="4400" b="1" dirty="0" err="1">
                <a:solidFill>
                  <a:srgbClr val="002060"/>
                </a:solidFill>
              </a:rPr>
              <a:t>toán</a:t>
            </a:r>
            <a:endParaRPr lang="en-US" sz="4400" b="1" dirty="0">
              <a:solidFill>
                <a:srgbClr val="002060"/>
              </a:solidFill>
            </a:endParaRPr>
          </a:p>
        </p:txBody>
      </p:sp>
    </p:spTree>
    <p:extLst>
      <p:ext uri="{BB962C8B-B14F-4D97-AF65-F5344CB8AC3E}">
        <p14:creationId xmlns:p14="http://schemas.microsoft.com/office/powerpoint/2010/main" val="309375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OẠT ĐỘNG TRẢI NGHIỆM &amp;quot;CHĂM SÓC VƯỜN RAU&amp;quot; CỦA CÁC BÉ LỚP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4593"/>
            <a:ext cx="9220200" cy="5429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Sáng</a:t>
            </a:r>
            <a:r>
              <a:rPr lang="en-US" sz="4400" b="1" dirty="0">
                <a:solidFill>
                  <a:srgbClr val="002060"/>
                </a:solidFill>
              </a:rPr>
              <a:t> </a:t>
            </a:r>
            <a:r>
              <a:rPr lang="en-US" sz="4400" b="1" dirty="0" err="1">
                <a:solidFill>
                  <a:srgbClr val="002060"/>
                </a:solidFill>
              </a:rPr>
              <a:t>chăm</a:t>
            </a:r>
            <a:r>
              <a:rPr lang="en-US" sz="4400" b="1" dirty="0">
                <a:solidFill>
                  <a:srgbClr val="002060"/>
                </a:solidFill>
              </a:rPr>
              <a:t> </a:t>
            </a:r>
            <a:r>
              <a:rPr lang="en-US" sz="4400" b="1" dirty="0" err="1">
                <a:solidFill>
                  <a:srgbClr val="002060"/>
                </a:solidFill>
              </a:rPr>
              <a:t>sóc</a:t>
            </a:r>
            <a:r>
              <a:rPr lang="en-US" sz="4400" b="1" dirty="0">
                <a:solidFill>
                  <a:srgbClr val="002060"/>
                </a:solidFill>
              </a:rPr>
              <a:t> </a:t>
            </a:r>
            <a:r>
              <a:rPr lang="en-US" sz="4400" b="1" dirty="0" err="1">
                <a:solidFill>
                  <a:srgbClr val="002060"/>
                </a:solidFill>
              </a:rPr>
              <a:t>vườn</a:t>
            </a:r>
            <a:r>
              <a:rPr lang="en-US" sz="4400" b="1" dirty="0">
                <a:solidFill>
                  <a:srgbClr val="002060"/>
                </a:solidFill>
              </a:rPr>
              <a:t> </a:t>
            </a:r>
            <a:r>
              <a:rPr lang="en-US" sz="4400" b="1" dirty="0" err="1">
                <a:solidFill>
                  <a:srgbClr val="002060"/>
                </a:solidFill>
              </a:rPr>
              <a:t>rau</a:t>
            </a:r>
            <a:endParaRPr lang="en-US" sz="4400" b="1" dirty="0">
              <a:solidFill>
                <a:srgbClr val="002060"/>
              </a:solidFill>
            </a:endParaRPr>
          </a:p>
        </p:txBody>
      </p:sp>
    </p:spTree>
    <p:extLst>
      <p:ext uri="{BB962C8B-B14F-4D97-AF65-F5344CB8AC3E}">
        <p14:creationId xmlns:p14="http://schemas.microsoft.com/office/powerpoint/2010/main" val="3467889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Xem ảnh con ngủ trưa ở trường, mẹ nóng mặt nổi giận đòi hiệu trưởng lập tức  đuổi việc c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799"/>
            <a:ext cx="9753599" cy="5402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Trưa</a:t>
            </a:r>
            <a:r>
              <a:rPr lang="en-US" sz="4400" b="1" dirty="0">
                <a:solidFill>
                  <a:srgbClr val="002060"/>
                </a:solidFill>
              </a:rPr>
              <a:t> </a:t>
            </a:r>
            <a:r>
              <a:rPr lang="en-US" sz="4400" b="1" dirty="0" err="1">
                <a:solidFill>
                  <a:srgbClr val="002060"/>
                </a:solidFill>
              </a:rPr>
              <a:t>ngủ</a:t>
            </a:r>
            <a:r>
              <a:rPr lang="en-US" sz="4400" b="1" dirty="0">
                <a:solidFill>
                  <a:srgbClr val="002060"/>
                </a:solidFill>
              </a:rPr>
              <a:t> </a:t>
            </a:r>
            <a:r>
              <a:rPr lang="en-US" sz="4400" b="1" dirty="0" err="1">
                <a:solidFill>
                  <a:srgbClr val="002060"/>
                </a:solidFill>
              </a:rPr>
              <a:t>trưa</a:t>
            </a:r>
            <a:endParaRPr lang="en-US" sz="4400" b="1" dirty="0">
              <a:solidFill>
                <a:srgbClr val="002060"/>
              </a:solidFill>
            </a:endParaRPr>
          </a:p>
        </p:txBody>
      </p:sp>
    </p:spTree>
    <p:extLst>
      <p:ext uri="{BB962C8B-B14F-4D97-AF65-F5344CB8AC3E}">
        <p14:creationId xmlns:p14="http://schemas.microsoft.com/office/powerpoint/2010/main" val="1153086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hững điều bố mẹ cần làm để giúp con dậy sớm đi học đúng gi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534398"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Tối</a:t>
            </a:r>
            <a:r>
              <a:rPr lang="en-US" sz="4400" b="1" dirty="0">
                <a:solidFill>
                  <a:srgbClr val="002060"/>
                </a:solidFill>
              </a:rPr>
              <a:t> </a:t>
            </a:r>
            <a:r>
              <a:rPr lang="en-US" sz="4400" b="1" dirty="0" err="1">
                <a:solidFill>
                  <a:srgbClr val="002060"/>
                </a:solidFill>
              </a:rPr>
              <a:t>đi</a:t>
            </a:r>
            <a:r>
              <a:rPr lang="en-US" sz="4400" b="1" dirty="0">
                <a:solidFill>
                  <a:srgbClr val="002060"/>
                </a:solidFill>
              </a:rPr>
              <a:t> </a:t>
            </a:r>
            <a:r>
              <a:rPr lang="en-US" sz="4400" b="1" dirty="0" err="1">
                <a:solidFill>
                  <a:srgbClr val="002060"/>
                </a:solidFill>
              </a:rPr>
              <a:t>ngủ</a:t>
            </a:r>
            <a:endParaRPr lang="en-US" sz="4400" b="1" dirty="0">
              <a:solidFill>
                <a:srgbClr val="002060"/>
              </a:solidFill>
            </a:endParaRPr>
          </a:p>
        </p:txBody>
      </p:sp>
    </p:spTree>
    <p:extLst>
      <p:ext uri="{BB962C8B-B14F-4D97-AF65-F5344CB8AC3E}">
        <p14:creationId xmlns:p14="http://schemas.microsoft.com/office/powerpoint/2010/main" val="1826628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21020"/>
            <a:ext cx="4046738" cy="612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80138" y="6111656"/>
            <a:ext cx="2590800" cy="646331"/>
          </a:xfrm>
          <a:prstGeom prst="rect">
            <a:avLst/>
          </a:prstGeom>
          <a:noFill/>
        </p:spPr>
        <p:txBody>
          <a:bodyPr wrap="square" rtlCol="0">
            <a:spAutoFit/>
          </a:bodyPr>
          <a:lstStyle/>
          <a:p>
            <a:pPr algn="ctr"/>
            <a:r>
              <a:rPr lang="en-US" sz="3600" b="1" dirty="0" err="1">
                <a:solidFill>
                  <a:srgbClr val="002060"/>
                </a:solidFill>
              </a:rPr>
              <a:t>Ngày</a:t>
            </a:r>
            <a:r>
              <a:rPr lang="en-US" sz="3600" b="1" dirty="0">
                <a:solidFill>
                  <a:srgbClr val="002060"/>
                </a:solidFill>
              </a:rPr>
              <a:t> </a:t>
            </a:r>
            <a:r>
              <a:rPr lang="en-US" sz="3600" b="1" dirty="0" err="1">
                <a:solidFill>
                  <a:srgbClr val="002060"/>
                </a:solidFill>
              </a:rPr>
              <a:t>mai</a:t>
            </a:r>
            <a:endParaRPr lang="en-US" sz="3600" b="1" dirty="0">
              <a:solidFill>
                <a:srgbClr val="002060"/>
              </a:solidFill>
            </a:endParaRPr>
          </a:p>
        </p:txBody>
      </p:sp>
    </p:spTree>
    <p:extLst>
      <p:ext uri="{BB962C8B-B14F-4D97-AF65-F5344CB8AC3E}">
        <p14:creationId xmlns:p14="http://schemas.microsoft.com/office/powerpoint/2010/main" val="163130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Sáng</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thăm</a:t>
            </a:r>
            <a:r>
              <a:rPr lang="en-US" sz="4400" b="1" dirty="0">
                <a:solidFill>
                  <a:srgbClr val="002060"/>
                </a:solidFill>
              </a:rPr>
              <a:t> </a:t>
            </a:r>
            <a:r>
              <a:rPr lang="en-US" sz="4400" b="1" dirty="0" err="1">
                <a:solidFill>
                  <a:srgbClr val="002060"/>
                </a:solidFill>
              </a:rPr>
              <a:t>ông</a:t>
            </a:r>
            <a:r>
              <a:rPr lang="en-US" sz="4400" b="1" dirty="0">
                <a:solidFill>
                  <a:srgbClr val="002060"/>
                </a:solidFill>
              </a:rPr>
              <a:t> </a:t>
            </a:r>
            <a:r>
              <a:rPr lang="en-US" sz="4400" b="1" dirty="0" err="1">
                <a:solidFill>
                  <a:srgbClr val="002060"/>
                </a:solidFill>
              </a:rPr>
              <a:t>bà</a:t>
            </a:r>
            <a:endParaRPr lang="en-US" sz="4400" b="1" dirty="0">
              <a:solidFill>
                <a:srgbClr val="002060"/>
              </a:solidFill>
            </a:endParaRPr>
          </a:p>
        </p:txBody>
      </p:sp>
      <p:pic>
        <p:nvPicPr>
          <p:cNvPr id="1026" name="Picture 2" descr="Chúng ta có nên viết thư hỏi thăm sức khỏe ông bà không? Đọc 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751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Trưa</a:t>
            </a:r>
            <a:r>
              <a:rPr lang="en-US" sz="4400" b="1" dirty="0">
                <a:solidFill>
                  <a:srgbClr val="002060"/>
                </a:solidFill>
              </a:rPr>
              <a:t> </a:t>
            </a:r>
            <a:r>
              <a:rPr lang="en-US" sz="4400" b="1" dirty="0" err="1">
                <a:solidFill>
                  <a:srgbClr val="002060"/>
                </a:solidFill>
              </a:rPr>
              <a:t>ngủ</a:t>
            </a:r>
            <a:r>
              <a:rPr lang="en-US" sz="4400" b="1" dirty="0">
                <a:solidFill>
                  <a:srgbClr val="002060"/>
                </a:solidFill>
              </a:rPr>
              <a:t> </a:t>
            </a:r>
            <a:r>
              <a:rPr lang="en-US" sz="4400" b="1" dirty="0" err="1">
                <a:solidFill>
                  <a:srgbClr val="002060"/>
                </a:solidFill>
              </a:rPr>
              <a:t>trưa</a:t>
            </a:r>
            <a:endParaRPr lang="en-US" sz="4400" b="1" dirty="0">
              <a:solidFill>
                <a:srgbClr val="002060"/>
              </a:solidFill>
            </a:endParaRPr>
          </a:p>
        </p:txBody>
      </p:sp>
      <p:pic>
        <p:nvPicPr>
          <p:cNvPr id="2050" name="Picture 2" descr="Bé trai 6 tuổi ngủ trưa nhiều, kém tiếp thu, mẹ đưa đi khám, bác sĩ bảo trí  tuệ bé chậm phát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10220723" cy="509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522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6012359"/>
            <a:ext cx="7620000" cy="769441"/>
          </a:xfrm>
          <a:prstGeom prst="rect">
            <a:avLst/>
          </a:prstGeom>
          <a:noFill/>
        </p:spPr>
        <p:txBody>
          <a:bodyPr wrap="square" rtlCol="0">
            <a:spAutoFit/>
          </a:bodyPr>
          <a:lstStyle/>
          <a:p>
            <a:pPr algn="ctr"/>
            <a:r>
              <a:rPr lang="en-US" sz="4400" b="1" dirty="0" err="1">
                <a:solidFill>
                  <a:srgbClr val="002060"/>
                </a:solidFill>
              </a:rPr>
              <a:t>Chiều</a:t>
            </a:r>
            <a:r>
              <a:rPr lang="en-US" sz="4400" b="1" dirty="0">
                <a:solidFill>
                  <a:srgbClr val="002060"/>
                </a:solidFill>
              </a:rPr>
              <a:t> </a:t>
            </a:r>
            <a:r>
              <a:rPr lang="en-US" sz="4400" b="1" dirty="0" err="1">
                <a:solidFill>
                  <a:srgbClr val="002060"/>
                </a:solidFill>
              </a:rPr>
              <a:t>chơi</a:t>
            </a:r>
            <a:r>
              <a:rPr lang="en-US" sz="4400" b="1" dirty="0">
                <a:solidFill>
                  <a:srgbClr val="002060"/>
                </a:solidFill>
              </a:rPr>
              <a:t> </a:t>
            </a:r>
            <a:r>
              <a:rPr lang="en-US" sz="4400" b="1" dirty="0" err="1">
                <a:solidFill>
                  <a:srgbClr val="002060"/>
                </a:solidFill>
              </a:rPr>
              <a:t>thả</a:t>
            </a:r>
            <a:r>
              <a:rPr lang="en-US" sz="4400" b="1" dirty="0">
                <a:solidFill>
                  <a:srgbClr val="002060"/>
                </a:solidFill>
              </a:rPr>
              <a:t> </a:t>
            </a:r>
            <a:r>
              <a:rPr lang="en-US" sz="4400" b="1" dirty="0" err="1">
                <a:solidFill>
                  <a:srgbClr val="002060"/>
                </a:solidFill>
              </a:rPr>
              <a:t>diều</a:t>
            </a:r>
            <a:endParaRPr lang="en-US" sz="4400" b="1" dirty="0">
              <a:solidFill>
                <a:srgbClr val="002060"/>
              </a:solidFill>
            </a:endParaRPr>
          </a:p>
        </p:txBody>
      </p:sp>
      <p:pic>
        <p:nvPicPr>
          <p:cNvPr id="4100" name="Picture 4" descr="Thả Diều Vào Mùa Xuân Hình ảnh | Định dạng hình ảnh PSD 401003741|  vn.lovepi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691853"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520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Tối</a:t>
            </a:r>
            <a:r>
              <a:rPr lang="en-US" sz="4400" b="1" dirty="0">
                <a:solidFill>
                  <a:srgbClr val="002060"/>
                </a:solidFill>
              </a:rPr>
              <a:t> </a:t>
            </a:r>
            <a:r>
              <a:rPr lang="en-US" sz="4400" b="1" dirty="0" err="1">
                <a:solidFill>
                  <a:srgbClr val="002060"/>
                </a:solidFill>
              </a:rPr>
              <a:t>đi</a:t>
            </a:r>
            <a:r>
              <a:rPr lang="en-US" sz="4400" b="1" dirty="0">
                <a:solidFill>
                  <a:srgbClr val="002060"/>
                </a:solidFill>
              </a:rPr>
              <a:t> </a:t>
            </a:r>
            <a:r>
              <a:rPr lang="en-US" sz="4400" b="1" dirty="0" err="1">
                <a:solidFill>
                  <a:srgbClr val="002060"/>
                </a:solidFill>
              </a:rPr>
              <a:t>ngủ</a:t>
            </a:r>
            <a:endParaRPr lang="en-US" sz="4400" b="1" dirty="0">
              <a:solidFill>
                <a:srgbClr val="002060"/>
              </a:solidFill>
            </a:endParaRPr>
          </a:p>
        </p:txBody>
      </p:sp>
      <p:pic>
        <p:nvPicPr>
          <p:cNvPr id="3074" name="Picture 2" descr="BV Da Liễu TP.HCM - Số 2 Nguyễn Thông Phường 6 Quậ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8229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120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6200"/>
            <a:ext cx="2438400"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29000" y="76200"/>
            <a:ext cx="2438400" cy="3200400"/>
          </a:xfrm>
          <a:prstGeom prst="rect">
            <a:avLst/>
          </a:prstGeom>
          <a:solidFill>
            <a:srgbClr val="EBA415"/>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p:cNvSpPr/>
          <p:nvPr/>
        </p:nvSpPr>
        <p:spPr>
          <a:xfrm>
            <a:off x="6400800" y="76200"/>
            <a:ext cx="2438400" cy="3200400"/>
          </a:xfrm>
          <a:prstGeom prst="rect">
            <a:avLst/>
          </a:prstGeom>
          <a:solidFill>
            <a:srgbClr val="F6FC1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Rectangle 19"/>
          <p:cNvSpPr/>
          <p:nvPr/>
        </p:nvSpPr>
        <p:spPr>
          <a:xfrm>
            <a:off x="9372600" y="76200"/>
            <a:ext cx="2438400" cy="3200400"/>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p:cNvSpPr/>
          <p:nvPr/>
        </p:nvSpPr>
        <p:spPr>
          <a:xfrm>
            <a:off x="1676400" y="3581400"/>
            <a:ext cx="2438400" cy="3200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24400" y="3581400"/>
            <a:ext cx="2438400" cy="3200400"/>
          </a:xfrm>
          <a:prstGeom prst="rect">
            <a:avLst/>
          </a:prstGeom>
          <a:solidFill>
            <a:srgbClr val="F77F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696200" y="3581400"/>
            <a:ext cx="2438400" cy="32004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4478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2</a:t>
            </a:r>
          </a:p>
        </p:txBody>
      </p:sp>
      <p:sp>
        <p:nvSpPr>
          <p:cNvPr id="24" name="TextBox 23"/>
          <p:cNvSpPr txBox="1"/>
          <p:nvPr/>
        </p:nvSpPr>
        <p:spPr>
          <a:xfrm>
            <a:off x="43434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3</a:t>
            </a:r>
          </a:p>
        </p:txBody>
      </p:sp>
      <p:sp>
        <p:nvSpPr>
          <p:cNvPr id="25" name="TextBox 24"/>
          <p:cNvSpPr txBox="1"/>
          <p:nvPr/>
        </p:nvSpPr>
        <p:spPr>
          <a:xfrm>
            <a:off x="73152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4</a:t>
            </a:r>
          </a:p>
        </p:txBody>
      </p:sp>
      <p:sp>
        <p:nvSpPr>
          <p:cNvPr id="26" name="TextBox 25"/>
          <p:cNvSpPr txBox="1"/>
          <p:nvPr/>
        </p:nvSpPr>
        <p:spPr>
          <a:xfrm>
            <a:off x="10287000" y="10668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5</a:t>
            </a:r>
          </a:p>
        </p:txBody>
      </p:sp>
      <p:sp>
        <p:nvSpPr>
          <p:cNvPr id="27" name="TextBox 26"/>
          <p:cNvSpPr txBox="1"/>
          <p:nvPr/>
        </p:nvSpPr>
        <p:spPr>
          <a:xfrm>
            <a:off x="8305800" y="4648200"/>
            <a:ext cx="1371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CN</a:t>
            </a:r>
          </a:p>
        </p:txBody>
      </p:sp>
      <p:sp>
        <p:nvSpPr>
          <p:cNvPr id="28" name="TextBox 27"/>
          <p:cNvSpPr txBox="1"/>
          <p:nvPr/>
        </p:nvSpPr>
        <p:spPr>
          <a:xfrm>
            <a:off x="5638800" y="46482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7</a:t>
            </a:r>
          </a:p>
        </p:txBody>
      </p:sp>
      <p:sp>
        <p:nvSpPr>
          <p:cNvPr id="29" name="TextBox 28"/>
          <p:cNvSpPr txBox="1"/>
          <p:nvPr/>
        </p:nvSpPr>
        <p:spPr>
          <a:xfrm>
            <a:off x="2590800" y="4648200"/>
            <a:ext cx="609600"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t>6</a:t>
            </a:r>
          </a:p>
        </p:txBody>
      </p:sp>
    </p:spTree>
    <p:extLst>
      <p:ext uri="{BB962C8B-B14F-4D97-AF65-F5344CB8AC3E}">
        <p14:creationId xmlns:p14="http://schemas.microsoft.com/office/powerpoint/2010/main" val="4131947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ình ảnh Slide cảm ơn, lời kết thúc slide đẹp mắt, chuyên nghiệ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AutoShape 4" descr="Hình ảnh Slide cảm ơn, lời kết thúc slide đẹp mắt, chuyên nghiệ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AutoShape 6" descr="Hình ảnh Slide cảm ơn, lời kết thúc slide đẹp mắt, chuyên nghiệ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1301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ho hình nền powerpoint đơn giản và đẹp nhất cho slide của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 y="0"/>
            <a:ext cx="121965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1981200" y="2286000"/>
            <a:ext cx="8534400" cy="1051218"/>
          </a:xfrm>
          <a:prstGeom prst="rect">
            <a:avLst/>
          </a:prstGeom>
        </p:spPr>
        <p:style>
          <a:lnRef idx="2">
            <a:schemeClr val="accent5"/>
          </a:lnRef>
          <a:fillRef idx="1">
            <a:schemeClr val="lt1"/>
          </a:fillRef>
          <a:effectRef idx="0">
            <a:schemeClr val="accent5"/>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b="1" dirty="0" err="1">
                <a:solidFill>
                  <a:srgbClr val="FF0000"/>
                </a:solidFill>
              </a:rPr>
              <a:t>Phần</a:t>
            </a:r>
            <a:r>
              <a:rPr lang="en-US" sz="6000" b="1" dirty="0">
                <a:solidFill>
                  <a:srgbClr val="FF0000"/>
                </a:solidFill>
              </a:rPr>
              <a:t> 2: </a:t>
            </a:r>
            <a:r>
              <a:rPr lang="en-US" sz="6000" b="1" dirty="0" err="1">
                <a:solidFill>
                  <a:srgbClr val="FF0000"/>
                </a:solidFill>
              </a:rPr>
              <a:t>Nhà</a:t>
            </a:r>
            <a:r>
              <a:rPr lang="en-US" sz="6000" b="1" dirty="0">
                <a:solidFill>
                  <a:srgbClr val="FF0000"/>
                </a:solidFill>
              </a:rPr>
              <a:t> </a:t>
            </a:r>
            <a:r>
              <a:rPr lang="en-US" sz="6000" b="1" dirty="0" err="1">
                <a:solidFill>
                  <a:srgbClr val="FF0000"/>
                </a:solidFill>
              </a:rPr>
              <a:t>thông</a:t>
            </a:r>
            <a:r>
              <a:rPr lang="en-US" sz="6000" b="1" dirty="0">
                <a:solidFill>
                  <a:srgbClr val="FF0000"/>
                </a:solidFill>
              </a:rPr>
              <a:t> </a:t>
            </a:r>
            <a:r>
              <a:rPr lang="en-US" sz="6000" b="1" dirty="0" err="1">
                <a:solidFill>
                  <a:srgbClr val="FF0000"/>
                </a:solidFill>
              </a:rPr>
              <a:t>thái</a:t>
            </a:r>
            <a:endParaRPr lang="en-US" sz="6000" b="1" dirty="0">
              <a:solidFill>
                <a:srgbClr val="FF0000"/>
              </a:solidFill>
            </a:endParaRPr>
          </a:p>
        </p:txBody>
      </p:sp>
    </p:spTree>
    <p:extLst>
      <p:ext uri="{BB962C8B-B14F-4D97-AF65-F5344CB8AC3E}">
        <p14:creationId xmlns:p14="http://schemas.microsoft.com/office/powerpoint/2010/main" val="3088906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52400"/>
            <a:ext cx="3505200" cy="533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52400"/>
            <a:ext cx="3581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152400"/>
            <a:ext cx="352425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6800" y="5486400"/>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nay</a:t>
            </a:r>
          </a:p>
        </p:txBody>
      </p:sp>
      <p:sp>
        <p:nvSpPr>
          <p:cNvPr id="6" name="TextBox 5"/>
          <p:cNvSpPr txBox="1"/>
          <p:nvPr/>
        </p:nvSpPr>
        <p:spPr>
          <a:xfrm>
            <a:off x="685800" y="5486400"/>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qua</a:t>
            </a:r>
          </a:p>
        </p:txBody>
      </p:sp>
      <p:sp>
        <p:nvSpPr>
          <p:cNvPr id="7" name="TextBox 6"/>
          <p:cNvSpPr txBox="1"/>
          <p:nvPr/>
        </p:nvSpPr>
        <p:spPr>
          <a:xfrm>
            <a:off x="9296400" y="5486400"/>
            <a:ext cx="2590800" cy="646331"/>
          </a:xfrm>
          <a:prstGeom prst="rect">
            <a:avLst/>
          </a:prstGeom>
          <a:noFill/>
        </p:spPr>
        <p:txBody>
          <a:bodyPr wrap="square" rtlCol="0">
            <a:spAutoFit/>
          </a:bodyPr>
          <a:lstStyle/>
          <a:p>
            <a:pPr algn="ctr"/>
            <a:r>
              <a:rPr lang="en-US" sz="3600" b="1" dirty="0" err="1">
                <a:solidFill>
                  <a:srgbClr val="002060"/>
                </a:solidFill>
              </a:rPr>
              <a:t>Ngày</a:t>
            </a:r>
            <a:r>
              <a:rPr lang="en-US" sz="3600" b="1" dirty="0">
                <a:solidFill>
                  <a:srgbClr val="002060"/>
                </a:solidFill>
              </a:rPr>
              <a:t> </a:t>
            </a:r>
            <a:r>
              <a:rPr lang="en-US" sz="3600" b="1" dirty="0" err="1">
                <a:solidFill>
                  <a:srgbClr val="002060"/>
                </a:solidFill>
              </a:rPr>
              <a:t>mai</a:t>
            </a:r>
            <a:endParaRPr lang="en-US" sz="3600" b="1" dirty="0">
              <a:solidFill>
                <a:srgbClr val="002060"/>
              </a:solidFill>
            </a:endParaRPr>
          </a:p>
        </p:txBody>
      </p:sp>
    </p:spTree>
    <p:extLst>
      <p:ext uri="{BB962C8B-B14F-4D97-AF65-F5344CB8AC3E}">
        <p14:creationId xmlns:p14="http://schemas.microsoft.com/office/powerpoint/2010/main" val="119583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barn(inVertical)">
                                      <p:cBhvr>
                                        <p:cTn id="23" dur="500"/>
                                        <p:tgtEl>
                                          <p:spTgt spid="614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2994" y="0"/>
            <a:ext cx="4081954" cy="6211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6542" y="6211668"/>
            <a:ext cx="2590800" cy="646331"/>
          </a:xfrm>
          <a:prstGeom prst="rect">
            <a:avLst/>
          </a:prstGeom>
          <a:noFill/>
        </p:spPr>
        <p:txBody>
          <a:bodyPr wrap="square" rtlCol="0">
            <a:spAutoFit/>
          </a:bodyPr>
          <a:lstStyle/>
          <a:p>
            <a:pPr algn="ctr"/>
            <a:r>
              <a:rPr lang="en-US" sz="3600" b="1" dirty="0" err="1">
                <a:solidFill>
                  <a:srgbClr val="002060"/>
                </a:solidFill>
              </a:rPr>
              <a:t>Hôm</a:t>
            </a:r>
            <a:r>
              <a:rPr lang="en-US" sz="3600" b="1" dirty="0">
                <a:solidFill>
                  <a:srgbClr val="002060"/>
                </a:solidFill>
              </a:rPr>
              <a:t> qua</a:t>
            </a:r>
          </a:p>
        </p:txBody>
      </p:sp>
    </p:spTree>
    <p:extLst>
      <p:ext uri="{BB962C8B-B14F-4D97-AF65-F5344CB8AC3E}">
        <p14:creationId xmlns:p14="http://schemas.microsoft.com/office/powerpoint/2010/main" val="141018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6 Trò chơi dân gian làm quen với chữ viết cho trẻ mầm non hay nhất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85799"/>
            <a:ext cx="8686800" cy="4886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Sáng</a:t>
            </a:r>
            <a:r>
              <a:rPr lang="en-US" sz="4400" b="1" dirty="0">
                <a:solidFill>
                  <a:srgbClr val="002060"/>
                </a:solidFill>
              </a:rPr>
              <a:t> </a:t>
            </a:r>
            <a:r>
              <a:rPr lang="en-US" sz="4400" b="1" dirty="0" err="1">
                <a:solidFill>
                  <a:srgbClr val="002060"/>
                </a:solidFill>
              </a:rPr>
              <a:t>học</a:t>
            </a:r>
            <a:r>
              <a:rPr lang="en-US" sz="4400" b="1" dirty="0">
                <a:solidFill>
                  <a:srgbClr val="002060"/>
                </a:solidFill>
              </a:rPr>
              <a:t> </a:t>
            </a:r>
            <a:r>
              <a:rPr lang="en-US" sz="4400" b="1" dirty="0" err="1">
                <a:solidFill>
                  <a:srgbClr val="002060"/>
                </a:solidFill>
              </a:rPr>
              <a:t>chữ</a:t>
            </a:r>
            <a:r>
              <a:rPr lang="en-US" sz="4400" b="1" dirty="0">
                <a:solidFill>
                  <a:srgbClr val="002060"/>
                </a:solidFill>
              </a:rPr>
              <a:t> </a:t>
            </a:r>
            <a:r>
              <a:rPr lang="en-US" sz="4400" b="1" dirty="0" err="1">
                <a:solidFill>
                  <a:srgbClr val="002060"/>
                </a:solidFill>
              </a:rPr>
              <a:t>cái</a:t>
            </a:r>
            <a:endParaRPr lang="en-US" sz="4400" b="1" dirty="0">
              <a:solidFill>
                <a:srgbClr val="002060"/>
              </a:solidFill>
            </a:endParaRPr>
          </a:p>
        </p:txBody>
      </p:sp>
    </p:spTree>
    <p:extLst>
      <p:ext uri="{BB962C8B-B14F-4D97-AF65-F5344CB8AC3E}">
        <p14:creationId xmlns:p14="http://schemas.microsoft.com/office/powerpoint/2010/main" val="3122377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Xem ảnh con ngủ trưa ở trường, mẹ nóng mặt nổi giận đòi hiệu trưởng lập tức  đuổi việc c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799"/>
            <a:ext cx="9753599" cy="5402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Trưa</a:t>
            </a:r>
            <a:r>
              <a:rPr lang="en-US" sz="4400" b="1" dirty="0">
                <a:solidFill>
                  <a:srgbClr val="002060"/>
                </a:solidFill>
              </a:rPr>
              <a:t> </a:t>
            </a:r>
            <a:r>
              <a:rPr lang="en-US" sz="4400" b="1" dirty="0" err="1">
                <a:solidFill>
                  <a:srgbClr val="002060"/>
                </a:solidFill>
              </a:rPr>
              <a:t>ngủ</a:t>
            </a:r>
            <a:r>
              <a:rPr lang="en-US" sz="4400" b="1" dirty="0">
                <a:solidFill>
                  <a:srgbClr val="002060"/>
                </a:solidFill>
              </a:rPr>
              <a:t> </a:t>
            </a:r>
            <a:r>
              <a:rPr lang="en-US" sz="4400" b="1" dirty="0" err="1">
                <a:solidFill>
                  <a:srgbClr val="002060"/>
                </a:solidFill>
              </a:rPr>
              <a:t>trưa</a:t>
            </a:r>
            <a:endParaRPr lang="en-US" sz="4400" b="1" dirty="0">
              <a:solidFill>
                <a:srgbClr val="002060"/>
              </a:solidFill>
            </a:endParaRPr>
          </a:p>
        </p:txBody>
      </p:sp>
    </p:spTree>
    <p:extLst>
      <p:ext uri="{BB962C8B-B14F-4D97-AF65-F5344CB8AC3E}">
        <p14:creationId xmlns:p14="http://schemas.microsoft.com/office/powerpoint/2010/main" val="71117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n trang Các cháu lao động cuối tuần Cập nhật lúc : 08:07 21/03/2018 Cứ đến  chiều thứ sáu hàng tuần, cô và trẻ trường MN Tứ Hạ tổ chức lao động, vệ  sinh môi trường sạch sẽ. Tạo một môi trường giáo dục không chỉ có chất  lượng về mặt giáo dục mà cá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9067800" cy="51006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Chiều</a:t>
            </a:r>
            <a:r>
              <a:rPr lang="en-US" sz="4400" b="1" dirty="0">
                <a:solidFill>
                  <a:srgbClr val="002060"/>
                </a:solidFill>
              </a:rPr>
              <a:t> </a:t>
            </a:r>
            <a:r>
              <a:rPr lang="en-US" sz="4400" b="1" dirty="0" err="1">
                <a:solidFill>
                  <a:srgbClr val="002060"/>
                </a:solidFill>
              </a:rPr>
              <a:t>lao</a:t>
            </a:r>
            <a:r>
              <a:rPr lang="en-US" sz="4400" b="1" dirty="0">
                <a:solidFill>
                  <a:srgbClr val="002060"/>
                </a:solidFill>
              </a:rPr>
              <a:t> </a:t>
            </a:r>
            <a:r>
              <a:rPr lang="en-US" sz="4400" b="1" dirty="0" err="1">
                <a:solidFill>
                  <a:srgbClr val="002060"/>
                </a:solidFill>
              </a:rPr>
              <a:t>động</a:t>
            </a:r>
            <a:r>
              <a:rPr lang="en-US" sz="4400" b="1" dirty="0">
                <a:solidFill>
                  <a:srgbClr val="002060"/>
                </a:solidFill>
              </a:rPr>
              <a:t> </a:t>
            </a:r>
            <a:r>
              <a:rPr lang="en-US" sz="4400" b="1" dirty="0" err="1">
                <a:solidFill>
                  <a:srgbClr val="002060"/>
                </a:solidFill>
              </a:rPr>
              <a:t>nhặt</a:t>
            </a:r>
            <a:r>
              <a:rPr lang="en-US" sz="4400" b="1" dirty="0">
                <a:solidFill>
                  <a:srgbClr val="002060"/>
                </a:solidFill>
              </a:rPr>
              <a:t> </a:t>
            </a:r>
            <a:r>
              <a:rPr lang="en-US" sz="4400" b="1" dirty="0" err="1">
                <a:solidFill>
                  <a:srgbClr val="002060"/>
                </a:solidFill>
              </a:rPr>
              <a:t>rác</a:t>
            </a:r>
            <a:endParaRPr lang="en-US" sz="4400" b="1" dirty="0">
              <a:solidFill>
                <a:srgbClr val="002060"/>
              </a:solidFill>
            </a:endParaRPr>
          </a:p>
        </p:txBody>
      </p:sp>
    </p:spTree>
    <p:extLst>
      <p:ext uri="{BB962C8B-B14F-4D97-AF65-F5344CB8AC3E}">
        <p14:creationId xmlns:p14="http://schemas.microsoft.com/office/powerpoint/2010/main" val="339544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hững điều bố mẹ cần làm để giúp con dậy sớm đi học đúng gi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8534398"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5707559"/>
            <a:ext cx="7620000" cy="769441"/>
          </a:xfrm>
          <a:prstGeom prst="rect">
            <a:avLst/>
          </a:prstGeom>
          <a:noFill/>
        </p:spPr>
        <p:txBody>
          <a:bodyPr wrap="square" rtlCol="0">
            <a:spAutoFit/>
          </a:bodyPr>
          <a:lstStyle/>
          <a:p>
            <a:pPr algn="ctr"/>
            <a:r>
              <a:rPr lang="en-US" sz="4400" b="1" dirty="0" err="1">
                <a:solidFill>
                  <a:srgbClr val="002060"/>
                </a:solidFill>
              </a:rPr>
              <a:t>Tối</a:t>
            </a:r>
            <a:r>
              <a:rPr lang="en-US" sz="4400" b="1" dirty="0">
                <a:solidFill>
                  <a:srgbClr val="002060"/>
                </a:solidFill>
              </a:rPr>
              <a:t> </a:t>
            </a:r>
            <a:r>
              <a:rPr lang="en-US" sz="4400" b="1" dirty="0" err="1">
                <a:solidFill>
                  <a:srgbClr val="002060"/>
                </a:solidFill>
              </a:rPr>
              <a:t>đi</a:t>
            </a:r>
            <a:r>
              <a:rPr lang="en-US" sz="4400" b="1" dirty="0">
                <a:solidFill>
                  <a:srgbClr val="002060"/>
                </a:solidFill>
              </a:rPr>
              <a:t> </a:t>
            </a:r>
            <a:r>
              <a:rPr lang="en-US" sz="4400" b="1" dirty="0" err="1">
                <a:solidFill>
                  <a:srgbClr val="002060"/>
                </a:solidFill>
              </a:rPr>
              <a:t>ngủ</a:t>
            </a:r>
            <a:endParaRPr lang="en-US" sz="4400" b="1" dirty="0">
              <a:solidFill>
                <a:srgbClr val="002060"/>
              </a:solidFill>
            </a:endParaRPr>
          </a:p>
        </p:txBody>
      </p:sp>
    </p:spTree>
    <p:extLst>
      <p:ext uri="{BB962C8B-B14F-4D97-AF65-F5344CB8AC3E}">
        <p14:creationId xmlns:p14="http://schemas.microsoft.com/office/powerpoint/2010/main" val="2878708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102</Words>
  <Application>Microsoft Office PowerPoint</Application>
  <PresentationFormat>Widescreen</PresentationFormat>
  <Paragraphs>30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c:creator>
  <cp:lastModifiedBy>kun</cp:lastModifiedBy>
  <cp:revision>3</cp:revision>
  <dcterms:created xsi:type="dcterms:W3CDTF">2022-04-07T14:08:17Z</dcterms:created>
  <dcterms:modified xsi:type="dcterms:W3CDTF">2025-10-14T01:47:18Z</dcterms:modified>
</cp:coreProperties>
</file>