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8"/>
  </p:notesMasterIdLst>
  <p:sldIdLst>
    <p:sldId id="256" r:id="rId2"/>
    <p:sldId id="258" r:id="rId3"/>
    <p:sldId id="260" r:id="rId4"/>
    <p:sldId id="261" r:id="rId5"/>
    <p:sldId id="262" r:id="rId6"/>
    <p:sldId id="265" r:id="rId7"/>
  </p:sldIdLst>
  <p:sldSz cx="14630400" cy="8229600"/>
  <p:notesSz cx="8229600" cy="14630400"/>
  <p:embeddedFontLst>
    <p:embeddedFont>
      <p:font typeface="Geist" panose="020B0604020202020204" charset="0"/>
      <p:regular r:id="rId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80" d="100"/>
          <a:sy n="80" d="100"/>
        </p:scale>
        <p:origin x="139"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4486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869680" y="0"/>
            <a:ext cx="5760720" cy="8229600"/>
          </a:xfrm>
          <a:prstGeom prst="rect">
            <a:avLst/>
          </a:prstGeom>
        </p:spPr>
      </p:pic>
      <p:graphicFrame>
        <p:nvGraphicFramePr>
          <p:cNvPr id="6" name="Table 5">
            <a:extLst>
              <a:ext uri="{FF2B5EF4-FFF2-40B4-BE49-F238E27FC236}">
                <a16:creationId xmlns:a16="http://schemas.microsoft.com/office/drawing/2014/main" id="{647BC04C-6686-DDE1-C91B-84BA164C26C5}"/>
              </a:ext>
            </a:extLst>
          </p:cNvPr>
          <p:cNvGraphicFramePr>
            <a:graphicFrameLocks noGrp="1"/>
          </p:cNvGraphicFramePr>
          <p:nvPr>
            <p:extLst>
              <p:ext uri="{D42A27DB-BD31-4B8C-83A1-F6EECF244321}">
                <p14:modId xmlns:p14="http://schemas.microsoft.com/office/powerpoint/2010/main" val="4156481311"/>
              </p:ext>
            </p:extLst>
          </p:nvPr>
        </p:nvGraphicFramePr>
        <p:xfrm>
          <a:off x="-757238" y="476250"/>
          <a:ext cx="10515601" cy="822325"/>
        </p:xfrm>
        <a:graphic>
          <a:graphicData uri="http://schemas.openxmlformats.org/drawingml/2006/table">
            <a:tbl>
              <a:tblPr/>
              <a:tblGrid>
                <a:gridCol w="10515601">
                  <a:extLst>
                    <a:ext uri="{9D8B030D-6E8A-4147-A177-3AD203B41FA5}">
                      <a16:colId xmlns:a16="http://schemas.microsoft.com/office/drawing/2014/main" val="20000"/>
                    </a:ext>
                  </a:extLst>
                </a:gridCol>
              </a:tblGrid>
              <a:tr h="822325">
                <a:tc>
                  <a:txBody>
                    <a:bodyPr/>
                    <a:lstStyle/>
                    <a:p>
                      <a:pPr algn="ctr"/>
                      <a:r>
                        <a:rPr lang="en-US" sz="2000" b="1">
                          <a:solidFill>
                            <a:srgbClr val="FF0000"/>
                          </a:solidFill>
                          <a:effectLst/>
                          <a:latin typeface="Times New Roman" panose="02020603050405020304" pitchFamily="18" charset="0"/>
                        </a:rPr>
                        <a:t>ỦY BAN NHÂN DÂN PHƯỜNG PHÚC LỢI</a:t>
                      </a:r>
                      <a:endParaRPr lang="vi-VN" sz="2000" dirty="0">
                        <a:solidFill>
                          <a:srgbClr val="FF0000"/>
                        </a:solidFill>
                        <a:effectLst/>
                      </a:endParaRPr>
                    </a:p>
                    <a:p>
                      <a:pPr algn="ctr"/>
                      <a:r>
                        <a:rPr lang="vi-VN" sz="2000" b="1" dirty="0">
                          <a:solidFill>
                            <a:srgbClr val="FF0000"/>
                          </a:solidFill>
                          <a:effectLst/>
                          <a:latin typeface="Times New Roman" panose="02020603050405020304" pitchFamily="18" charset="0"/>
                        </a:rPr>
                        <a:t>TRƯỜNG MẦM NON HOA SỮA</a:t>
                      </a:r>
                      <a:endParaRPr lang="vi-VN" sz="2000" dirty="0">
                        <a:solidFill>
                          <a:srgbClr val="FF0000"/>
                        </a:solidFill>
                        <a:effectLst/>
                      </a:endParaRPr>
                    </a:p>
                  </a:txBody>
                  <a:tcPr marT="45685" marB="45685" anchor="ctr">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7" name="Table 6">
            <a:extLst>
              <a:ext uri="{FF2B5EF4-FFF2-40B4-BE49-F238E27FC236}">
                <a16:creationId xmlns:a16="http://schemas.microsoft.com/office/drawing/2014/main" id="{A9D73BA5-1C63-26EA-C951-E218DD2A2F18}"/>
              </a:ext>
            </a:extLst>
          </p:cNvPr>
          <p:cNvGraphicFramePr>
            <a:graphicFrameLocks noGrp="1"/>
          </p:cNvGraphicFramePr>
          <p:nvPr>
            <p:extLst>
              <p:ext uri="{D42A27DB-BD31-4B8C-83A1-F6EECF244321}">
                <p14:modId xmlns:p14="http://schemas.microsoft.com/office/powerpoint/2010/main" val="1402548897"/>
              </p:ext>
            </p:extLst>
          </p:nvPr>
        </p:nvGraphicFramePr>
        <p:xfrm>
          <a:off x="-345282" y="2231975"/>
          <a:ext cx="9691688" cy="2103437"/>
        </p:xfrm>
        <a:graphic>
          <a:graphicData uri="http://schemas.openxmlformats.org/drawingml/2006/table">
            <a:tbl>
              <a:tblPr/>
              <a:tblGrid>
                <a:gridCol w="9691688">
                  <a:extLst>
                    <a:ext uri="{9D8B030D-6E8A-4147-A177-3AD203B41FA5}">
                      <a16:colId xmlns:a16="http://schemas.microsoft.com/office/drawing/2014/main" val="20000"/>
                    </a:ext>
                  </a:extLst>
                </a:gridCol>
              </a:tblGrid>
              <a:tr h="2103437">
                <a:tc>
                  <a:txBody>
                    <a:bodyPr/>
                    <a:lstStyle/>
                    <a:p>
                      <a:pPr algn="ctr" eaLnBrk="1" hangingPunct="1">
                        <a:spcBef>
                          <a:spcPct val="50000"/>
                        </a:spcBef>
                        <a:buFont typeface="Arial" panose="020B0604020202020204" pitchFamily="34" charset="0"/>
                        <a:buNone/>
                      </a:pPr>
                      <a:r>
                        <a:rPr lang="en-US" altLang="en-US" sz="2400" b="1" dirty="0" err="1">
                          <a:solidFill>
                            <a:schemeClr val="accent6">
                              <a:lumMod val="75000"/>
                            </a:schemeClr>
                          </a:solidFill>
                          <a:latin typeface="Arial" panose="020B0604020202020204" pitchFamily="34" charset="0"/>
                        </a:rPr>
                        <a:t>Lĩnh</a:t>
                      </a:r>
                      <a:r>
                        <a:rPr lang="en-US" altLang="en-US" sz="2400" b="1" dirty="0">
                          <a:solidFill>
                            <a:schemeClr val="accent6">
                              <a:lumMod val="75000"/>
                            </a:schemeClr>
                          </a:solidFill>
                          <a:latin typeface="Arial" panose="020B0604020202020204" pitchFamily="34" charset="0"/>
                        </a:rPr>
                        <a:t> </a:t>
                      </a:r>
                      <a:r>
                        <a:rPr lang="en-US" altLang="en-US" sz="2400" b="1" dirty="0" err="1">
                          <a:solidFill>
                            <a:schemeClr val="accent6">
                              <a:lumMod val="75000"/>
                            </a:schemeClr>
                          </a:solidFill>
                          <a:latin typeface="Arial" panose="020B0604020202020204" pitchFamily="34" charset="0"/>
                        </a:rPr>
                        <a:t>vực</a:t>
                      </a:r>
                      <a:r>
                        <a:rPr lang="en-US" altLang="en-US" sz="2400" b="1" dirty="0">
                          <a:solidFill>
                            <a:schemeClr val="accent6">
                              <a:lumMod val="75000"/>
                            </a:schemeClr>
                          </a:solidFill>
                          <a:latin typeface="Arial" panose="020B0604020202020204" pitchFamily="34" charset="0"/>
                        </a:rPr>
                        <a:t>: PHÁT TRIỂN NHẬN</a:t>
                      </a:r>
                      <a:r>
                        <a:rPr lang="en-US" altLang="en-US" sz="2400" b="1" baseline="0" dirty="0">
                          <a:solidFill>
                            <a:schemeClr val="accent6">
                              <a:lumMod val="75000"/>
                            </a:schemeClr>
                          </a:solidFill>
                          <a:latin typeface="Arial" panose="020B0604020202020204" pitchFamily="34" charset="0"/>
                        </a:rPr>
                        <a:t> THỨC</a:t>
                      </a:r>
                      <a:endParaRPr lang="en-US" altLang="en-US" sz="2400" b="1" dirty="0">
                        <a:solidFill>
                          <a:schemeClr val="accent6">
                            <a:lumMod val="75000"/>
                          </a:schemeClr>
                        </a:solidFill>
                        <a:latin typeface="Arial" panose="020B0604020202020204" pitchFamily="34" charset="0"/>
                      </a:endParaRPr>
                    </a:p>
                    <a:p>
                      <a:pPr algn="ctr" eaLnBrk="1" hangingPunct="1">
                        <a:lnSpc>
                          <a:spcPct val="100000"/>
                        </a:lnSpc>
                        <a:spcBef>
                          <a:spcPct val="50000"/>
                        </a:spcBef>
                        <a:spcAft>
                          <a:spcPct val="0"/>
                        </a:spcAft>
                        <a:buClrTx/>
                        <a:buSzTx/>
                        <a:buFontTx/>
                        <a:buNone/>
                      </a:pPr>
                      <a:r>
                        <a:rPr lang="en-US" altLang="en-US" sz="2400" b="1" dirty="0" err="1">
                          <a:solidFill>
                            <a:schemeClr val="accent6">
                              <a:lumMod val="75000"/>
                            </a:schemeClr>
                          </a:solidFill>
                          <a:latin typeface="Arial" panose="020B0604020202020204" pitchFamily="34" charset="0"/>
                          <a:cs typeface="Arial" panose="020B0604020202020204" pitchFamily="34" charset="0"/>
                        </a:rPr>
                        <a:t>Đề</a:t>
                      </a:r>
                      <a:r>
                        <a:rPr lang="en-US" altLang="en-US" sz="2400" b="1" dirty="0">
                          <a:solidFill>
                            <a:schemeClr val="accent6">
                              <a:lumMod val="75000"/>
                            </a:schemeClr>
                          </a:solidFill>
                          <a:latin typeface="Arial" panose="020B0604020202020204" pitchFamily="34" charset="0"/>
                          <a:cs typeface="Arial" panose="020B0604020202020204" pitchFamily="34" charset="0"/>
                        </a:rPr>
                        <a:t> </a:t>
                      </a:r>
                      <a:r>
                        <a:rPr lang="en-US" altLang="en-US" sz="2400" b="1" dirty="0" err="1">
                          <a:solidFill>
                            <a:schemeClr val="accent6">
                              <a:lumMod val="75000"/>
                            </a:schemeClr>
                          </a:solidFill>
                          <a:latin typeface="Arial" panose="020B0604020202020204" pitchFamily="34" charset="0"/>
                          <a:cs typeface="Arial" panose="020B0604020202020204" pitchFamily="34" charset="0"/>
                        </a:rPr>
                        <a:t>tài</a:t>
                      </a:r>
                      <a:r>
                        <a:rPr lang="en-US" altLang="en-US" sz="2400" b="1">
                          <a:solidFill>
                            <a:schemeClr val="accent6">
                              <a:lumMod val="75000"/>
                            </a:schemeClr>
                          </a:solidFill>
                          <a:latin typeface="Arial" panose="020B0604020202020204" pitchFamily="34" charset="0"/>
                          <a:cs typeface="Arial" panose="020B0604020202020204" pitchFamily="34" charset="0"/>
                        </a:rPr>
                        <a:t>: </a:t>
                      </a:r>
                      <a:r>
                        <a:rPr lang="en-US" sz="2400" b="1">
                          <a:solidFill>
                            <a:schemeClr val="accent6">
                              <a:lumMod val="75000"/>
                            </a:schemeClr>
                          </a:solidFill>
                          <a:latin typeface="Times New Roman" panose="02020603050405020304" pitchFamily="18" charset="0"/>
                          <a:ea typeface="Noto Serif SC Bold" pitchFamily="34" charset="-122"/>
                          <a:cs typeface="Times New Roman" panose="02020603050405020304" pitchFamily="18" charset="0"/>
                        </a:rPr>
                        <a:t>Nhận biết vị trí không gian - Trên và Dưới</a:t>
                      </a:r>
                      <a:endParaRPr lang="en-US" altLang="en-US" sz="1400" b="1" dirty="0">
                        <a:solidFill>
                          <a:schemeClr val="accent6">
                            <a:lumMod val="75000"/>
                          </a:schemeClr>
                        </a:solidFill>
                        <a:latin typeface="Times New Roman" panose="02020603050405020304" pitchFamily="18" charset="0"/>
                        <a:cs typeface="Times New Roman" panose="02020603050405020304" pitchFamily="18" charset="0"/>
                      </a:endParaRPr>
                    </a:p>
                  </a:txBody>
                  <a:tcPr marL="91446" marR="91446" marT="45727" marB="45727" anchor="ctr">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8" name="Table 7">
            <a:extLst>
              <a:ext uri="{FF2B5EF4-FFF2-40B4-BE49-F238E27FC236}">
                <a16:creationId xmlns:a16="http://schemas.microsoft.com/office/drawing/2014/main" id="{A6F0A915-E089-70C3-6AF6-ABF0E45310C3}"/>
              </a:ext>
            </a:extLst>
          </p:cNvPr>
          <p:cNvGraphicFramePr>
            <a:graphicFrameLocks noGrp="1"/>
          </p:cNvGraphicFramePr>
          <p:nvPr>
            <p:extLst>
              <p:ext uri="{D42A27DB-BD31-4B8C-83A1-F6EECF244321}">
                <p14:modId xmlns:p14="http://schemas.microsoft.com/office/powerpoint/2010/main" val="2951403366"/>
              </p:ext>
            </p:extLst>
          </p:nvPr>
        </p:nvGraphicFramePr>
        <p:xfrm>
          <a:off x="1829978" y="4793456"/>
          <a:ext cx="6292850" cy="944563"/>
        </p:xfrm>
        <a:graphic>
          <a:graphicData uri="http://schemas.openxmlformats.org/drawingml/2006/table">
            <a:tbl>
              <a:tblPr/>
              <a:tblGrid>
                <a:gridCol w="6292850">
                  <a:extLst>
                    <a:ext uri="{9D8B030D-6E8A-4147-A177-3AD203B41FA5}">
                      <a16:colId xmlns:a16="http://schemas.microsoft.com/office/drawing/2014/main" val="20000"/>
                    </a:ext>
                  </a:extLst>
                </a:gridCol>
              </a:tblGrid>
              <a:tr h="944563">
                <a:tc>
                  <a:txBody>
                    <a:bodyPr/>
                    <a:lstStyle/>
                    <a:p>
                      <a:pPr algn="l"/>
                      <a:r>
                        <a:rPr lang="vi-VN" sz="2400" b="1" dirty="0">
                          <a:solidFill>
                            <a:srgbClr val="002060"/>
                          </a:solidFill>
                          <a:effectLst/>
                          <a:latin typeface="Times New Roman" panose="02020603050405020304" pitchFamily="18" charset="0"/>
                        </a:rPr>
                        <a:t>Lứa tuổ</a:t>
                      </a:r>
                      <a:r>
                        <a:rPr lang="en-US" sz="2400" b="1" dirty="0">
                          <a:solidFill>
                            <a:srgbClr val="002060"/>
                          </a:solidFill>
                          <a:effectLst/>
                          <a:latin typeface="Times New Roman" panose="02020603050405020304" pitchFamily="18" charset="0"/>
                        </a:rPr>
                        <a:t>i:</a:t>
                      </a:r>
                      <a:r>
                        <a:rPr lang="en-US" sz="2400" b="1" baseline="0" dirty="0">
                          <a:solidFill>
                            <a:srgbClr val="002060"/>
                          </a:solidFill>
                          <a:effectLst/>
                          <a:latin typeface="Times New Roman" panose="02020603050405020304" pitchFamily="18" charset="0"/>
                        </a:rPr>
                        <a:t> 3-4</a:t>
                      </a:r>
                      <a:r>
                        <a:rPr lang="vi-VN" sz="2400" b="1" dirty="0">
                          <a:solidFill>
                            <a:srgbClr val="002060"/>
                          </a:solidFill>
                          <a:effectLst/>
                          <a:latin typeface="Times New Roman" panose="02020603050405020304" pitchFamily="18" charset="0"/>
                        </a:rPr>
                        <a:t> tuổi</a:t>
                      </a:r>
                      <a:endParaRPr lang="vi-VN" sz="2400" dirty="0">
                        <a:solidFill>
                          <a:srgbClr val="002060"/>
                        </a:solidFill>
                        <a:effectLst/>
                      </a:endParaRPr>
                    </a:p>
                    <a:p>
                      <a:pPr algn="l"/>
                      <a:r>
                        <a:rPr lang="vi-VN" sz="2400" b="1" dirty="0">
                          <a:solidFill>
                            <a:srgbClr val="002060"/>
                          </a:solidFill>
                          <a:effectLst/>
                          <a:latin typeface="Times New Roman" panose="02020603050405020304" pitchFamily="18" charset="0"/>
                        </a:rPr>
                        <a:t>Giáo viên: </a:t>
                      </a:r>
                      <a:r>
                        <a:rPr lang="en-US" sz="2400" b="1" dirty="0" err="1">
                          <a:solidFill>
                            <a:srgbClr val="002060"/>
                          </a:solidFill>
                          <a:effectLst/>
                          <a:latin typeface="Times New Roman" panose="02020603050405020304" pitchFamily="18" charset="0"/>
                        </a:rPr>
                        <a:t>Bùi</a:t>
                      </a:r>
                      <a:r>
                        <a:rPr lang="en-US" sz="2400" b="1" baseline="0" dirty="0">
                          <a:solidFill>
                            <a:srgbClr val="002060"/>
                          </a:solidFill>
                          <a:effectLst/>
                          <a:latin typeface="Times New Roman" panose="02020603050405020304" pitchFamily="18" charset="0"/>
                        </a:rPr>
                        <a:t> </a:t>
                      </a:r>
                      <a:r>
                        <a:rPr lang="en-US" sz="2400" b="1" baseline="0" dirty="0" err="1">
                          <a:solidFill>
                            <a:srgbClr val="002060"/>
                          </a:solidFill>
                          <a:effectLst/>
                          <a:latin typeface="Times New Roman" panose="02020603050405020304" pitchFamily="18" charset="0"/>
                        </a:rPr>
                        <a:t>Thị</a:t>
                      </a:r>
                      <a:r>
                        <a:rPr lang="en-US" sz="2400" b="1" baseline="0" dirty="0">
                          <a:solidFill>
                            <a:srgbClr val="002060"/>
                          </a:solidFill>
                          <a:effectLst/>
                          <a:latin typeface="Times New Roman" panose="02020603050405020304" pitchFamily="18" charset="0"/>
                        </a:rPr>
                        <a:t> </a:t>
                      </a:r>
                      <a:r>
                        <a:rPr lang="en-US" sz="2400" b="1" baseline="0" dirty="0" err="1">
                          <a:solidFill>
                            <a:srgbClr val="002060"/>
                          </a:solidFill>
                          <a:effectLst/>
                          <a:latin typeface="Times New Roman" panose="02020603050405020304" pitchFamily="18" charset="0"/>
                        </a:rPr>
                        <a:t>Hoa</a:t>
                      </a:r>
                      <a:endParaRPr lang="vi-VN" sz="2400" dirty="0">
                        <a:solidFill>
                          <a:srgbClr val="002060"/>
                        </a:solidFill>
                        <a:effectLst/>
                      </a:endParaRPr>
                    </a:p>
                  </a:txBody>
                  <a:tcPr marL="91432" marR="91432" marT="45705" marB="45705" anchor="ctr">
                    <a:lnL>
                      <a:noFill/>
                    </a:lnL>
                    <a:lnR>
                      <a:noFill/>
                    </a:lnR>
                    <a:lnT>
                      <a:noFill/>
                    </a:lnT>
                    <a:lnB>
                      <a:noFill/>
                    </a:lnB>
                  </a:tcPr>
                </a:tc>
                <a:extLst>
                  <a:ext uri="{0D108BD9-81ED-4DB2-BD59-A6C34878D82A}">
                    <a16:rowId xmlns:a16="http://schemas.microsoft.com/office/drawing/2014/main" val="10000"/>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60095" y="597218"/>
            <a:ext cx="5916811" cy="678656"/>
          </a:xfrm>
          <a:prstGeom prst="rect">
            <a:avLst/>
          </a:prstGeom>
          <a:noFill/>
          <a:ln/>
        </p:spPr>
        <p:txBody>
          <a:bodyPr wrap="none" lIns="0" tIns="0" rIns="0" bIns="0" rtlCol="0" anchor="t"/>
          <a:lstStyle/>
          <a:p>
            <a:pPr marL="0" indent="0" algn="l">
              <a:lnSpc>
                <a:spcPts val="5300"/>
              </a:lnSpc>
              <a:buNone/>
            </a:pPr>
            <a:r>
              <a:rPr lang="en-US" sz="4250" b="1" dirty="0">
                <a:solidFill>
                  <a:srgbClr val="006747"/>
                </a:solidFill>
                <a:latin typeface="Noto Serif SC Bold" pitchFamily="34" charset="0"/>
                <a:ea typeface="Noto Serif SC Bold" pitchFamily="34" charset="-122"/>
                <a:cs typeface="Noto Serif SC Bold" pitchFamily="34" charset="-120"/>
              </a:rPr>
              <a:t>1. ỔN ĐỊNH TỔ CHỨC</a:t>
            </a:r>
            <a:endParaRPr lang="en-US" sz="4250" dirty="0"/>
          </a:p>
        </p:txBody>
      </p:sp>
      <p:sp>
        <p:nvSpPr>
          <p:cNvPr id="3" name="Text 1"/>
          <p:cNvSpPr/>
          <p:nvPr/>
        </p:nvSpPr>
        <p:spPr>
          <a:xfrm>
            <a:off x="760095" y="1601629"/>
            <a:ext cx="9833491" cy="542925"/>
          </a:xfrm>
          <a:prstGeom prst="rect">
            <a:avLst/>
          </a:prstGeom>
          <a:noFill/>
          <a:ln/>
        </p:spPr>
        <p:txBody>
          <a:bodyPr wrap="none" lIns="0" tIns="0" rIns="0" bIns="0" rtlCol="0" anchor="t"/>
          <a:lstStyle/>
          <a:p>
            <a:pPr marL="0" indent="0" algn="l">
              <a:lnSpc>
                <a:spcPts val="4250"/>
              </a:lnSpc>
              <a:buNone/>
            </a:pPr>
            <a:r>
              <a:rPr lang="en-US" sz="3400" b="1" dirty="0">
                <a:solidFill>
                  <a:srgbClr val="006747"/>
                </a:solidFill>
                <a:latin typeface="Noto Serif SC Bold" pitchFamily="34" charset="0"/>
                <a:ea typeface="Noto Serif SC Bold" pitchFamily="34" charset="-122"/>
                <a:cs typeface="Noto Serif SC Bold" pitchFamily="34" charset="-120"/>
              </a:rPr>
              <a:t>Khởi động nhẹ nhàng với Trò chơi "Gieo Hạt"</a:t>
            </a:r>
            <a:endParaRPr lang="en-US" sz="3400" dirty="0"/>
          </a:p>
        </p:txBody>
      </p:sp>
      <p:sp>
        <p:nvSpPr>
          <p:cNvPr id="4" name="Text 2"/>
          <p:cNvSpPr/>
          <p:nvPr/>
        </p:nvSpPr>
        <p:spPr>
          <a:xfrm>
            <a:off x="760095" y="2665690"/>
            <a:ext cx="7654171" cy="1042273"/>
          </a:xfrm>
          <a:prstGeom prst="rect">
            <a:avLst/>
          </a:prstGeom>
          <a:noFill/>
          <a:ln/>
        </p:spPr>
        <p:txBody>
          <a:bodyPr wrap="square" lIns="0" tIns="0" rIns="0" bIns="0" rtlCol="0" anchor="t"/>
          <a:lstStyle/>
          <a:p>
            <a:pPr marL="0" indent="0" algn="l">
              <a:lnSpc>
                <a:spcPts val="2700"/>
              </a:lnSpc>
              <a:buNone/>
            </a:pPr>
            <a:r>
              <a:rPr lang="en-US" sz="1700" dirty="0">
                <a:solidFill>
                  <a:srgbClr val="4B4A4A"/>
                </a:solidFill>
                <a:latin typeface="Geist" pitchFamily="34" charset="0"/>
                <a:ea typeface="Geist" pitchFamily="34" charset="-122"/>
                <a:cs typeface="Geist" pitchFamily="34" charset="-120"/>
              </a:rPr>
              <a:t>Chúng ta sẽ bắt đầu buổi học bằng một trò chơi vận động quen thuộc và nhẹ nhàng, giúp các bé chuyển từ trạng thái nghỉ ngơi sang trạng thái sẵn sàng học tập.</a:t>
            </a:r>
            <a:endParaRPr lang="en-US" sz="1700" dirty="0"/>
          </a:p>
        </p:txBody>
      </p:sp>
      <p:sp>
        <p:nvSpPr>
          <p:cNvPr id="5" name="Text 3"/>
          <p:cNvSpPr/>
          <p:nvPr/>
        </p:nvSpPr>
        <p:spPr>
          <a:xfrm>
            <a:off x="760095" y="3903345"/>
            <a:ext cx="7654171" cy="347424"/>
          </a:xfrm>
          <a:prstGeom prst="rect">
            <a:avLst/>
          </a:prstGeom>
          <a:noFill/>
          <a:ln/>
        </p:spPr>
        <p:txBody>
          <a:bodyPr wrap="none" lIns="0" tIns="0" rIns="0" bIns="0" rtlCol="0" anchor="t"/>
          <a:lstStyle/>
          <a:p>
            <a:pPr marL="342900" indent="-342900" algn="l">
              <a:lnSpc>
                <a:spcPts val="2700"/>
              </a:lnSpc>
              <a:buSzPct val="100000"/>
              <a:buChar char="•"/>
            </a:pPr>
            <a:r>
              <a:rPr lang="en-US" sz="1700" dirty="0">
                <a:solidFill>
                  <a:srgbClr val="4B4A4A"/>
                </a:solidFill>
                <a:latin typeface="Geist" pitchFamily="34" charset="0"/>
                <a:ea typeface="Geist" pitchFamily="34" charset="-122"/>
                <a:cs typeface="Geist" pitchFamily="34" charset="-120"/>
              </a:rPr>
              <a:t>Giúp trẻ tập trung, hứng thú và tạo không khí vui tươi.</a:t>
            </a:r>
            <a:endParaRPr lang="en-US" sz="1700" dirty="0"/>
          </a:p>
        </p:txBody>
      </p:sp>
      <p:sp>
        <p:nvSpPr>
          <p:cNvPr id="6" name="Text 4"/>
          <p:cNvSpPr/>
          <p:nvPr/>
        </p:nvSpPr>
        <p:spPr>
          <a:xfrm>
            <a:off x="760095" y="4326731"/>
            <a:ext cx="7654171" cy="347424"/>
          </a:xfrm>
          <a:prstGeom prst="rect">
            <a:avLst/>
          </a:prstGeom>
          <a:noFill/>
          <a:ln/>
        </p:spPr>
        <p:txBody>
          <a:bodyPr wrap="none" lIns="0" tIns="0" rIns="0" bIns="0" rtlCol="0" anchor="t"/>
          <a:lstStyle/>
          <a:p>
            <a:pPr marL="342900" indent="-342900" algn="l">
              <a:lnSpc>
                <a:spcPts val="2700"/>
              </a:lnSpc>
              <a:buSzPct val="100000"/>
              <a:buChar char="•"/>
            </a:pPr>
            <a:r>
              <a:rPr lang="en-US" sz="1700" dirty="0">
                <a:solidFill>
                  <a:srgbClr val="4B4A4A"/>
                </a:solidFill>
                <a:latin typeface="Geist" pitchFamily="34" charset="0"/>
                <a:ea typeface="Geist" pitchFamily="34" charset="-122"/>
                <a:cs typeface="Geist" pitchFamily="34" charset="-120"/>
              </a:rPr>
              <a:t>Kết hợp vận động tinh (tay) và vận động thô (cơ thể).</a:t>
            </a:r>
            <a:endParaRPr lang="en-US" sz="1700" dirty="0"/>
          </a:p>
        </p:txBody>
      </p:sp>
      <p:sp>
        <p:nvSpPr>
          <p:cNvPr id="7" name="Text 5"/>
          <p:cNvSpPr/>
          <p:nvPr/>
        </p:nvSpPr>
        <p:spPr>
          <a:xfrm>
            <a:off x="760095" y="4750117"/>
            <a:ext cx="7654171" cy="347424"/>
          </a:xfrm>
          <a:prstGeom prst="rect">
            <a:avLst/>
          </a:prstGeom>
          <a:noFill/>
          <a:ln/>
        </p:spPr>
        <p:txBody>
          <a:bodyPr wrap="none" lIns="0" tIns="0" rIns="0" bIns="0" rtlCol="0" anchor="t"/>
          <a:lstStyle/>
          <a:p>
            <a:pPr marL="342900" indent="-342900" algn="l">
              <a:lnSpc>
                <a:spcPts val="2700"/>
              </a:lnSpc>
              <a:buSzPct val="100000"/>
              <a:buChar char="•"/>
            </a:pPr>
            <a:r>
              <a:rPr lang="en-US" sz="1700" dirty="0">
                <a:solidFill>
                  <a:srgbClr val="4B4A4A"/>
                </a:solidFill>
                <a:latin typeface="Geist" pitchFamily="34" charset="0"/>
                <a:ea typeface="Geist" pitchFamily="34" charset="-122"/>
                <a:cs typeface="Geist" pitchFamily="34" charset="-120"/>
              </a:rPr>
              <a:t>Cùng nhau mô phỏng quá trình gieo hạt và cây lớn lên.</a:t>
            </a:r>
            <a:endParaRPr lang="en-US" sz="1700" dirty="0"/>
          </a:p>
        </p:txBody>
      </p:sp>
      <p:sp>
        <p:nvSpPr>
          <p:cNvPr id="8" name="Text 6"/>
          <p:cNvSpPr/>
          <p:nvPr/>
        </p:nvSpPr>
        <p:spPr>
          <a:xfrm>
            <a:off x="760095" y="5292923"/>
            <a:ext cx="7654171" cy="347424"/>
          </a:xfrm>
          <a:prstGeom prst="rect">
            <a:avLst/>
          </a:prstGeom>
          <a:noFill/>
          <a:ln/>
        </p:spPr>
        <p:txBody>
          <a:bodyPr wrap="none" lIns="0" tIns="0" rIns="0" bIns="0" rtlCol="0" anchor="t"/>
          <a:lstStyle/>
          <a:p>
            <a:pPr marL="0" indent="0" algn="l">
              <a:lnSpc>
                <a:spcPts val="2700"/>
              </a:lnSpc>
              <a:buNone/>
            </a:pPr>
            <a:r>
              <a:rPr lang="en-US" sz="1700" dirty="0">
                <a:solidFill>
                  <a:srgbClr val="4B4A4A"/>
                </a:solidFill>
                <a:latin typeface="Geist" pitchFamily="34" charset="0"/>
                <a:ea typeface="Geist" pitchFamily="34" charset="-122"/>
                <a:cs typeface="Geist" pitchFamily="34" charset="-120"/>
              </a:rPr>
              <a:t>Hãy cùng nhau chuẩn bị năng lượng cho một buổi học thật vui nhé!</a:t>
            </a:r>
            <a:endParaRPr lang="en-US" sz="1700" dirty="0"/>
          </a:p>
        </p:txBody>
      </p:sp>
      <p:pic>
        <p:nvPicPr>
          <p:cNvPr id="9" name="Image 0" descr="preencoded.png"/>
          <p:cNvPicPr>
            <a:picLocks noChangeAspect="1"/>
          </p:cNvPicPr>
          <p:nvPr/>
        </p:nvPicPr>
        <p:blipFill>
          <a:blip r:embed="rId3"/>
          <a:stretch>
            <a:fillRect/>
          </a:stretch>
        </p:blipFill>
        <p:spPr>
          <a:xfrm>
            <a:off x="8951714" y="2714625"/>
            <a:ext cx="4926092" cy="492609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93790" y="1641872"/>
            <a:ext cx="13042821" cy="1417558"/>
          </a:xfrm>
          <a:prstGeom prst="rect">
            <a:avLst/>
          </a:prstGeom>
          <a:noFill/>
          <a:ln/>
        </p:spPr>
        <p:txBody>
          <a:bodyPr wrap="square" lIns="0" tIns="0" rIns="0" bIns="0" rtlCol="0" anchor="t"/>
          <a:lstStyle/>
          <a:p>
            <a:pPr marL="0" indent="0" algn="l">
              <a:lnSpc>
                <a:spcPts val="5550"/>
              </a:lnSpc>
              <a:buNone/>
            </a:pPr>
            <a:r>
              <a:rPr lang="en-US" sz="4450" b="1">
                <a:solidFill>
                  <a:srgbClr val="006747"/>
                </a:solidFill>
                <a:latin typeface="Noto Serif SC Bold" pitchFamily="34" charset="0"/>
                <a:ea typeface="Noto Serif SC Bold" pitchFamily="34" charset="-122"/>
                <a:cs typeface="Noto Serif SC Bold" pitchFamily="34" charset="-120"/>
              </a:rPr>
              <a:t>Hoạt động: </a:t>
            </a:r>
            <a:r>
              <a:rPr lang="en-US" sz="4450" b="1" dirty="0">
                <a:solidFill>
                  <a:srgbClr val="006747"/>
                </a:solidFill>
                <a:latin typeface="Noto Serif SC Bold" pitchFamily="34" charset="0"/>
                <a:ea typeface="Noto Serif SC Bold" pitchFamily="34" charset="-122"/>
                <a:cs typeface="Noto Serif SC Bold" pitchFamily="34" charset="-120"/>
              </a:rPr>
              <a:t>Dạy Trẻ Nhận Biết "Phía Trên" và "Phía Dưới"</a:t>
            </a:r>
            <a:endParaRPr lang="en-US" sz="4450" dirty="0"/>
          </a:p>
        </p:txBody>
      </p:sp>
      <p:sp>
        <p:nvSpPr>
          <p:cNvPr id="3" name="Text 1"/>
          <p:cNvSpPr/>
          <p:nvPr/>
        </p:nvSpPr>
        <p:spPr>
          <a:xfrm>
            <a:off x="793790" y="3513058"/>
            <a:ext cx="13042821" cy="362903"/>
          </a:xfrm>
          <a:prstGeom prst="rect">
            <a:avLst/>
          </a:prstGeom>
          <a:noFill/>
          <a:ln/>
        </p:spPr>
        <p:txBody>
          <a:bodyPr wrap="none" lIns="0" tIns="0" rIns="0" bIns="0" rtlCol="0" anchor="t"/>
          <a:lstStyle/>
          <a:p>
            <a:pPr marL="0" indent="0" algn="l">
              <a:lnSpc>
                <a:spcPts val="2850"/>
              </a:lnSpc>
              <a:buNone/>
            </a:pPr>
            <a:r>
              <a:rPr lang="en-US" sz="1750" dirty="0">
                <a:solidFill>
                  <a:srgbClr val="4B4A4A"/>
                </a:solidFill>
                <a:latin typeface="Geist" pitchFamily="34" charset="0"/>
                <a:ea typeface="Geist" pitchFamily="34" charset="-122"/>
                <a:cs typeface="Geist" pitchFamily="34" charset="-120"/>
              </a:rPr>
              <a:t>Giáo viên sử dụng chính bản thân trẻ và các đồ vật trong lớp học để giới thiệu khái niệm mới.</a:t>
            </a:r>
            <a:endParaRPr lang="en-US" sz="1750" dirty="0"/>
          </a:p>
        </p:txBody>
      </p:sp>
      <p:sp>
        <p:nvSpPr>
          <p:cNvPr id="4" name="Shape 2"/>
          <p:cNvSpPr/>
          <p:nvPr/>
        </p:nvSpPr>
        <p:spPr>
          <a:xfrm>
            <a:off x="793790" y="4131112"/>
            <a:ext cx="4196358" cy="2456617"/>
          </a:xfrm>
          <a:prstGeom prst="roundRect">
            <a:avLst>
              <a:gd name="adj" fmla="val 5956"/>
            </a:avLst>
          </a:prstGeom>
          <a:solidFill>
            <a:srgbClr val="E5F9F2">
              <a:alpha val="95000"/>
            </a:srgbClr>
          </a:solidFill>
          <a:ln w="30480">
            <a:solidFill>
              <a:srgbClr val="B7D5CA"/>
            </a:solidFill>
            <a:prstDash val="solid"/>
          </a:ln>
        </p:spPr>
      </p:sp>
      <p:sp>
        <p:nvSpPr>
          <p:cNvPr id="5" name="Shape 3"/>
          <p:cNvSpPr/>
          <p:nvPr/>
        </p:nvSpPr>
        <p:spPr>
          <a:xfrm>
            <a:off x="763310" y="4131112"/>
            <a:ext cx="121920" cy="2456617"/>
          </a:xfrm>
          <a:prstGeom prst="roundRect">
            <a:avLst>
              <a:gd name="adj" fmla="val 167442"/>
            </a:avLst>
          </a:prstGeom>
          <a:solidFill>
            <a:srgbClr val="006747"/>
          </a:solidFill>
          <a:ln/>
        </p:spPr>
      </p:sp>
      <p:sp>
        <p:nvSpPr>
          <p:cNvPr id="6" name="Text 4"/>
          <p:cNvSpPr/>
          <p:nvPr/>
        </p:nvSpPr>
        <p:spPr>
          <a:xfrm>
            <a:off x="1142524" y="4388406"/>
            <a:ext cx="3002637" cy="354330"/>
          </a:xfrm>
          <a:prstGeom prst="rect">
            <a:avLst/>
          </a:prstGeom>
          <a:noFill/>
          <a:ln/>
        </p:spPr>
        <p:txBody>
          <a:bodyPr wrap="none" lIns="0" tIns="0" rIns="0" bIns="0" rtlCol="0" anchor="t"/>
          <a:lstStyle/>
          <a:p>
            <a:pPr marL="0" indent="0" algn="l">
              <a:lnSpc>
                <a:spcPts val="2750"/>
              </a:lnSpc>
              <a:buNone/>
            </a:pPr>
            <a:r>
              <a:rPr lang="en-US" sz="2200" b="1" dirty="0">
                <a:solidFill>
                  <a:srgbClr val="4B4A4A"/>
                </a:solidFill>
                <a:latin typeface="Noto Serif SC Bold" pitchFamily="34" charset="0"/>
                <a:ea typeface="Noto Serif SC Bold" pitchFamily="34" charset="-122"/>
                <a:cs typeface="Noto Serif SC Bold" pitchFamily="34" charset="-120"/>
              </a:rPr>
              <a:t>Thăm dò và Quan sát</a:t>
            </a:r>
            <a:endParaRPr lang="en-US" sz="2200" dirty="0"/>
          </a:p>
        </p:txBody>
      </p:sp>
      <p:sp>
        <p:nvSpPr>
          <p:cNvPr id="7" name="Text 5"/>
          <p:cNvSpPr/>
          <p:nvPr/>
        </p:nvSpPr>
        <p:spPr>
          <a:xfrm>
            <a:off x="1142524" y="4878824"/>
            <a:ext cx="3590330" cy="1451610"/>
          </a:xfrm>
          <a:prstGeom prst="rect">
            <a:avLst/>
          </a:prstGeom>
          <a:noFill/>
          <a:ln/>
        </p:spPr>
        <p:txBody>
          <a:bodyPr wrap="square" lIns="0" tIns="0" rIns="0" bIns="0" rtlCol="0" anchor="t"/>
          <a:lstStyle/>
          <a:p>
            <a:pPr marL="0" indent="0" algn="l">
              <a:lnSpc>
                <a:spcPts val="2850"/>
              </a:lnSpc>
              <a:buNone/>
            </a:pPr>
            <a:r>
              <a:rPr lang="en-US" sz="1750" dirty="0">
                <a:solidFill>
                  <a:srgbClr val="4B4A4A"/>
                </a:solidFill>
                <a:latin typeface="Geist" pitchFamily="34" charset="0"/>
                <a:ea typeface="Geist" pitchFamily="34" charset="-122"/>
                <a:cs typeface="Geist" pitchFamily="34" charset="-120"/>
              </a:rPr>
              <a:t>Yêu cầu trẻ nhìn lên phía trên đầu mình và kể những gì trẻ nhìn thấy. </a:t>
            </a:r>
            <a:r>
              <a:rPr lang="en-US" sz="1750" b="1" dirty="0">
                <a:solidFill>
                  <a:srgbClr val="4B4A4A"/>
                </a:solidFill>
                <a:latin typeface="Geist" pitchFamily="34" charset="0"/>
                <a:ea typeface="Geist" pitchFamily="34" charset="-122"/>
                <a:cs typeface="Geist" pitchFamily="34" charset="-120"/>
              </a:rPr>
              <a:t>(Ví dụ: Đèn, quạt trần, trần nhà...)</a:t>
            </a:r>
            <a:endParaRPr lang="en-US" sz="1750" dirty="0"/>
          </a:p>
        </p:txBody>
      </p:sp>
      <p:sp>
        <p:nvSpPr>
          <p:cNvPr id="8" name="Shape 6"/>
          <p:cNvSpPr/>
          <p:nvPr/>
        </p:nvSpPr>
        <p:spPr>
          <a:xfrm>
            <a:off x="5216962" y="4131112"/>
            <a:ext cx="4196358" cy="2456617"/>
          </a:xfrm>
          <a:prstGeom prst="roundRect">
            <a:avLst>
              <a:gd name="adj" fmla="val 5956"/>
            </a:avLst>
          </a:prstGeom>
          <a:solidFill>
            <a:srgbClr val="E5F9F2">
              <a:alpha val="95000"/>
            </a:srgbClr>
          </a:solidFill>
          <a:ln w="30480">
            <a:solidFill>
              <a:srgbClr val="B7D5CA"/>
            </a:solidFill>
            <a:prstDash val="solid"/>
          </a:ln>
        </p:spPr>
      </p:sp>
      <p:sp>
        <p:nvSpPr>
          <p:cNvPr id="9" name="Shape 7"/>
          <p:cNvSpPr/>
          <p:nvPr/>
        </p:nvSpPr>
        <p:spPr>
          <a:xfrm>
            <a:off x="5186482" y="4131112"/>
            <a:ext cx="121920" cy="2456617"/>
          </a:xfrm>
          <a:prstGeom prst="roundRect">
            <a:avLst>
              <a:gd name="adj" fmla="val 167442"/>
            </a:avLst>
          </a:prstGeom>
          <a:solidFill>
            <a:srgbClr val="006747"/>
          </a:solidFill>
          <a:ln/>
        </p:spPr>
      </p:sp>
      <p:sp>
        <p:nvSpPr>
          <p:cNvPr id="10" name="Text 8"/>
          <p:cNvSpPr/>
          <p:nvPr/>
        </p:nvSpPr>
        <p:spPr>
          <a:xfrm>
            <a:off x="5565696" y="4388406"/>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4B4A4A"/>
                </a:solidFill>
                <a:latin typeface="Noto Serif SC Bold" pitchFamily="34" charset="0"/>
                <a:ea typeface="Noto Serif SC Bold" pitchFamily="34" charset="-122"/>
                <a:cs typeface="Noto Serif SC Bold" pitchFamily="34" charset="-120"/>
              </a:rPr>
              <a:t>Đặt vấn đề (Dưới)</a:t>
            </a:r>
            <a:endParaRPr lang="en-US" sz="2200" dirty="0"/>
          </a:p>
        </p:txBody>
      </p:sp>
      <p:sp>
        <p:nvSpPr>
          <p:cNvPr id="11" name="Text 9"/>
          <p:cNvSpPr/>
          <p:nvPr/>
        </p:nvSpPr>
        <p:spPr>
          <a:xfrm>
            <a:off x="5565696" y="4878824"/>
            <a:ext cx="3590330" cy="1451610"/>
          </a:xfrm>
          <a:prstGeom prst="rect">
            <a:avLst/>
          </a:prstGeom>
          <a:noFill/>
          <a:ln/>
        </p:spPr>
        <p:txBody>
          <a:bodyPr wrap="square" lIns="0" tIns="0" rIns="0" bIns="0" rtlCol="0" anchor="t"/>
          <a:lstStyle/>
          <a:p>
            <a:pPr marL="0" indent="0" algn="l">
              <a:lnSpc>
                <a:spcPts val="2850"/>
              </a:lnSpc>
              <a:buNone/>
            </a:pPr>
            <a:r>
              <a:rPr lang="en-US" sz="1750" dirty="0">
                <a:solidFill>
                  <a:srgbClr val="4B4A4A"/>
                </a:solidFill>
                <a:latin typeface="Geist" pitchFamily="34" charset="0"/>
                <a:ea typeface="Geist" pitchFamily="34" charset="-122"/>
                <a:cs typeface="Geist" pitchFamily="34" charset="-120"/>
              </a:rPr>
              <a:t>Giáo viên đặt các quả bóng hoặc đồ vật nhỏ dưới gầm ghế của trẻ, sau đó hỏi trẻ: </a:t>
            </a:r>
            <a:r>
              <a:rPr lang="en-US" sz="1750" b="1" dirty="0">
                <a:solidFill>
                  <a:srgbClr val="4B4A4A"/>
                </a:solidFill>
                <a:latin typeface="Geist" pitchFamily="34" charset="0"/>
                <a:ea typeface="Geist" pitchFamily="34" charset="-122"/>
                <a:cs typeface="Geist" pitchFamily="34" charset="-120"/>
              </a:rPr>
              <a:t>"Các con nhìn thấy gì?"</a:t>
            </a:r>
            <a:endParaRPr lang="en-US" sz="1750" dirty="0"/>
          </a:p>
        </p:txBody>
      </p:sp>
      <p:sp>
        <p:nvSpPr>
          <p:cNvPr id="12" name="Shape 10"/>
          <p:cNvSpPr/>
          <p:nvPr/>
        </p:nvSpPr>
        <p:spPr>
          <a:xfrm>
            <a:off x="9640133" y="4131112"/>
            <a:ext cx="4196358" cy="2456617"/>
          </a:xfrm>
          <a:prstGeom prst="roundRect">
            <a:avLst>
              <a:gd name="adj" fmla="val 5956"/>
            </a:avLst>
          </a:prstGeom>
          <a:solidFill>
            <a:srgbClr val="E5F9F2">
              <a:alpha val="95000"/>
            </a:srgbClr>
          </a:solidFill>
          <a:ln w="30480">
            <a:solidFill>
              <a:srgbClr val="B7D5CA"/>
            </a:solidFill>
            <a:prstDash val="solid"/>
          </a:ln>
        </p:spPr>
      </p:sp>
      <p:sp>
        <p:nvSpPr>
          <p:cNvPr id="13" name="Shape 11"/>
          <p:cNvSpPr/>
          <p:nvPr/>
        </p:nvSpPr>
        <p:spPr>
          <a:xfrm>
            <a:off x="9609653" y="4131112"/>
            <a:ext cx="121920" cy="2456617"/>
          </a:xfrm>
          <a:prstGeom prst="roundRect">
            <a:avLst>
              <a:gd name="adj" fmla="val 167442"/>
            </a:avLst>
          </a:prstGeom>
          <a:solidFill>
            <a:srgbClr val="006747"/>
          </a:solidFill>
          <a:ln/>
        </p:spPr>
      </p:sp>
      <p:sp>
        <p:nvSpPr>
          <p:cNvPr id="14" name="Text 12"/>
          <p:cNvSpPr/>
          <p:nvPr/>
        </p:nvSpPr>
        <p:spPr>
          <a:xfrm>
            <a:off x="9988868" y="4388406"/>
            <a:ext cx="3068717" cy="354330"/>
          </a:xfrm>
          <a:prstGeom prst="rect">
            <a:avLst/>
          </a:prstGeom>
          <a:noFill/>
          <a:ln/>
        </p:spPr>
        <p:txBody>
          <a:bodyPr wrap="none" lIns="0" tIns="0" rIns="0" bIns="0" rtlCol="0" anchor="t"/>
          <a:lstStyle/>
          <a:p>
            <a:pPr marL="0" indent="0" algn="l">
              <a:lnSpc>
                <a:spcPts val="2750"/>
              </a:lnSpc>
              <a:buNone/>
            </a:pPr>
            <a:r>
              <a:rPr lang="en-US" sz="2200" b="1" dirty="0">
                <a:solidFill>
                  <a:srgbClr val="4B4A4A"/>
                </a:solidFill>
                <a:latin typeface="Noto Serif SC Bold" pitchFamily="34" charset="0"/>
                <a:ea typeface="Noto Serif SC Bold" pitchFamily="34" charset="-122"/>
                <a:cs typeface="Noto Serif SC Bold" pitchFamily="34" charset="-120"/>
              </a:rPr>
              <a:t>Đàm thoại và Chốt lại</a:t>
            </a:r>
            <a:endParaRPr lang="en-US" sz="2200" dirty="0"/>
          </a:p>
        </p:txBody>
      </p:sp>
      <p:sp>
        <p:nvSpPr>
          <p:cNvPr id="15" name="Text 13"/>
          <p:cNvSpPr/>
          <p:nvPr/>
        </p:nvSpPr>
        <p:spPr>
          <a:xfrm>
            <a:off x="9988868" y="4878824"/>
            <a:ext cx="3590330" cy="1451610"/>
          </a:xfrm>
          <a:prstGeom prst="rect">
            <a:avLst/>
          </a:prstGeom>
          <a:noFill/>
          <a:ln/>
        </p:spPr>
        <p:txBody>
          <a:bodyPr wrap="square" lIns="0" tIns="0" rIns="0" bIns="0" rtlCol="0" anchor="t"/>
          <a:lstStyle/>
          <a:p>
            <a:pPr marL="0" indent="0" algn="l">
              <a:lnSpc>
                <a:spcPts val="2850"/>
              </a:lnSpc>
              <a:buNone/>
            </a:pPr>
            <a:r>
              <a:rPr lang="en-US" sz="1750" dirty="0">
                <a:solidFill>
                  <a:srgbClr val="4B4A4A"/>
                </a:solidFill>
                <a:latin typeface="Geist" pitchFamily="34" charset="0"/>
                <a:ea typeface="Geist" pitchFamily="34" charset="-122"/>
                <a:cs typeface="Geist" pitchFamily="34" charset="-120"/>
              </a:rPr>
              <a:t>Cô và trẻ cùng thảo luận: Quạt trần ở vị trí nào? Quả bóng cô đặt ở đâu? Sau đó, giáo viên </a:t>
            </a:r>
            <a:r>
              <a:rPr lang="en-US" sz="1750" b="1" dirty="0">
                <a:solidFill>
                  <a:srgbClr val="4B4A4A"/>
                </a:solidFill>
                <a:latin typeface="Geist" pitchFamily="34" charset="0"/>
                <a:ea typeface="Geist" pitchFamily="34" charset="-122"/>
                <a:cs typeface="Geist" pitchFamily="34" charset="-120"/>
              </a:rPr>
              <a:t>chốt lại</a:t>
            </a:r>
            <a:r>
              <a:rPr lang="en-US" sz="1750" dirty="0">
                <a:solidFill>
                  <a:srgbClr val="4B4A4A"/>
                </a:solidFill>
                <a:latin typeface="Geist" pitchFamily="34" charset="0"/>
                <a:ea typeface="Geist" pitchFamily="34" charset="-122"/>
                <a:cs typeface="Geist" pitchFamily="34" charset="-120"/>
              </a:rPr>
              <a:t> khái niệm và cho trẻ nhắc lại.</a:t>
            </a:r>
            <a:endParaRPr lang="en-US" sz="17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26519" y="570905"/>
            <a:ext cx="9756100" cy="648653"/>
          </a:xfrm>
          <a:prstGeom prst="rect">
            <a:avLst/>
          </a:prstGeom>
          <a:noFill/>
          <a:ln/>
        </p:spPr>
        <p:txBody>
          <a:bodyPr wrap="none" lIns="0" tIns="0" rIns="0" bIns="0" rtlCol="0" anchor="t"/>
          <a:lstStyle/>
          <a:p>
            <a:pPr marL="0" indent="0" algn="l">
              <a:lnSpc>
                <a:spcPts val="5100"/>
              </a:lnSpc>
              <a:buNone/>
            </a:pPr>
            <a:r>
              <a:rPr lang="en-US" sz="4050" b="1" dirty="0">
                <a:solidFill>
                  <a:srgbClr val="006747"/>
                </a:solidFill>
                <a:latin typeface="Noto Serif SC Bold" pitchFamily="34" charset="0"/>
                <a:ea typeface="Noto Serif SC Bold" pitchFamily="34" charset="-122"/>
                <a:cs typeface="Noto Serif SC Bold" pitchFamily="34" charset="-120"/>
              </a:rPr>
              <a:t>Thực hành Vị trí Không gian Cá nhân</a:t>
            </a:r>
            <a:endParaRPr lang="en-US" sz="4050" dirty="0"/>
          </a:p>
        </p:txBody>
      </p:sp>
      <p:sp>
        <p:nvSpPr>
          <p:cNvPr id="3" name="Text 1"/>
          <p:cNvSpPr/>
          <p:nvPr/>
        </p:nvSpPr>
        <p:spPr>
          <a:xfrm>
            <a:off x="726519" y="1634728"/>
            <a:ext cx="13177361" cy="664369"/>
          </a:xfrm>
          <a:prstGeom prst="rect">
            <a:avLst/>
          </a:prstGeom>
          <a:noFill/>
          <a:ln/>
        </p:spPr>
        <p:txBody>
          <a:bodyPr wrap="square" lIns="0" tIns="0" rIns="0" bIns="0" rtlCol="0" anchor="t"/>
          <a:lstStyle/>
          <a:p>
            <a:pPr marL="0" indent="0" algn="l">
              <a:lnSpc>
                <a:spcPts val="2600"/>
              </a:lnSpc>
              <a:buNone/>
            </a:pPr>
            <a:r>
              <a:rPr lang="en-US" sz="1600" dirty="0">
                <a:solidFill>
                  <a:srgbClr val="4B4A4A"/>
                </a:solidFill>
                <a:latin typeface="Geist" pitchFamily="34" charset="0"/>
                <a:ea typeface="Geist" pitchFamily="34" charset="-122"/>
                <a:cs typeface="Geist" pitchFamily="34" charset="-120"/>
              </a:rPr>
              <a:t>Để củng cố bài học, giáo viên cho trẻ đứng ở các vị trí khác nhau trong lớp và thực hành gọi tên các đồ vật ở </a:t>
            </a:r>
            <a:r>
              <a:rPr lang="en-US" sz="1600" b="1" dirty="0">
                <a:solidFill>
                  <a:srgbClr val="4B4A4A"/>
                </a:solidFill>
                <a:latin typeface="Geist" pitchFamily="34" charset="0"/>
                <a:ea typeface="Geist" pitchFamily="34" charset="-122"/>
                <a:cs typeface="Geist" pitchFamily="34" charset="-120"/>
              </a:rPr>
              <a:t>phía trên</a:t>
            </a:r>
            <a:r>
              <a:rPr lang="en-US" sz="1600" dirty="0">
                <a:solidFill>
                  <a:srgbClr val="4B4A4A"/>
                </a:solidFill>
                <a:latin typeface="Geist" pitchFamily="34" charset="0"/>
                <a:ea typeface="Geist" pitchFamily="34" charset="-122"/>
                <a:cs typeface="Geist" pitchFamily="34" charset="-120"/>
              </a:rPr>
              <a:t> và </a:t>
            </a:r>
            <a:r>
              <a:rPr lang="en-US" sz="1600" b="1" dirty="0">
                <a:solidFill>
                  <a:srgbClr val="4B4A4A"/>
                </a:solidFill>
                <a:latin typeface="Geist" pitchFamily="34" charset="0"/>
                <a:ea typeface="Geist" pitchFamily="34" charset="-122"/>
                <a:cs typeface="Geist" pitchFamily="34" charset="-120"/>
              </a:rPr>
              <a:t>phía dưới</a:t>
            </a:r>
            <a:r>
              <a:rPr lang="en-US" sz="1600" dirty="0">
                <a:solidFill>
                  <a:srgbClr val="4B4A4A"/>
                </a:solidFill>
                <a:latin typeface="Geist" pitchFamily="34" charset="0"/>
                <a:ea typeface="Geist" pitchFamily="34" charset="-122"/>
                <a:cs typeface="Geist" pitchFamily="34" charset="-120"/>
              </a:rPr>
              <a:t> của chính mình.</a:t>
            </a:r>
            <a:endParaRPr lang="en-US" sz="1600" dirty="0"/>
          </a:p>
        </p:txBody>
      </p:sp>
      <p:pic>
        <p:nvPicPr>
          <p:cNvPr id="4" name="Image 0" descr="preencoded.png"/>
          <p:cNvPicPr>
            <a:picLocks noChangeAspect="1"/>
          </p:cNvPicPr>
          <p:nvPr/>
        </p:nvPicPr>
        <p:blipFill>
          <a:blip r:embed="rId3"/>
          <a:stretch>
            <a:fillRect/>
          </a:stretch>
        </p:blipFill>
        <p:spPr>
          <a:xfrm>
            <a:off x="726519" y="2532578"/>
            <a:ext cx="4219456" cy="4219456"/>
          </a:xfrm>
          <a:prstGeom prst="rect">
            <a:avLst/>
          </a:prstGeom>
        </p:spPr>
      </p:pic>
      <p:sp>
        <p:nvSpPr>
          <p:cNvPr id="5" name="Text 2"/>
          <p:cNvSpPr/>
          <p:nvPr/>
        </p:nvSpPr>
        <p:spPr>
          <a:xfrm>
            <a:off x="726519" y="6959560"/>
            <a:ext cx="2594967" cy="324445"/>
          </a:xfrm>
          <a:prstGeom prst="rect">
            <a:avLst/>
          </a:prstGeom>
          <a:noFill/>
          <a:ln/>
        </p:spPr>
        <p:txBody>
          <a:bodyPr wrap="none" lIns="0" tIns="0" rIns="0" bIns="0" rtlCol="0" anchor="t"/>
          <a:lstStyle/>
          <a:p>
            <a:pPr marL="0" indent="0" algn="l">
              <a:lnSpc>
                <a:spcPts val="2550"/>
              </a:lnSpc>
              <a:buNone/>
            </a:pPr>
            <a:r>
              <a:rPr lang="en-US" sz="2000" b="1" dirty="0">
                <a:solidFill>
                  <a:srgbClr val="4B4A4A"/>
                </a:solidFill>
                <a:latin typeface="Noto Serif SC Bold" pitchFamily="34" charset="0"/>
                <a:ea typeface="Noto Serif SC Bold" pitchFamily="34" charset="-122"/>
                <a:cs typeface="Noto Serif SC Bold" pitchFamily="34" charset="-120"/>
              </a:rPr>
              <a:t>Phía trên tôi là...</a:t>
            </a:r>
            <a:endParaRPr lang="en-US" sz="2000" dirty="0"/>
          </a:p>
        </p:txBody>
      </p:sp>
      <p:sp>
        <p:nvSpPr>
          <p:cNvPr id="6" name="Text 3"/>
          <p:cNvSpPr/>
          <p:nvPr/>
        </p:nvSpPr>
        <p:spPr>
          <a:xfrm>
            <a:off x="726519" y="7408545"/>
            <a:ext cx="4219456" cy="664369"/>
          </a:xfrm>
          <a:prstGeom prst="rect">
            <a:avLst/>
          </a:prstGeom>
          <a:noFill/>
          <a:ln/>
        </p:spPr>
        <p:txBody>
          <a:bodyPr wrap="square" lIns="0" tIns="0" rIns="0" bIns="0" rtlCol="0" anchor="t"/>
          <a:lstStyle/>
          <a:p>
            <a:pPr marL="0" indent="0" algn="l">
              <a:lnSpc>
                <a:spcPts val="2600"/>
              </a:lnSpc>
              <a:buNone/>
            </a:pPr>
            <a:r>
              <a:rPr lang="en-US" sz="1600" dirty="0">
                <a:solidFill>
                  <a:srgbClr val="4B4A4A"/>
                </a:solidFill>
                <a:latin typeface="Geist" pitchFamily="34" charset="0"/>
                <a:ea typeface="Geist" pitchFamily="34" charset="-122"/>
                <a:cs typeface="Geist" pitchFamily="34" charset="-120"/>
              </a:rPr>
              <a:t>Giúp trẻ xác định vị trí </a:t>
            </a:r>
            <a:r>
              <a:rPr lang="en-US" sz="1600" b="1" dirty="0">
                <a:solidFill>
                  <a:srgbClr val="4B4A4A"/>
                </a:solidFill>
                <a:latin typeface="Geist" pitchFamily="34" charset="0"/>
                <a:ea typeface="Geist" pitchFamily="34" charset="-122"/>
                <a:cs typeface="Geist" pitchFamily="34" charset="-120"/>
              </a:rPr>
              <a:t>trên</a:t>
            </a:r>
            <a:r>
              <a:rPr lang="en-US" sz="1600" dirty="0">
                <a:solidFill>
                  <a:srgbClr val="4B4A4A"/>
                </a:solidFill>
                <a:latin typeface="Geist" pitchFamily="34" charset="0"/>
                <a:ea typeface="Geist" pitchFamily="34" charset="-122"/>
                <a:cs typeface="Geist" pitchFamily="34" charset="-120"/>
              </a:rPr>
              <a:t> dựa trên cơ thể mình làm trung tâm.</a:t>
            </a:r>
            <a:endParaRPr lang="en-US" sz="1600" dirty="0"/>
          </a:p>
        </p:txBody>
      </p:sp>
      <p:pic>
        <p:nvPicPr>
          <p:cNvPr id="7" name="Image 1" descr="preencoded.png"/>
          <p:cNvPicPr>
            <a:picLocks noChangeAspect="1"/>
          </p:cNvPicPr>
          <p:nvPr/>
        </p:nvPicPr>
        <p:blipFill>
          <a:blip r:embed="rId4"/>
          <a:stretch>
            <a:fillRect/>
          </a:stretch>
        </p:blipFill>
        <p:spPr>
          <a:xfrm>
            <a:off x="5205413" y="2532578"/>
            <a:ext cx="4219456" cy="4219456"/>
          </a:xfrm>
          <a:prstGeom prst="rect">
            <a:avLst/>
          </a:prstGeom>
        </p:spPr>
      </p:pic>
      <p:sp>
        <p:nvSpPr>
          <p:cNvPr id="8" name="Text 4"/>
          <p:cNvSpPr/>
          <p:nvPr/>
        </p:nvSpPr>
        <p:spPr>
          <a:xfrm>
            <a:off x="5205413" y="6959560"/>
            <a:ext cx="2594967" cy="324445"/>
          </a:xfrm>
          <a:prstGeom prst="rect">
            <a:avLst/>
          </a:prstGeom>
          <a:noFill/>
          <a:ln/>
        </p:spPr>
        <p:txBody>
          <a:bodyPr wrap="none" lIns="0" tIns="0" rIns="0" bIns="0" rtlCol="0" anchor="t"/>
          <a:lstStyle/>
          <a:p>
            <a:pPr marL="0" indent="0" algn="l">
              <a:lnSpc>
                <a:spcPts val="2550"/>
              </a:lnSpc>
              <a:buNone/>
            </a:pPr>
            <a:r>
              <a:rPr lang="en-US" sz="2000" b="1" dirty="0">
                <a:solidFill>
                  <a:srgbClr val="4B4A4A"/>
                </a:solidFill>
                <a:latin typeface="Noto Serif SC Bold" pitchFamily="34" charset="0"/>
                <a:ea typeface="Noto Serif SC Bold" pitchFamily="34" charset="-122"/>
                <a:cs typeface="Noto Serif SC Bold" pitchFamily="34" charset="-120"/>
              </a:rPr>
              <a:t>Phía dưới tôi là...</a:t>
            </a:r>
            <a:endParaRPr lang="en-US" sz="2000" dirty="0"/>
          </a:p>
        </p:txBody>
      </p:sp>
      <p:sp>
        <p:nvSpPr>
          <p:cNvPr id="9" name="Text 5"/>
          <p:cNvSpPr/>
          <p:nvPr/>
        </p:nvSpPr>
        <p:spPr>
          <a:xfrm>
            <a:off x="5205413" y="7408545"/>
            <a:ext cx="4219456" cy="664369"/>
          </a:xfrm>
          <a:prstGeom prst="rect">
            <a:avLst/>
          </a:prstGeom>
          <a:noFill/>
          <a:ln/>
        </p:spPr>
        <p:txBody>
          <a:bodyPr wrap="square" lIns="0" tIns="0" rIns="0" bIns="0" rtlCol="0" anchor="t"/>
          <a:lstStyle/>
          <a:p>
            <a:pPr marL="0" indent="0" algn="l">
              <a:lnSpc>
                <a:spcPts val="2600"/>
              </a:lnSpc>
              <a:buNone/>
            </a:pPr>
            <a:r>
              <a:rPr lang="en-US" sz="1600" dirty="0">
                <a:solidFill>
                  <a:srgbClr val="4B4A4A"/>
                </a:solidFill>
                <a:latin typeface="Geist" pitchFamily="34" charset="0"/>
                <a:ea typeface="Geist" pitchFamily="34" charset="-122"/>
                <a:cs typeface="Geist" pitchFamily="34" charset="-120"/>
              </a:rPr>
              <a:t>Giúp trẻ xác định vị trí </a:t>
            </a:r>
            <a:r>
              <a:rPr lang="en-US" sz="1600" b="1" dirty="0">
                <a:solidFill>
                  <a:srgbClr val="4B4A4A"/>
                </a:solidFill>
                <a:latin typeface="Geist" pitchFamily="34" charset="0"/>
                <a:ea typeface="Geist" pitchFamily="34" charset="-122"/>
                <a:cs typeface="Geist" pitchFamily="34" charset="-120"/>
              </a:rPr>
              <a:t>dưới</a:t>
            </a:r>
            <a:r>
              <a:rPr lang="en-US" sz="1600" dirty="0">
                <a:solidFill>
                  <a:srgbClr val="4B4A4A"/>
                </a:solidFill>
                <a:latin typeface="Geist" pitchFamily="34" charset="0"/>
                <a:ea typeface="Geist" pitchFamily="34" charset="-122"/>
                <a:cs typeface="Geist" pitchFamily="34" charset="-120"/>
              </a:rPr>
              <a:t> so với vị trí đứng hoặc ngồi hiện tại.</a:t>
            </a:r>
            <a:endParaRPr lang="en-US" sz="1600" dirty="0"/>
          </a:p>
        </p:txBody>
      </p:sp>
      <p:pic>
        <p:nvPicPr>
          <p:cNvPr id="10" name="Image 2" descr="preencoded.png"/>
          <p:cNvPicPr>
            <a:picLocks noChangeAspect="1"/>
          </p:cNvPicPr>
          <p:nvPr/>
        </p:nvPicPr>
        <p:blipFill>
          <a:blip r:embed="rId5"/>
          <a:stretch>
            <a:fillRect/>
          </a:stretch>
        </p:blipFill>
        <p:spPr>
          <a:xfrm>
            <a:off x="9684306" y="2532578"/>
            <a:ext cx="4219456" cy="4219456"/>
          </a:xfrm>
          <a:prstGeom prst="rect">
            <a:avLst/>
          </a:prstGeom>
        </p:spPr>
      </p:pic>
      <p:sp>
        <p:nvSpPr>
          <p:cNvPr id="11" name="Text 6"/>
          <p:cNvSpPr/>
          <p:nvPr/>
        </p:nvSpPr>
        <p:spPr>
          <a:xfrm>
            <a:off x="9684306" y="6959560"/>
            <a:ext cx="2594967" cy="324445"/>
          </a:xfrm>
          <a:prstGeom prst="rect">
            <a:avLst/>
          </a:prstGeom>
          <a:noFill/>
          <a:ln/>
        </p:spPr>
        <p:txBody>
          <a:bodyPr wrap="none" lIns="0" tIns="0" rIns="0" bIns="0" rtlCol="0" anchor="t"/>
          <a:lstStyle/>
          <a:p>
            <a:pPr marL="0" indent="0" algn="l">
              <a:lnSpc>
                <a:spcPts val="2550"/>
              </a:lnSpc>
              <a:buNone/>
            </a:pPr>
            <a:r>
              <a:rPr lang="en-US" sz="2000" b="1" dirty="0">
                <a:solidFill>
                  <a:srgbClr val="4B4A4A"/>
                </a:solidFill>
                <a:latin typeface="Noto Serif SC Bold" pitchFamily="34" charset="0"/>
                <a:ea typeface="Noto Serif SC Bold" pitchFamily="34" charset="-122"/>
                <a:cs typeface="Noto Serif SC Bold" pitchFamily="34" charset="-120"/>
              </a:rPr>
              <a:t>Đổi vị trí</a:t>
            </a:r>
            <a:endParaRPr lang="en-US" sz="2000" dirty="0"/>
          </a:p>
        </p:txBody>
      </p:sp>
      <p:sp>
        <p:nvSpPr>
          <p:cNvPr id="12" name="Text 7"/>
          <p:cNvSpPr/>
          <p:nvPr/>
        </p:nvSpPr>
        <p:spPr>
          <a:xfrm>
            <a:off x="9684306" y="7408545"/>
            <a:ext cx="4219456" cy="664369"/>
          </a:xfrm>
          <a:prstGeom prst="rect">
            <a:avLst/>
          </a:prstGeom>
          <a:noFill/>
          <a:ln/>
        </p:spPr>
        <p:txBody>
          <a:bodyPr wrap="square" lIns="0" tIns="0" rIns="0" bIns="0" rtlCol="0" anchor="t"/>
          <a:lstStyle/>
          <a:p>
            <a:pPr marL="0" indent="0" algn="l">
              <a:lnSpc>
                <a:spcPts val="2600"/>
              </a:lnSpc>
              <a:buNone/>
            </a:pPr>
            <a:r>
              <a:rPr lang="en-US" sz="1600" dirty="0">
                <a:solidFill>
                  <a:srgbClr val="4B4A4A"/>
                </a:solidFill>
                <a:latin typeface="Geist" pitchFamily="34" charset="0"/>
                <a:ea typeface="Geist" pitchFamily="34" charset="-122"/>
                <a:cs typeface="Geist" pitchFamily="34" charset="-120"/>
              </a:rPr>
              <a:t>Khuyến khích trẻ thay đổi góc nhìn để khám phá các vật thể khác nhau.</a:t>
            </a:r>
            <a:endParaRPr lang="en-US" sz="16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21849" y="-1667"/>
            <a:ext cx="5760720" cy="8231267"/>
          </a:xfrm>
          <a:prstGeom prst="rect">
            <a:avLst/>
          </a:prstGeom>
        </p:spPr>
      </p:pic>
      <p:sp>
        <p:nvSpPr>
          <p:cNvPr id="3" name="Text 0"/>
          <p:cNvSpPr/>
          <p:nvPr/>
        </p:nvSpPr>
        <p:spPr>
          <a:xfrm>
            <a:off x="5755838" y="80188"/>
            <a:ext cx="7645241" cy="1338263"/>
          </a:xfrm>
          <a:prstGeom prst="rect">
            <a:avLst/>
          </a:prstGeom>
          <a:noFill/>
          <a:ln/>
        </p:spPr>
        <p:txBody>
          <a:bodyPr wrap="square" lIns="0" tIns="0" rIns="0" bIns="0" rtlCol="0" anchor="t"/>
          <a:lstStyle/>
          <a:p>
            <a:pPr marL="0" indent="0" algn="l">
              <a:lnSpc>
                <a:spcPts val="5250"/>
              </a:lnSpc>
              <a:buNone/>
            </a:pPr>
            <a:r>
              <a:rPr lang="en-US" sz="4200" b="1" dirty="0">
                <a:solidFill>
                  <a:srgbClr val="006747"/>
                </a:solidFill>
                <a:latin typeface="Noto Serif SC Bold" pitchFamily="34" charset="0"/>
                <a:ea typeface="Noto Serif SC Bold" pitchFamily="34" charset="-122"/>
                <a:cs typeface="Noto Serif SC Bold" pitchFamily="34" charset="-120"/>
              </a:rPr>
              <a:t>HOẠT ĐỘNG LUYỆN TẬP CỦNG CỐ</a:t>
            </a:r>
            <a:endParaRPr lang="en-US" sz="4200" dirty="0"/>
          </a:p>
        </p:txBody>
      </p:sp>
      <p:sp>
        <p:nvSpPr>
          <p:cNvPr id="4" name="Text 1"/>
          <p:cNvSpPr/>
          <p:nvPr/>
        </p:nvSpPr>
        <p:spPr>
          <a:xfrm>
            <a:off x="6406991" y="1391661"/>
            <a:ext cx="5109567" cy="535305"/>
          </a:xfrm>
          <a:prstGeom prst="rect">
            <a:avLst/>
          </a:prstGeom>
          <a:noFill/>
          <a:ln/>
        </p:spPr>
        <p:txBody>
          <a:bodyPr wrap="none" lIns="0" tIns="0" rIns="0" bIns="0" rtlCol="0" anchor="t"/>
          <a:lstStyle/>
          <a:p>
            <a:pPr marL="0" indent="0" algn="l">
              <a:lnSpc>
                <a:spcPts val="4200"/>
              </a:lnSpc>
              <a:buNone/>
            </a:pPr>
            <a:r>
              <a:rPr lang="en-US" sz="3350" b="1" dirty="0">
                <a:solidFill>
                  <a:srgbClr val="006747"/>
                </a:solidFill>
                <a:latin typeface="Noto Serif SC Bold" pitchFamily="34" charset="0"/>
                <a:ea typeface="Noto Serif SC Bold" pitchFamily="34" charset="-122"/>
                <a:cs typeface="Noto Serif SC Bold" pitchFamily="34" charset="-120"/>
              </a:rPr>
              <a:t>Trò chơi 1: "Vật Ở Đâu?"</a:t>
            </a:r>
            <a:endParaRPr lang="en-US" sz="3350" dirty="0"/>
          </a:p>
        </p:txBody>
      </p:sp>
      <p:sp>
        <p:nvSpPr>
          <p:cNvPr id="6" name="Shape 3"/>
          <p:cNvSpPr/>
          <p:nvPr/>
        </p:nvSpPr>
        <p:spPr>
          <a:xfrm>
            <a:off x="6014086" y="1926966"/>
            <a:ext cx="30480" cy="3611761"/>
          </a:xfrm>
          <a:prstGeom prst="roundRect">
            <a:avLst>
              <a:gd name="adj" fmla="val 632298"/>
            </a:avLst>
          </a:prstGeom>
          <a:solidFill>
            <a:srgbClr val="B7D5CA"/>
          </a:solidFill>
          <a:ln/>
        </p:spPr>
      </p:sp>
      <p:sp>
        <p:nvSpPr>
          <p:cNvPr id="7" name="Shape 4"/>
          <p:cNvSpPr/>
          <p:nvPr/>
        </p:nvSpPr>
        <p:spPr>
          <a:xfrm>
            <a:off x="6044566" y="1926966"/>
            <a:ext cx="7645241" cy="1591747"/>
          </a:xfrm>
          <a:prstGeom prst="rect">
            <a:avLst/>
          </a:prstGeom>
          <a:solidFill>
            <a:srgbClr val="D1EFE4"/>
          </a:solidFill>
          <a:ln w="7620">
            <a:solidFill>
              <a:srgbClr val="B7D5CA"/>
            </a:solidFill>
            <a:prstDash val="solid"/>
          </a:ln>
        </p:spPr>
      </p:sp>
      <p:sp>
        <p:nvSpPr>
          <p:cNvPr id="8" name="Text 5"/>
          <p:cNvSpPr/>
          <p:nvPr/>
        </p:nvSpPr>
        <p:spPr>
          <a:xfrm>
            <a:off x="6258641" y="2148660"/>
            <a:ext cx="3098125" cy="334566"/>
          </a:xfrm>
          <a:prstGeom prst="rect">
            <a:avLst/>
          </a:prstGeom>
          <a:noFill/>
          <a:ln/>
        </p:spPr>
        <p:txBody>
          <a:bodyPr wrap="none" lIns="0" tIns="0" rIns="0" bIns="0" rtlCol="0" anchor="t"/>
          <a:lstStyle/>
          <a:p>
            <a:pPr marL="0" indent="0" algn="l">
              <a:lnSpc>
                <a:spcPts val="2600"/>
              </a:lnSpc>
              <a:buNone/>
            </a:pPr>
            <a:r>
              <a:rPr lang="en-US" sz="2100" b="1" dirty="0">
                <a:solidFill>
                  <a:srgbClr val="4B4A4A"/>
                </a:solidFill>
                <a:latin typeface="Noto Serif SC Bold" pitchFamily="34" charset="0"/>
                <a:ea typeface="Noto Serif SC Bold" pitchFamily="34" charset="-122"/>
                <a:cs typeface="Noto Serif SC Bold" pitchFamily="34" charset="-120"/>
              </a:rPr>
              <a:t>Cách 1: Cô chỉ - Trẻ nói</a:t>
            </a:r>
            <a:endParaRPr lang="en-US" sz="2100" dirty="0"/>
          </a:p>
        </p:txBody>
      </p:sp>
      <p:sp>
        <p:nvSpPr>
          <p:cNvPr id="9" name="Text 6"/>
          <p:cNvSpPr/>
          <p:nvPr/>
        </p:nvSpPr>
        <p:spPr>
          <a:xfrm>
            <a:off x="6258641" y="2611694"/>
            <a:ext cx="7209473" cy="685324"/>
          </a:xfrm>
          <a:prstGeom prst="rect">
            <a:avLst/>
          </a:prstGeom>
          <a:noFill/>
          <a:ln/>
        </p:spPr>
        <p:txBody>
          <a:bodyPr wrap="square" lIns="0" tIns="0" rIns="0" bIns="0" rtlCol="0" anchor="t"/>
          <a:lstStyle/>
          <a:p>
            <a:pPr marL="0" indent="0" algn="l">
              <a:lnSpc>
                <a:spcPts val="2650"/>
              </a:lnSpc>
              <a:buNone/>
            </a:pPr>
            <a:r>
              <a:rPr lang="en-US" sz="1650" dirty="0">
                <a:solidFill>
                  <a:srgbClr val="4B4A4A"/>
                </a:solidFill>
                <a:latin typeface="Geist" pitchFamily="34" charset="0"/>
                <a:ea typeface="Geist" pitchFamily="34" charset="-122"/>
                <a:cs typeface="Geist" pitchFamily="34" charset="-120"/>
              </a:rPr>
              <a:t>Khi giáo viên chỉ vào đồ vật bất kỳ (treo trên tường, đặt dưới sàn...), trẻ ngay lập tức gọi tên và nói đồ vật đó ở </a:t>
            </a:r>
            <a:r>
              <a:rPr lang="en-US" sz="1650" b="1" dirty="0">
                <a:solidFill>
                  <a:srgbClr val="4B4A4A"/>
                </a:solidFill>
                <a:latin typeface="Geist" pitchFamily="34" charset="0"/>
                <a:ea typeface="Geist" pitchFamily="34" charset="-122"/>
                <a:cs typeface="Geist" pitchFamily="34" charset="-120"/>
              </a:rPr>
              <a:t>phía trên</a:t>
            </a:r>
            <a:r>
              <a:rPr lang="en-US" sz="1650" dirty="0">
                <a:solidFill>
                  <a:srgbClr val="4B4A4A"/>
                </a:solidFill>
                <a:latin typeface="Geist" pitchFamily="34" charset="0"/>
                <a:ea typeface="Geist" pitchFamily="34" charset="-122"/>
                <a:cs typeface="Geist" pitchFamily="34" charset="-120"/>
              </a:rPr>
              <a:t> hay </a:t>
            </a:r>
            <a:r>
              <a:rPr lang="en-US" sz="1650" b="1" dirty="0">
                <a:solidFill>
                  <a:srgbClr val="4B4A4A"/>
                </a:solidFill>
                <a:latin typeface="Geist" pitchFamily="34" charset="0"/>
                <a:ea typeface="Geist" pitchFamily="34" charset="-122"/>
                <a:cs typeface="Geist" pitchFamily="34" charset="-120"/>
              </a:rPr>
              <a:t>phía dưới</a:t>
            </a:r>
            <a:r>
              <a:rPr lang="en-US" sz="1650" dirty="0">
                <a:solidFill>
                  <a:srgbClr val="4B4A4A"/>
                </a:solidFill>
                <a:latin typeface="Geist" pitchFamily="34" charset="0"/>
                <a:ea typeface="Geist" pitchFamily="34" charset="-122"/>
                <a:cs typeface="Geist" pitchFamily="34" charset="-120"/>
              </a:rPr>
              <a:t>.</a:t>
            </a:r>
            <a:endParaRPr lang="en-US" sz="1650" dirty="0"/>
          </a:p>
        </p:txBody>
      </p:sp>
      <p:sp>
        <p:nvSpPr>
          <p:cNvPr id="10" name="Shape 7"/>
          <p:cNvSpPr/>
          <p:nvPr/>
        </p:nvSpPr>
        <p:spPr>
          <a:xfrm>
            <a:off x="6014086" y="3707367"/>
            <a:ext cx="7645241" cy="1591747"/>
          </a:xfrm>
          <a:prstGeom prst="rect">
            <a:avLst/>
          </a:prstGeom>
          <a:solidFill>
            <a:srgbClr val="D1EFE4"/>
          </a:solidFill>
          <a:ln w="7620">
            <a:solidFill>
              <a:srgbClr val="B7D5CA"/>
            </a:solidFill>
            <a:prstDash val="solid"/>
          </a:ln>
        </p:spPr>
      </p:sp>
      <p:sp>
        <p:nvSpPr>
          <p:cNvPr id="11" name="Text 8"/>
          <p:cNvSpPr/>
          <p:nvPr/>
        </p:nvSpPr>
        <p:spPr>
          <a:xfrm>
            <a:off x="6228161" y="3929062"/>
            <a:ext cx="3143845" cy="334566"/>
          </a:xfrm>
          <a:prstGeom prst="rect">
            <a:avLst/>
          </a:prstGeom>
          <a:noFill/>
          <a:ln/>
        </p:spPr>
        <p:txBody>
          <a:bodyPr wrap="none" lIns="0" tIns="0" rIns="0" bIns="0" rtlCol="0" anchor="t"/>
          <a:lstStyle/>
          <a:p>
            <a:pPr marL="0" indent="0" algn="l">
              <a:lnSpc>
                <a:spcPts val="2600"/>
              </a:lnSpc>
              <a:buNone/>
            </a:pPr>
            <a:r>
              <a:rPr lang="en-US" sz="2100" b="1" dirty="0">
                <a:solidFill>
                  <a:srgbClr val="4B4A4A"/>
                </a:solidFill>
                <a:latin typeface="Noto Serif SC Bold" pitchFamily="34" charset="0"/>
                <a:ea typeface="Noto Serif SC Bold" pitchFamily="34" charset="-122"/>
                <a:cs typeface="Noto Serif SC Bold" pitchFamily="34" charset="-120"/>
              </a:rPr>
              <a:t>Cách 2: Cô nói - Trẻ tìm</a:t>
            </a:r>
            <a:endParaRPr lang="en-US" sz="2100" dirty="0"/>
          </a:p>
        </p:txBody>
      </p:sp>
      <p:sp>
        <p:nvSpPr>
          <p:cNvPr id="12" name="Text 9"/>
          <p:cNvSpPr/>
          <p:nvPr/>
        </p:nvSpPr>
        <p:spPr>
          <a:xfrm>
            <a:off x="6228161" y="4392096"/>
            <a:ext cx="7209473" cy="685324"/>
          </a:xfrm>
          <a:prstGeom prst="rect">
            <a:avLst/>
          </a:prstGeom>
          <a:noFill/>
          <a:ln/>
        </p:spPr>
        <p:txBody>
          <a:bodyPr wrap="square" lIns="0" tIns="0" rIns="0" bIns="0" rtlCol="0" anchor="t"/>
          <a:lstStyle/>
          <a:p>
            <a:pPr marL="0" indent="0" algn="l">
              <a:lnSpc>
                <a:spcPts val="2650"/>
              </a:lnSpc>
              <a:buNone/>
            </a:pPr>
            <a:r>
              <a:rPr lang="en-US" sz="1650" dirty="0">
                <a:solidFill>
                  <a:srgbClr val="4B4A4A"/>
                </a:solidFill>
                <a:latin typeface="Geist" pitchFamily="34" charset="0"/>
                <a:ea typeface="Geist" pitchFamily="34" charset="-122"/>
                <a:cs typeface="Geist" pitchFamily="34" charset="-120"/>
              </a:rPr>
              <a:t>Khi giáo viên nói "Phía trên!" hoặc "Phía dưới!", trẻ nhanh chóng nói tên hoặc chỉ vào các đồ vật nằm ở vị trí đó.</a:t>
            </a:r>
            <a:endParaRPr lang="en-US" sz="1650" dirty="0"/>
          </a:p>
        </p:txBody>
      </p:sp>
      <p:sp>
        <p:nvSpPr>
          <p:cNvPr id="13" name="Text 1">
            <a:extLst>
              <a:ext uri="{FF2B5EF4-FFF2-40B4-BE49-F238E27FC236}">
                <a16:creationId xmlns:a16="http://schemas.microsoft.com/office/drawing/2014/main" id="{325CDDE7-B124-FD2E-6D01-8BA43FA16D44}"/>
              </a:ext>
            </a:extLst>
          </p:cNvPr>
          <p:cNvSpPr/>
          <p:nvPr/>
        </p:nvSpPr>
        <p:spPr>
          <a:xfrm>
            <a:off x="6835853" y="5329891"/>
            <a:ext cx="3497342" cy="434816"/>
          </a:xfrm>
          <a:prstGeom prst="rect">
            <a:avLst/>
          </a:prstGeom>
          <a:noFill/>
          <a:ln/>
        </p:spPr>
        <p:txBody>
          <a:bodyPr wrap="none" lIns="0" tIns="0" rIns="0" bIns="0" rtlCol="0" anchor="t"/>
          <a:lstStyle/>
          <a:p>
            <a:pPr marL="0" indent="0" algn="l">
              <a:lnSpc>
                <a:spcPts val="3400"/>
              </a:lnSpc>
              <a:buNone/>
            </a:pPr>
            <a:r>
              <a:rPr lang="en-US" sz="2700" b="1" dirty="0">
                <a:solidFill>
                  <a:srgbClr val="006747"/>
                </a:solidFill>
                <a:latin typeface="Noto Serif SC Bold" pitchFamily="34" charset="0"/>
                <a:ea typeface="Noto Serif SC Bold" pitchFamily="34" charset="-122"/>
                <a:cs typeface="Noto Serif SC Bold" pitchFamily="34" charset="-120"/>
              </a:rPr>
              <a:t>Trò chơi 2: "Xếp Đồ"</a:t>
            </a:r>
            <a:endParaRPr lang="en-US" sz="2700" dirty="0"/>
          </a:p>
        </p:txBody>
      </p:sp>
      <p:sp>
        <p:nvSpPr>
          <p:cNvPr id="14" name="Shape 3">
            <a:extLst>
              <a:ext uri="{FF2B5EF4-FFF2-40B4-BE49-F238E27FC236}">
                <a16:creationId xmlns:a16="http://schemas.microsoft.com/office/drawing/2014/main" id="{5D97E24F-983A-8FC2-C789-9066FB31EFDF}"/>
              </a:ext>
            </a:extLst>
          </p:cNvPr>
          <p:cNvSpPr/>
          <p:nvPr/>
        </p:nvSpPr>
        <p:spPr>
          <a:xfrm>
            <a:off x="2258496" y="3800652"/>
            <a:ext cx="391358" cy="391358"/>
          </a:xfrm>
          <a:prstGeom prst="roundRect">
            <a:avLst>
              <a:gd name="adj" fmla="val 40004"/>
            </a:avLst>
          </a:prstGeom>
          <a:solidFill>
            <a:srgbClr val="D1EFE4"/>
          </a:solidFill>
          <a:ln w="7620">
            <a:solidFill>
              <a:srgbClr val="B7D5CA"/>
            </a:solidFill>
            <a:prstDash val="solid"/>
          </a:ln>
        </p:spPr>
      </p:sp>
      <p:sp>
        <p:nvSpPr>
          <p:cNvPr id="15" name="Text 4">
            <a:extLst>
              <a:ext uri="{FF2B5EF4-FFF2-40B4-BE49-F238E27FC236}">
                <a16:creationId xmlns:a16="http://schemas.microsoft.com/office/drawing/2014/main" id="{3E315E2F-73C9-984E-B185-AFA2FF2F62C4}"/>
              </a:ext>
            </a:extLst>
          </p:cNvPr>
          <p:cNvSpPr/>
          <p:nvPr/>
        </p:nvSpPr>
        <p:spPr>
          <a:xfrm>
            <a:off x="6228040" y="5727319"/>
            <a:ext cx="2174319" cy="271701"/>
          </a:xfrm>
          <a:prstGeom prst="rect">
            <a:avLst/>
          </a:prstGeom>
          <a:noFill/>
          <a:ln/>
        </p:spPr>
        <p:txBody>
          <a:bodyPr wrap="none" lIns="0" tIns="0" rIns="0" bIns="0" rtlCol="0" anchor="t"/>
          <a:lstStyle/>
          <a:p>
            <a:pPr marL="0" indent="0" algn="l">
              <a:lnSpc>
                <a:spcPts val="2100"/>
              </a:lnSpc>
              <a:buNone/>
            </a:pPr>
            <a:r>
              <a:rPr lang="en-US" sz="1700" b="1" dirty="0">
                <a:solidFill>
                  <a:srgbClr val="4B4A4A"/>
                </a:solidFill>
                <a:latin typeface="Noto Serif SC Bold" pitchFamily="34" charset="0"/>
                <a:ea typeface="Noto Serif SC Bold" pitchFamily="34" charset="-122"/>
                <a:cs typeface="Noto Serif SC Bold" pitchFamily="34" charset="-120"/>
              </a:rPr>
              <a:t>Yêu cầu Vị trí</a:t>
            </a:r>
            <a:endParaRPr lang="en-US" sz="1700" dirty="0"/>
          </a:p>
        </p:txBody>
      </p:sp>
      <p:sp>
        <p:nvSpPr>
          <p:cNvPr id="16" name="Text 5">
            <a:extLst>
              <a:ext uri="{FF2B5EF4-FFF2-40B4-BE49-F238E27FC236}">
                <a16:creationId xmlns:a16="http://schemas.microsoft.com/office/drawing/2014/main" id="{6575B699-1E81-1A9E-3297-F120AA302A78}"/>
              </a:ext>
            </a:extLst>
          </p:cNvPr>
          <p:cNvSpPr/>
          <p:nvPr/>
        </p:nvSpPr>
        <p:spPr>
          <a:xfrm>
            <a:off x="6029326" y="6089606"/>
            <a:ext cx="6620708" cy="556498"/>
          </a:xfrm>
          <a:prstGeom prst="rect">
            <a:avLst/>
          </a:prstGeom>
          <a:noFill/>
          <a:ln/>
        </p:spPr>
        <p:txBody>
          <a:bodyPr wrap="square" lIns="0" tIns="0" rIns="0" bIns="0" rtlCol="0" anchor="t"/>
          <a:lstStyle/>
          <a:p>
            <a:pPr marL="0" indent="0" algn="l">
              <a:lnSpc>
                <a:spcPts val="2150"/>
              </a:lnSpc>
              <a:buNone/>
            </a:pPr>
            <a:r>
              <a:rPr lang="en-US" sz="1350" dirty="0">
                <a:solidFill>
                  <a:srgbClr val="4B4A4A"/>
                </a:solidFill>
                <a:latin typeface="Geist" pitchFamily="34" charset="0"/>
                <a:ea typeface="Geist" pitchFamily="34" charset="-122"/>
                <a:cs typeface="Geist" pitchFamily="34" charset="-120"/>
              </a:rPr>
              <a:t>Giáo viên đưa ra yêu cầu cụ thể, ví dụ: "Các con hãy để đồ dùng (khối gỗ, bút màu) ở </a:t>
            </a:r>
            <a:r>
              <a:rPr lang="en-US" sz="1350" b="1" dirty="0">
                <a:solidFill>
                  <a:srgbClr val="4B4A4A"/>
                </a:solidFill>
                <a:latin typeface="Geist" pitchFamily="34" charset="0"/>
                <a:ea typeface="Geist" pitchFamily="34" charset="-122"/>
                <a:cs typeface="Geist" pitchFamily="34" charset="-120"/>
              </a:rPr>
              <a:t>phía trên</a:t>
            </a:r>
            <a:r>
              <a:rPr lang="en-US" sz="1350" dirty="0">
                <a:solidFill>
                  <a:srgbClr val="4B4A4A"/>
                </a:solidFill>
                <a:latin typeface="Geist" pitchFamily="34" charset="0"/>
                <a:ea typeface="Geist" pitchFamily="34" charset="-122"/>
                <a:cs typeface="Geist" pitchFamily="34" charset="-120"/>
              </a:rPr>
              <a:t> đầu mình."</a:t>
            </a:r>
            <a:endParaRPr lang="en-US" sz="1350" dirty="0"/>
          </a:p>
        </p:txBody>
      </p:sp>
      <p:sp>
        <p:nvSpPr>
          <p:cNvPr id="17" name="Shape 6">
            <a:extLst>
              <a:ext uri="{FF2B5EF4-FFF2-40B4-BE49-F238E27FC236}">
                <a16:creationId xmlns:a16="http://schemas.microsoft.com/office/drawing/2014/main" id="{F82A179C-F5B5-084E-0270-5D8C76669C0B}"/>
              </a:ext>
            </a:extLst>
          </p:cNvPr>
          <p:cNvSpPr/>
          <p:nvPr/>
        </p:nvSpPr>
        <p:spPr>
          <a:xfrm>
            <a:off x="2258496" y="5210471"/>
            <a:ext cx="391358" cy="391358"/>
          </a:xfrm>
          <a:prstGeom prst="roundRect">
            <a:avLst>
              <a:gd name="adj" fmla="val 40004"/>
            </a:avLst>
          </a:prstGeom>
          <a:solidFill>
            <a:srgbClr val="D1EFE4"/>
          </a:solidFill>
          <a:ln w="7620">
            <a:solidFill>
              <a:srgbClr val="B7D5CA"/>
            </a:solidFill>
            <a:prstDash val="solid"/>
          </a:ln>
        </p:spPr>
      </p:sp>
      <p:sp>
        <p:nvSpPr>
          <p:cNvPr id="18" name="Text 7">
            <a:extLst>
              <a:ext uri="{FF2B5EF4-FFF2-40B4-BE49-F238E27FC236}">
                <a16:creationId xmlns:a16="http://schemas.microsoft.com/office/drawing/2014/main" id="{2DEAFCCA-A823-F4CB-22DA-979BE0D4BAD5}"/>
              </a:ext>
            </a:extLst>
          </p:cNvPr>
          <p:cNvSpPr/>
          <p:nvPr/>
        </p:nvSpPr>
        <p:spPr>
          <a:xfrm>
            <a:off x="6442114" y="6716067"/>
            <a:ext cx="2395895" cy="271701"/>
          </a:xfrm>
          <a:prstGeom prst="rect">
            <a:avLst/>
          </a:prstGeom>
          <a:noFill/>
          <a:ln/>
        </p:spPr>
        <p:txBody>
          <a:bodyPr wrap="none" lIns="0" tIns="0" rIns="0" bIns="0" rtlCol="0" anchor="t"/>
          <a:lstStyle/>
          <a:p>
            <a:pPr marL="0" indent="0" algn="l">
              <a:lnSpc>
                <a:spcPts val="2100"/>
              </a:lnSpc>
              <a:buNone/>
            </a:pPr>
            <a:r>
              <a:rPr lang="en-US" sz="1700" b="1" dirty="0">
                <a:solidFill>
                  <a:srgbClr val="4B4A4A"/>
                </a:solidFill>
                <a:latin typeface="Noto Serif SC Bold" pitchFamily="34" charset="0"/>
                <a:ea typeface="Noto Serif SC Bold" pitchFamily="34" charset="-122"/>
                <a:cs typeface="Noto Serif SC Bold" pitchFamily="34" charset="-120"/>
              </a:rPr>
              <a:t>Thực hiện Hành động</a:t>
            </a:r>
            <a:endParaRPr lang="en-US" sz="1700" dirty="0"/>
          </a:p>
        </p:txBody>
      </p:sp>
      <p:sp>
        <p:nvSpPr>
          <p:cNvPr id="19" name="Text 8">
            <a:extLst>
              <a:ext uri="{FF2B5EF4-FFF2-40B4-BE49-F238E27FC236}">
                <a16:creationId xmlns:a16="http://schemas.microsoft.com/office/drawing/2014/main" id="{3CA96A19-A502-5D3B-7501-FF310C95409E}"/>
              </a:ext>
            </a:extLst>
          </p:cNvPr>
          <p:cNvSpPr/>
          <p:nvPr/>
        </p:nvSpPr>
        <p:spPr>
          <a:xfrm>
            <a:off x="6086475" y="7053270"/>
            <a:ext cx="6620708" cy="278249"/>
          </a:xfrm>
          <a:prstGeom prst="rect">
            <a:avLst/>
          </a:prstGeom>
          <a:noFill/>
          <a:ln/>
        </p:spPr>
        <p:txBody>
          <a:bodyPr wrap="none" lIns="0" tIns="0" rIns="0" bIns="0" rtlCol="0" anchor="t"/>
          <a:lstStyle/>
          <a:p>
            <a:pPr marL="0" indent="0" algn="l">
              <a:lnSpc>
                <a:spcPts val="2150"/>
              </a:lnSpc>
              <a:buNone/>
            </a:pPr>
            <a:r>
              <a:rPr lang="en-US" sz="1350" dirty="0">
                <a:solidFill>
                  <a:srgbClr val="4B4A4A"/>
                </a:solidFill>
                <a:latin typeface="Geist" pitchFamily="34" charset="0"/>
                <a:ea typeface="Geist" pitchFamily="34" charset="-122"/>
                <a:cs typeface="Geist" pitchFamily="34" charset="-120"/>
              </a:rPr>
              <a:t>Trẻ nhanh chóng làm theo yêu cầu, đặt hoặc giữ đồ dùng ở vị trí được chỉ định.</a:t>
            </a:r>
            <a:endParaRPr lang="en-US" sz="1350" dirty="0"/>
          </a:p>
        </p:txBody>
      </p:sp>
      <p:sp>
        <p:nvSpPr>
          <p:cNvPr id="20" name="Shape 9">
            <a:extLst>
              <a:ext uri="{FF2B5EF4-FFF2-40B4-BE49-F238E27FC236}">
                <a16:creationId xmlns:a16="http://schemas.microsoft.com/office/drawing/2014/main" id="{25D746C6-376C-3FAA-5767-1D79FFEB374D}"/>
              </a:ext>
            </a:extLst>
          </p:cNvPr>
          <p:cNvSpPr/>
          <p:nvPr/>
        </p:nvSpPr>
        <p:spPr>
          <a:xfrm>
            <a:off x="2258496" y="6342041"/>
            <a:ext cx="391358" cy="391358"/>
          </a:xfrm>
          <a:prstGeom prst="roundRect">
            <a:avLst>
              <a:gd name="adj" fmla="val 40004"/>
            </a:avLst>
          </a:prstGeom>
          <a:solidFill>
            <a:srgbClr val="D1EFE4"/>
          </a:solidFill>
          <a:ln w="7620">
            <a:solidFill>
              <a:srgbClr val="B7D5CA"/>
            </a:solidFill>
            <a:prstDash val="solid"/>
          </a:ln>
        </p:spPr>
      </p:sp>
      <p:sp>
        <p:nvSpPr>
          <p:cNvPr id="21" name="Text 10">
            <a:extLst>
              <a:ext uri="{FF2B5EF4-FFF2-40B4-BE49-F238E27FC236}">
                <a16:creationId xmlns:a16="http://schemas.microsoft.com/office/drawing/2014/main" id="{3E6F49FA-3042-CB24-FB93-0F30FFC6FE9E}"/>
              </a:ext>
            </a:extLst>
          </p:cNvPr>
          <p:cNvSpPr/>
          <p:nvPr/>
        </p:nvSpPr>
        <p:spPr>
          <a:xfrm>
            <a:off x="6406991" y="7383476"/>
            <a:ext cx="2174319" cy="271701"/>
          </a:xfrm>
          <a:prstGeom prst="rect">
            <a:avLst/>
          </a:prstGeom>
          <a:noFill/>
          <a:ln/>
        </p:spPr>
        <p:txBody>
          <a:bodyPr wrap="none" lIns="0" tIns="0" rIns="0" bIns="0" rtlCol="0" anchor="t"/>
          <a:lstStyle/>
          <a:p>
            <a:pPr marL="0" indent="0" algn="l">
              <a:lnSpc>
                <a:spcPts val="2100"/>
              </a:lnSpc>
              <a:buNone/>
            </a:pPr>
            <a:r>
              <a:rPr lang="en-US" sz="1700" b="1" dirty="0">
                <a:solidFill>
                  <a:srgbClr val="4B4A4A"/>
                </a:solidFill>
                <a:latin typeface="Noto Serif SC Bold" pitchFamily="34" charset="0"/>
                <a:ea typeface="Noto Serif SC Bold" pitchFamily="34" charset="-122"/>
                <a:cs typeface="Noto Serif SC Bold" pitchFamily="34" charset="-120"/>
              </a:rPr>
              <a:t>Độ Khó Tăng dần</a:t>
            </a:r>
            <a:endParaRPr lang="en-US" sz="1700" dirty="0"/>
          </a:p>
        </p:txBody>
      </p:sp>
      <p:sp>
        <p:nvSpPr>
          <p:cNvPr id="22" name="Text 11">
            <a:extLst>
              <a:ext uri="{FF2B5EF4-FFF2-40B4-BE49-F238E27FC236}">
                <a16:creationId xmlns:a16="http://schemas.microsoft.com/office/drawing/2014/main" id="{8DF540FE-BEF5-0201-ADF1-A757559FF086}"/>
              </a:ext>
            </a:extLst>
          </p:cNvPr>
          <p:cNvSpPr/>
          <p:nvPr/>
        </p:nvSpPr>
        <p:spPr>
          <a:xfrm>
            <a:off x="6086475" y="7630237"/>
            <a:ext cx="6620708" cy="556498"/>
          </a:xfrm>
          <a:prstGeom prst="rect">
            <a:avLst/>
          </a:prstGeom>
          <a:noFill/>
          <a:ln/>
        </p:spPr>
        <p:txBody>
          <a:bodyPr wrap="square" lIns="0" tIns="0" rIns="0" bIns="0" rtlCol="0" anchor="t"/>
          <a:lstStyle/>
          <a:p>
            <a:pPr marL="0" indent="0" algn="l">
              <a:lnSpc>
                <a:spcPts val="2150"/>
              </a:lnSpc>
              <a:buNone/>
            </a:pPr>
            <a:r>
              <a:rPr lang="en-US" sz="1350" dirty="0">
                <a:solidFill>
                  <a:srgbClr val="4B4A4A"/>
                </a:solidFill>
                <a:latin typeface="Geist" pitchFamily="34" charset="0"/>
                <a:ea typeface="Geist" pitchFamily="34" charset="-122"/>
                <a:cs typeface="Geist" pitchFamily="34" charset="-120"/>
              </a:rPr>
              <a:t>Có thể tăng độ khó bằng cách yêu cầu trẻ đặt đồ vật phía dưới ghế, phía trên bàn, hoặc thay đổi vị trí của trẻ liên tục.</a:t>
            </a:r>
            <a:endParaRPr lang="en-US" sz="13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691634" y="543401"/>
            <a:ext cx="6519743" cy="617458"/>
          </a:xfrm>
          <a:prstGeom prst="rect">
            <a:avLst/>
          </a:prstGeom>
          <a:noFill/>
          <a:ln/>
        </p:spPr>
        <p:txBody>
          <a:bodyPr wrap="none" lIns="0" tIns="0" rIns="0" bIns="0" rtlCol="0" anchor="t"/>
          <a:lstStyle/>
          <a:p>
            <a:pPr marL="0" indent="0" algn="l">
              <a:lnSpc>
                <a:spcPts val="4850"/>
              </a:lnSpc>
              <a:buNone/>
            </a:pPr>
            <a:r>
              <a:rPr lang="en-US" sz="3850" b="1" dirty="0">
                <a:solidFill>
                  <a:srgbClr val="006747"/>
                </a:solidFill>
                <a:latin typeface="Noto Serif SC Bold" pitchFamily="34" charset="0"/>
                <a:ea typeface="Noto Serif SC Bold" pitchFamily="34" charset="-122"/>
                <a:cs typeface="Noto Serif SC Bold" pitchFamily="34" charset="-120"/>
              </a:rPr>
              <a:t>3. KẾT THÚC HOẠT ĐỘNG</a:t>
            </a:r>
            <a:endParaRPr lang="en-US" sz="3850" dirty="0"/>
          </a:p>
        </p:txBody>
      </p:sp>
      <p:sp>
        <p:nvSpPr>
          <p:cNvPr id="3" name="Text 1"/>
          <p:cNvSpPr/>
          <p:nvPr/>
        </p:nvSpPr>
        <p:spPr>
          <a:xfrm>
            <a:off x="691634" y="1457206"/>
            <a:ext cx="8977551" cy="494109"/>
          </a:xfrm>
          <a:prstGeom prst="rect">
            <a:avLst/>
          </a:prstGeom>
          <a:noFill/>
          <a:ln/>
        </p:spPr>
        <p:txBody>
          <a:bodyPr wrap="none" lIns="0" tIns="0" rIns="0" bIns="0" rtlCol="0" anchor="t"/>
          <a:lstStyle/>
          <a:p>
            <a:pPr marL="0" indent="0" algn="l">
              <a:lnSpc>
                <a:spcPts val="3850"/>
              </a:lnSpc>
              <a:buNone/>
            </a:pPr>
            <a:r>
              <a:rPr lang="en-US" sz="3100" b="1" dirty="0">
                <a:solidFill>
                  <a:srgbClr val="006747"/>
                </a:solidFill>
                <a:latin typeface="Noto Serif SC Bold" pitchFamily="34" charset="0"/>
                <a:ea typeface="Noto Serif SC Bold" pitchFamily="34" charset="-122"/>
                <a:cs typeface="Noto Serif SC Bold" pitchFamily="34" charset="-120"/>
              </a:rPr>
              <a:t>Thu dọn và Chuẩn bị cho hoạt động tiếp theo</a:t>
            </a:r>
            <a:endParaRPr lang="en-US" sz="3100" dirty="0"/>
          </a:p>
        </p:txBody>
      </p:sp>
      <p:pic>
        <p:nvPicPr>
          <p:cNvPr id="4" name="Image 0" descr="preencoded.png"/>
          <p:cNvPicPr>
            <a:picLocks noChangeAspect="1"/>
          </p:cNvPicPr>
          <p:nvPr/>
        </p:nvPicPr>
        <p:blipFill>
          <a:blip r:embed="rId3"/>
          <a:stretch>
            <a:fillRect/>
          </a:stretch>
        </p:blipFill>
        <p:spPr>
          <a:xfrm>
            <a:off x="691634" y="2469952"/>
            <a:ext cx="5009674" cy="5009674"/>
          </a:xfrm>
          <a:prstGeom prst="rect">
            <a:avLst/>
          </a:prstGeom>
        </p:spPr>
      </p:pic>
      <p:sp>
        <p:nvSpPr>
          <p:cNvPr id="5" name="Shape 2"/>
          <p:cNvSpPr/>
          <p:nvPr/>
        </p:nvSpPr>
        <p:spPr>
          <a:xfrm>
            <a:off x="6190893" y="2469952"/>
            <a:ext cx="790456" cy="1533763"/>
          </a:xfrm>
          <a:prstGeom prst="roundRect">
            <a:avLst>
              <a:gd name="adj" fmla="val 360007"/>
            </a:avLst>
          </a:prstGeom>
          <a:solidFill>
            <a:srgbClr val="D1EFE4"/>
          </a:solidFill>
          <a:ln w="7620">
            <a:solidFill>
              <a:srgbClr val="B7D5CA"/>
            </a:solidFill>
            <a:prstDash val="solid"/>
          </a:ln>
        </p:spPr>
      </p:sp>
      <p:pic>
        <p:nvPicPr>
          <p:cNvPr id="6" name="Image 1" descr="preencoded.png"/>
          <p:cNvPicPr>
            <a:picLocks noChangeAspect="1"/>
          </p:cNvPicPr>
          <p:nvPr/>
        </p:nvPicPr>
        <p:blipFill>
          <a:blip r:embed="rId4"/>
          <a:stretch>
            <a:fillRect/>
          </a:stretch>
        </p:blipFill>
        <p:spPr>
          <a:xfrm>
            <a:off x="6437948" y="3051572"/>
            <a:ext cx="296347" cy="370523"/>
          </a:xfrm>
          <a:prstGeom prst="rect">
            <a:avLst/>
          </a:prstGeom>
        </p:spPr>
      </p:pic>
      <p:sp>
        <p:nvSpPr>
          <p:cNvPr id="7" name="Text 3"/>
          <p:cNvSpPr/>
          <p:nvPr/>
        </p:nvSpPr>
        <p:spPr>
          <a:xfrm>
            <a:off x="7178873" y="2667476"/>
            <a:ext cx="2511385" cy="308729"/>
          </a:xfrm>
          <a:prstGeom prst="rect">
            <a:avLst/>
          </a:prstGeom>
          <a:noFill/>
          <a:ln/>
        </p:spPr>
        <p:txBody>
          <a:bodyPr wrap="none" lIns="0" tIns="0" rIns="0" bIns="0" rtlCol="0" anchor="t"/>
          <a:lstStyle/>
          <a:p>
            <a:pPr marL="0" indent="0" algn="l">
              <a:lnSpc>
                <a:spcPts val="2400"/>
              </a:lnSpc>
              <a:buNone/>
            </a:pPr>
            <a:r>
              <a:rPr lang="en-US" sz="1900" b="1" dirty="0">
                <a:solidFill>
                  <a:srgbClr val="4B4A4A"/>
                </a:solidFill>
                <a:latin typeface="Noto Serif SC Bold" pitchFamily="34" charset="0"/>
                <a:ea typeface="Noto Serif SC Bold" pitchFamily="34" charset="-122"/>
                <a:cs typeface="Noto Serif SC Bold" pitchFamily="34" charset="-120"/>
              </a:rPr>
              <a:t>Cùng nhau Thu Dọn</a:t>
            </a:r>
            <a:endParaRPr lang="en-US" sz="1900" dirty="0"/>
          </a:p>
        </p:txBody>
      </p:sp>
      <p:sp>
        <p:nvSpPr>
          <p:cNvPr id="8" name="Text 4"/>
          <p:cNvSpPr/>
          <p:nvPr/>
        </p:nvSpPr>
        <p:spPr>
          <a:xfrm>
            <a:off x="7178873" y="3173730"/>
            <a:ext cx="6767512" cy="632460"/>
          </a:xfrm>
          <a:prstGeom prst="rect">
            <a:avLst/>
          </a:prstGeom>
          <a:noFill/>
          <a:ln/>
        </p:spPr>
        <p:txBody>
          <a:bodyPr wrap="square" lIns="0" tIns="0" rIns="0" bIns="0" rtlCol="0" anchor="t"/>
          <a:lstStyle/>
          <a:p>
            <a:pPr marL="0" indent="0" algn="l">
              <a:lnSpc>
                <a:spcPts val="2450"/>
              </a:lnSpc>
              <a:buNone/>
            </a:pPr>
            <a:r>
              <a:rPr lang="en-US" sz="1550" dirty="0">
                <a:solidFill>
                  <a:srgbClr val="4B4A4A"/>
                </a:solidFill>
                <a:latin typeface="Geist" pitchFamily="34" charset="0"/>
                <a:ea typeface="Geist" pitchFamily="34" charset="-122"/>
                <a:cs typeface="Geist" pitchFamily="34" charset="-120"/>
              </a:rPr>
              <a:t>Giáo viên và trẻ cùng nhau thu dọn đồ dùng, giáo cụ đã sử dụng trong các hoạt động.</a:t>
            </a:r>
            <a:endParaRPr lang="en-US" sz="1550" dirty="0"/>
          </a:p>
        </p:txBody>
      </p:sp>
      <p:sp>
        <p:nvSpPr>
          <p:cNvPr id="9" name="Shape 5"/>
          <p:cNvSpPr/>
          <p:nvPr/>
        </p:nvSpPr>
        <p:spPr>
          <a:xfrm>
            <a:off x="6190893" y="4201239"/>
            <a:ext cx="790456" cy="1533763"/>
          </a:xfrm>
          <a:prstGeom prst="roundRect">
            <a:avLst>
              <a:gd name="adj" fmla="val 360007"/>
            </a:avLst>
          </a:prstGeom>
          <a:solidFill>
            <a:srgbClr val="D1EFE4"/>
          </a:solidFill>
          <a:ln w="7620">
            <a:solidFill>
              <a:srgbClr val="B7D5CA"/>
            </a:solidFill>
            <a:prstDash val="solid"/>
          </a:ln>
        </p:spPr>
      </p:sp>
      <p:pic>
        <p:nvPicPr>
          <p:cNvPr id="10" name="Image 2" descr="preencoded.png"/>
          <p:cNvPicPr>
            <a:picLocks noChangeAspect="1"/>
          </p:cNvPicPr>
          <p:nvPr/>
        </p:nvPicPr>
        <p:blipFill>
          <a:blip r:embed="rId5"/>
          <a:stretch>
            <a:fillRect/>
          </a:stretch>
        </p:blipFill>
        <p:spPr>
          <a:xfrm>
            <a:off x="6437948" y="4782860"/>
            <a:ext cx="296347" cy="370523"/>
          </a:xfrm>
          <a:prstGeom prst="rect">
            <a:avLst/>
          </a:prstGeom>
        </p:spPr>
      </p:pic>
      <p:sp>
        <p:nvSpPr>
          <p:cNvPr id="11" name="Text 6"/>
          <p:cNvSpPr/>
          <p:nvPr/>
        </p:nvSpPr>
        <p:spPr>
          <a:xfrm>
            <a:off x="7178873" y="4398764"/>
            <a:ext cx="2470190" cy="308729"/>
          </a:xfrm>
          <a:prstGeom prst="rect">
            <a:avLst/>
          </a:prstGeom>
          <a:noFill/>
          <a:ln/>
        </p:spPr>
        <p:txBody>
          <a:bodyPr wrap="none" lIns="0" tIns="0" rIns="0" bIns="0" rtlCol="0" anchor="t"/>
          <a:lstStyle/>
          <a:p>
            <a:pPr marL="0" indent="0" algn="l">
              <a:lnSpc>
                <a:spcPts val="2400"/>
              </a:lnSpc>
              <a:buNone/>
            </a:pPr>
            <a:r>
              <a:rPr lang="en-US" sz="1900" b="1" dirty="0">
                <a:solidFill>
                  <a:srgbClr val="4B4A4A"/>
                </a:solidFill>
                <a:latin typeface="Noto Serif SC Bold" pitchFamily="34" charset="0"/>
                <a:ea typeface="Noto Serif SC Bold" pitchFamily="34" charset="-122"/>
                <a:cs typeface="Noto Serif SC Bold" pitchFamily="34" charset="-120"/>
              </a:rPr>
              <a:t>Giáo dục Kỹ năng</a:t>
            </a:r>
            <a:endParaRPr lang="en-US" sz="1900" dirty="0"/>
          </a:p>
        </p:txBody>
      </p:sp>
      <p:sp>
        <p:nvSpPr>
          <p:cNvPr id="12" name="Text 7"/>
          <p:cNvSpPr/>
          <p:nvPr/>
        </p:nvSpPr>
        <p:spPr>
          <a:xfrm>
            <a:off x="7178873" y="4905018"/>
            <a:ext cx="6767512" cy="632460"/>
          </a:xfrm>
          <a:prstGeom prst="rect">
            <a:avLst/>
          </a:prstGeom>
          <a:noFill/>
          <a:ln/>
        </p:spPr>
        <p:txBody>
          <a:bodyPr wrap="square" lIns="0" tIns="0" rIns="0" bIns="0" rtlCol="0" anchor="t"/>
          <a:lstStyle/>
          <a:p>
            <a:pPr marL="0" indent="0" algn="l">
              <a:lnSpc>
                <a:spcPts val="2450"/>
              </a:lnSpc>
              <a:buNone/>
            </a:pPr>
            <a:r>
              <a:rPr lang="en-US" sz="1550" dirty="0">
                <a:solidFill>
                  <a:srgbClr val="4B4A4A"/>
                </a:solidFill>
                <a:latin typeface="Geist" pitchFamily="34" charset="0"/>
                <a:ea typeface="Geist" pitchFamily="34" charset="-122"/>
                <a:cs typeface="Geist" pitchFamily="34" charset="-120"/>
              </a:rPr>
              <a:t>Rèn luyện ý thức giữ gìn vệ sinh, trật tự và trách nhiệm cá nhân cho trẻ ngay từ những hoạt động nhỏ nhất.</a:t>
            </a:r>
            <a:endParaRPr lang="en-US" sz="1550" dirty="0"/>
          </a:p>
        </p:txBody>
      </p:sp>
      <p:sp>
        <p:nvSpPr>
          <p:cNvPr id="13" name="Shape 8"/>
          <p:cNvSpPr/>
          <p:nvPr/>
        </p:nvSpPr>
        <p:spPr>
          <a:xfrm>
            <a:off x="6190893" y="5932527"/>
            <a:ext cx="790456" cy="1533763"/>
          </a:xfrm>
          <a:prstGeom prst="roundRect">
            <a:avLst>
              <a:gd name="adj" fmla="val 360007"/>
            </a:avLst>
          </a:prstGeom>
          <a:solidFill>
            <a:srgbClr val="D1EFE4"/>
          </a:solidFill>
          <a:ln w="7620">
            <a:solidFill>
              <a:srgbClr val="B7D5CA"/>
            </a:solidFill>
            <a:prstDash val="solid"/>
          </a:ln>
        </p:spPr>
      </p:sp>
      <p:pic>
        <p:nvPicPr>
          <p:cNvPr id="14" name="Image 3" descr="preencoded.png"/>
          <p:cNvPicPr>
            <a:picLocks noChangeAspect="1"/>
          </p:cNvPicPr>
          <p:nvPr/>
        </p:nvPicPr>
        <p:blipFill>
          <a:blip r:embed="rId6"/>
          <a:stretch>
            <a:fillRect/>
          </a:stretch>
        </p:blipFill>
        <p:spPr>
          <a:xfrm>
            <a:off x="6437948" y="6514148"/>
            <a:ext cx="296347" cy="370523"/>
          </a:xfrm>
          <a:prstGeom prst="rect">
            <a:avLst/>
          </a:prstGeom>
        </p:spPr>
      </p:pic>
      <p:sp>
        <p:nvSpPr>
          <p:cNvPr id="15" name="Text 9"/>
          <p:cNvSpPr/>
          <p:nvPr/>
        </p:nvSpPr>
        <p:spPr>
          <a:xfrm>
            <a:off x="7178873" y="6130052"/>
            <a:ext cx="2470190" cy="308729"/>
          </a:xfrm>
          <a:prstGeom prst="rect">
            <a:avLst/>
          </a:prstGeom>
          <a:noFill/>
          <a:ln/>
        </p:spPr>
        <p:txBody>
          <a:bodyPr wrap="none" lIns="0" tIns="0" rIns="0" bIns="0" rtlCol="0" anchor="t"/>
          <a:lstStyle/>
          <a:p>
            <a:pPr marL="0" indent="0" algn="l">
              <a:lnSpc>
                <a:spcPts val="2400"/>
              </a:lnSpc>
              <a:buNone/>
            </a:pPr>
            <a:r>
              <a:rPr lang="en-US" sz="1900" b="1" dirty="0">
                <a:solidFill>
                  <a:srgbClr val="4B4A4A"/>
                </a:solidFill>
                <a:latin typeface="Noto Serif SC Bold" pitchFamily="34" charset="0"/>
                <a:ea typeface="Noto Serif SC Bold" pitchFamily="34" charset="-122"/>
                <a:cs typeface="Noto Serif SC Bold" pitchFamily="34" charset="-120"/>
              </a:rPr>
              <a:t>Chuyển tiếp</a:t>
            </a:r>
            <a:endParaRPr lang="en-US" sz="1900" dirty="0"/>
          </a:p>
        </p:txBody>
      </p:sp>
      <p:sp>
        <p:nvSpPr>
          <p:cNvPr id="16" name="Text 10"/>
          <p:cNvSpPr/>
          <p:nvPr/>
        </p:nvSpPr>
        <p:spPr>
          <a:xfrm>
            <a:off x="7178873" y="6636306"/>
            <a:ext cx="6767512" cy="632460"/>
          </a:xfrm>
          <a:prstGeom prst="rect">
            <a:avLst/>
          </a:prstGeom>
          <a:noFill/>
          <a:ln/>
        </p:spPr>
        <p:txBody>
          <a:bodyPr wrap="square" lIns="0" tIns="0" rIns="0" bIns="0" rtlCol="0" anchor="t"/>
          <a:lstStyle/>
          <a:p>
            <a:pPr marL="0" indent="0" algn="l">
              <a:lnSpc>
                <a:spcPts val="2450"/>
              </a:lnSpc>
              <a:buNone/>
            </a:pPr>
            <a:r>
              <a:rPr lang="en-US" sz="1550" dirty="0">
                <a:solidFill>
                  <a:srgbClr val="4B4A4A"/>
                </a:solidFill>
                <a:latin typeface="Geist" pitchFamily="34" charset="0"/>
                <a:ea typeface="Geist" pitchFamily="34" charset="-122"/>
                <a:cs typeface="Geist" pitchFamily="34" charset="-120"/>
              </a:rPr>
              <a:t>Dẫn dắt trẻ chuyển sang hoạt động tiếp theo (ví dụ: giờ ăn, giờ chơi tự do) một cách trật tự và vui vẻ.</a:t>
            </a:r>
            <a:endParaRPr lang="en-US" sz="15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TotalTime>
  <Words>717</Words>
  <Application>Microsoft Office PowerPoint</Application>
  <PresentationFormat>Custom</PresentationFormat>
  <Paragraphs>56</Paragraphs>
  <Slides>6</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Geist</vt:lpstr>
      <vt:lpstr>Times New Roman</vt:lpstr>
      <vt:lpstr>Noto Serif SC Bold</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Nguyễn Tiến Minh</cp:lastModifiedBy>
  <cp:revision>4</cp:revision>
  <dcterms:created xsi:type="dcterms:W3CDTF">2025-10-07T15:12:54Z</dcterms:created>
  <dcterms:modified xsi:type="dcterms:W3CDTF">2025-10-12T13:47:23Z</dcterms:modified>
</cp:coreProperties>
</file>