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Lst>
  <p:sldSz cx="18288000" cy="10287000"/>
  <p:notesSz cx="6858000" cy="9144000"/>
  <p:embeddedFontLst>
    <p:embeddedFont>
      <p:font typeface="Noto Sans Bold" panose="020B0604020202020204" charset="0"/>
      <p:regular r:id="rId16"/>
    </p:embeddedFont>
    <p:embeddedFont>
      <p:font typeface="Source Sans Pro Bold" panose="020B0604020202020204" charset="0"/>
      <p:regular r:id="rId17"/>
    </p:embeddedFont>
    <p:embeddedFont>
      <p:font typeface="Noto Sans" panose="020B0604020202020204" charset="0"/>
      <p:regular r:id="rId18"/>
    </p:embeddedFont>
    <p:embeddedFont>
      <p:font typeface="Calibri" panose="020F0502020204030204" pitchFamily="34" charset="0"/>
      <p:regular r:id="rId19"/>
      <p:bold r:id="rId20"/>
      <p:italic r:id="rId21"/>
      <p:boldItalic r:id="rId22"/>
    </p:embeddedFont>
    <p:embeddedFont>
      <p:font typeface="Source Sans Pro" panose="020B0503030403020204" pitchFamily="34" charset="0"/>
      <p:regular r:id="rId23"/>
    </p:embeddedFont>
    <p:embeddedFont>
      <p:font typeface="Dancing Script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9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4.png"/><Relationship Id="rId7"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alpha val="74902"/>
              </a:srgbClr>
            </a:solidFill>
          </p:spPr>
        </p:sp>
      </p:grpSp>
      <p:pic>
        <p:nvPicPr>
          <p:cNvPr id="5" name="Picture 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rcRect l="461" r="1153"/>
          <a:stretch>
            <a:fillRect/>
          </a:stretch>
        </p:blipFill>
        <p:spPr>
          <a:xfrm>
            <a:off x="7514183" y="0"/>
            <a:ext cx="10773817" cy="10287000"/>
          </a:xfrm>
          <a:prstGeom prst="rect">
            <a:avLst/>
          </a:prstGeom>
        </p:spPr>
      </p:pic>
      <p:grpSp>
        <p:nvGrpSpPr>
          <p:cNvPr id="6" name="Group 6"/>
          <p:cNvGrpSpPr/>
          <p:nvPr/>
        </p:nvGrpSpPr>
        <p:grpSpPr>
          <a:xfrm>
            <a:off x="7933284" y="5997476"/>
            <a:ext cx="503188" cy="503188"/>
            <a:chOff x="0" y="0"/>
            <a:chExt cx="670917" cy="670917"/>
          </a:xfrm>
        </p:grpSpPr>
        <p:sp>
          <p:nvSpPr>
            <p:cNvPr id="7" name="Freeform 7"/>
            <p:cNvSpPr/>
            <p:nvPr/>
          </p:nvSpPr>
          <p:spPr>
            <a:xfrm>
              <a:off x="0" y="0"/>
              <a:ext cx="670941" cy="670941"/>
            </a:xfrm>
            <a:custGeom>
              <a:avLst/>
              <a:gdLst/>
              <a:ahLst/>
              <a:cxnLst/>
              <a:rect l="l" t="t" r="r" b="b"/>
              <a:pathLst>
                <a:path w="670941" h="670941">
                  <a:moveTo>
                    <a:pt x="0" y="335407"/>
                  </a:moveTo>
                  <a:cubicBezTo>
                    <a:pt x="0" y="150241"/>
                    <a:pt x="150241" y="0"/>
                    <a:pt x="335407" y="0"/>
                  </a:cubicBezTo>
                  <a:cubicBezTo>
                    <a:pt x="337312" y="0"/>
                    <a:pt x="339217" y="889"/>
                    <a:pt x="340360" y="2413"/>
                  </a:cubicBezTo>
                  <a:lnTo>
                    <a:pt x="335407" y="6350"/>
                  </a:lnTo>
                  <a:lnTo>
                    <a:pt x="335407" y="0"/>
                  </a:lnTo>
                  <a:lnTo>
                    <a:pt x="335407" y="6350"/>
                  </a:lnTo>
                  <a:lnTo>
                    <a:pt x="335407" y="0"/>
                  </a:lnTo>
                  <a:cubicBezTo>
                    <a:pt x="520700" y="0"/>
                    <a:pt x="670941" y="150241"/>
                    <a:pt x="670941" y="335407"/>
                  </a:cubicBezTo>
                  <a:cubicBezTo>
                    <a:pt x="670941" y="337820"/>
                    <a:pt x="669544" y="339979"/>
                    <a:pt x="667385" y="341122"/>
                  </a:cubicBezTo>
                  <a:lnTo>
                    <a:pt x="664591" y="335407"/>
                  </a:lnTo>
                  <a:lnTo>
                    <a:pt x="670941" y="335407"/>
                  </a:lnTo>
                  <a:cubicBezTo>
                    <a:pt x="670941" y="520700"/>
                    <a:pt x="520700" y="670941"/>
                    <a:pt x="335407" y="670941"/>
                  </a:cubicBezTo>
                  <a:lnTo>
                    <a:pt x="335407" y="664591"/>
                  </a:lnTo>
                  <a:lnTo>
                    <a:pt x="335407" y="658241"/>
                  </a:lnTo>
                  <a:lnTo>
                    <a:pt x="335407" y="664591"/>
                  </a:lnTo>
                  <a:lnTo>
                    <a:pt x="335407" y="670941"/>
                  </a:lnTo>
                  <a:cubicBezTo>
                    <a:pt x="150241" y="670941"/>
                    <a:pt x="0" y="520700"/>
                    <a:pt x="0" y="335407"/>
                  </a:cubicBezTo>
                  <a:lnTo>
                    <a:pt x="6350" y="335407"/>
                  </a:lnTo>
                  <a:lnTo>
                    <a:pt x="0" y="335407"/>
                  </a:lnTo>
                  <a:moveTo>
                    <a:pt x="12700" y="335407"/>
                  </a:moveTo>
                  <a:lnTo>
                    <a:pt x="6350" y="335407"/>
                  </a:lnTo>
                  <a:lnTo>
                    <a:pt x="12700" y="335407"/>
                  </a:lnTo>
                  <a:cubicBezTo>
                    <a:pt x="12700" y="513715"/>
                    <a:pt x="157226" y="658241"/>
                    <a:pt x="335407" y="658241"/>
                  </a:cubicBezTo>
                  <a:cubicBezTo>
                    <a:pt x="338963" y="658241"/>
                    <a:pt x="341757" y="661035"/>
                    <a:pt x="341757" y="664591"/>
                  </a:cubicBezTo>
                  <a:cubicBezTo>
                    <a:pt x="341757" y="668147"/>
                    <a:pt x="338963" y="670941"/>
                    <a:pt x="335407" y="670941"/>
                  </a:cubicBezTo>
                  <a:cubicBezTo>
                    <a:pt x="331851" y="670941"/>
                    <a:pt x="329057" y="668147"/>
                    <a:pt x="329057" y="664591"/>
                  </a:cubicBezTo>
                  <a:cubicBezTo>
                    <a:pt x="329057" y="661035"/>
                    <a:pt x="331851" y="658241"/>
                    <a:pt x="335407" y="658241"/>
                  </a:cubicBezTo>
                  <a:cubicBezTo>
                    <a:pt x="513715" y="658241"/>
                    <a:pt x="658114" y="513715"/>
                    <a:pt x="658114" y="335534"/>
                  </a:cubicBezTo>
                  <a:cubicBezTo>
                    <a:pt x="658114" y="333121"/>
                    <a:pt x="659511" y="330962"/>
                    <a:pt x="661670" y="329819"/>
                  </a:cubicBezTo>
                  <a:lnTo>
                    <a:pt x="664464" y="335534"/>
                  </a:lnTo>
                  <a:lnTo>
                    <a:pt x="658114" y="335534"/>
                  </a:lnTo>
                  <a:cubicBezTo>
                    <a:pt x="658241" y="157226"/>
                    <a:pt x="513715" y="12700"/>
                    <a:pt x="335407" y="12700"/>
                  </a:cubicBezTo>
                  <a:cubicBezTo>
                    <a:pt x="333502" y="12700"/>
                    <a:pt x="331597" y="11811"/>
                    <a:pt x="330454" y="10287"/>
                  </a:cubicBezTo>
                  <a:lnTo>
                    <a:pt x="335407" y="6350"/>
                  </a:lnTo>
                  <a:lnTo>
                    <a:pt x="335407" y="12700"/>
                  </a:lnTo>
                  <a:cubicBezTo>
                    <a:pt x="157226" y="12700"/>
                    <a:pt x="12700" y="157226"/>
                    <a:pt x="12700" y="335407"/>
                  </a:cubicBezTo>
                  <a:close/>
                </a:path>
              </a:pathLst>
            </a:custGeom>
            <a:solidFill>
              <a:srgbClr val="FFFFFF"/>
            </a:solidFill>
          </p:spPr>
        </p:sp>
      </p:grpSp>
      <p:sp>
        <p:nvSpPr>
          <p:cNvPr id="8" name="AutoShape 8"/>
          <p:cNvSpPr/>
          <p:nvPr/>
        </p:nvSpPr>
        <p:spPr>
          <a:xfrm>
            <a:off x="1824417" y="1417081"/>
            <a:ext cx="3348171" cy="0"/>
          </a:xfrm>
          <a:prstGeom prst="line">
            <a:avLst/>
          </a:prstGeom>
          <a:ln w="38100" cap="flat">
            <a:solidFill>
              <a:srgbClr val="5E17EB"/>
            </a:solidFill>
            <a:prstDash val="solid"/>
            <a:headEnd type="none" w="sm" len="sm"/>
            <a:tailEnd type="none" w="sm" len="sm"/>
          </a:ln>
        </p:spPr>
      </p:sp>
      <p:sp>
        <p:nvSpPr>
          <p:cNvPr id="9" name="Freeform 9"/>
          <p:cNvSpPr/>
          <p:nvPr/>
        </p:nvSpPr>
        <p:spPr>
          <a:xfrm>
            <a:off x="167743" y="5747439"/>
            <a:ext cx="6262994" cy="4344952"/>
          </a:xfrm>
          <a:custGeom>
            <a:avLst/>
            <a:gdLst/>
            <a:ahLst/>
            <a:cxnLst/>
            <a:rect l="l" t="t" r="r" b="b"/>
            <a:pathLst>
              <a:path w="6262994" h="4344952">
                <a:moveTo>
                  <a:pt x="0" y="0"/>
                </a:moveTo>
                <a:lnTo>
                  <a:pt x="6262994" y="0"/>
                </a:lnTo>
                <a:lnTo>
                  <a:pt x="6262994" y="4344952"/>
                </a:lnTo>
                <a:lnTo>
                  <a:pt x="0" y="4344952"/>
                </a:lnTo>
                <a:lnTo>
                  <a:pt x="0" y="0"/>
                </a:lnTo>
                <a:close/>
              </a:path>
            </a:pathLst>
          </a:custGeom>
          <a:blipFill>
            <a:blip r:embed="rId6">
              <a:alphaModFix amt="43000"/>
            </a:blip>
            <a:stretch>
              <a:fillRect/>
            </a:stretch>
          </a:blipFill>
        </p:spPr>
      </p:sp>
      <p:sp>
        <p:nvSpPr>
          <p:cNvPr id="10" name="TextBox 10"/>
          <p:cNvSpPr txBox="1"/>
          <p:nvPr/>
        </p:nvSpPr>
        <p:spPr>
          <a:xfrm>
            <a:off x="167743" y="3356275"/>
            <a:ext cx="7194787" cy="2166358"/>
          </a:xfrm>
          <a:prstGeom prst="rect">
            <a:avLst/>
          </a:prstGeom>
        </p:spPr>
        <p:txBody>
          <a:bodyPr lIns="0" tIns="0" rIns="0" bIns="0" rtlCol="0" anchor="t">
            <a:spAutoFit/>
          </a:bodyPr>
          <a:lstStyle/>
          <a:p>
            <a:pPr algn="l">
              <a:lnSpc>
                <a:spcPts val="8554"/>
              </a:lnSpc>
            </a:pPr>
            <a:r>
              <a:rPr lang="en-US" sz="6843" b="1" spc="-130">
                <a:solidFill>
                  <a:srgbClr val="5E17EB"/>
                </a:solidFill>
                <a:latin typeface="Dancing Script Bold"/>
                <a:ea typeface="Dancing Script Bold"/>
                <a:cs typeface="Dancing Script Bold"/>
                <a:sym typeface="Dancing Script Bold"/>
              </a:rPr>
              <a:t>Câu chuyện </a:t>
            </a:r>
          </a:p>
          <a:p>
            <a:pPr algn="ctr">
              <a:lnSpc>
                <a:spcPts val="8554"/>
              </a:lnSpc>
            </a:pPr>
            <a:r>
              <a:rPr lang="en-US" sz="6843" b="1" spc="-136">
                <a:solidFill>
                  <a:srgbClr val="5E17EB"/>
                </a:solidFill>
                <a:latin typeface="Dancing Script Bold"/>
                <a:ea typeface="Dancing Script Bold"/>
                <a:cs typeface="Dancing Script Bold"/>
                <a:sym typeface="Dancing Script Bold"/>
              </a:rPr>
              <a:t>       Nhổ củ cải</a:t>
            </a:r>
          </a:p>
        </p:txBody>
      </p:sp>
      <p:sp>
        <p:nvSpPr>
          <p:cNvPr id="11" name="TextBox 11"/>
          <p:cNvSpPr txBox="1"/>
          <p:nvPr/>
        </p:nvSpPr>
        <p:spPr>
          <a:xfrm>
            <a:off x="634559" y="289388"/>
            <a:ext cx="5727886" cy="1108643"/>
          </a:xfrm>
          <a:prstGeom prst="rect">
            <a:avLst/>
          </a:prstGeom>
        </p:spPr>
        <p:txBody>
          <a:bodyPr lIns="0" tIns="0" rIns="0" bIns="0" rtlCol="0" anchor="t">
            <a:spAutoFit/>
          </a:bodyPr>
          <a:lstStyle/>
          <a:p>
            <a:pPr algn="ctr">
              <a:lnSpc>
                <a:spcPts val="4434"/>
              </a:lnSpc>
            </a:pPr>
            <a:r>
              <a:rPr lang="en-US" sz="3167" b="1">
                <a:solidFill>
                  <a:srgbClr val="5E17EB"/>
                </a:solidFill>
                <a:latin typeface="Noto Sans Bold"/>
                <a:ea typeface="Noto Sans Bold"/>
                <a:cs typeface="Noto Sans Bold"/>
                <a:sym typeface="Noto Sans Bold"/>
              </a:rPr>
              <a:t>UBND THỊ XÃ KINH MÔN</a:t>
            </a:r>
          </a:p>
          <a:p>
            <a:pPr algn="ctr">
              <a:lnSpc>
                <a:spcPts val="4434"/>
              </a:lnSpc>
            </a:pPr>
            <a:r>
              <a:rPr lang="en-US" sz="3167" b="1">
                <a:solidFill>
                  <a:srgbClr val="5E17EB"/>
                </a:solidFill>
                <a:latin typeface="Noto Sans Bold"/>
                <a:ea typeface="Noto Sans Bold"/>
                <a:cs typeface="Noto Sans Bold"/>
                <a:sym typeface="Noto Sans Bold"/>
              </a:rPr>
              <a:t>TRƯỜNG MẦM NON TỬ LẠC</a:t>
            </a:r>
          </a:p>
        </p:txBody>
      </p:sp>
    </p:spTree>
  </p:cSld>
  <p:clrMapOvr>
    <a:masterClrMapping/>
  </p:clrMapOvr>
  <p:timing>
    <p:tnLst>
      <p:par>
        <p:cTn id="1" dur="indefinite" restart="never" nodeType="tmRoot">
          <p:childTnLst>
            <p:video>
              <p:cMediaNode vol="100000">
                <p:cTn id="2"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alpha val="74902"/>
              </a:srgbClr>
            </a:solidFill>
          </p:spPr>
        </p:sp>
      </p:grpSp>
      <p:grpSp>
        <p:nvGrpSpPr>
          <p:cNvPr id="5" name="Group 5"/>
          <p:cNvGrpSpPr/>
          <p:nvPr/>
        </p:nvGrpSpPr>
        <p:grpSpPr>
          <a:xfrm>
            <a:off x="7685584" y="114300"/>
            <a:ext cx="10602416" cy="10172700"/>
            <a:chOff x="0" y="0"/>
            <a:chExt cx="6865902" cy="6587627"/>
          </a:xfrm>
        </p:grpSpPr>
        <p:sp>
          <p:nvSpPr>
            <p:cNvPr id="6" name="Freeform 6"/>
            <p:cNvSpPr/>
            <p:nvPr/>
          </p:nvSpPr>
          <p:spPr>
            <a:xfrm>
              <a:off x="0" y="0"/>
              <a:ext cx="6865902" cy="6587627"/>
            </a:xfrm>
            <a:custGeom>
              <a:avLst/>
              <a:gdLst/>
              <a:ahLst/>
              <a:cxnLst/>
              <a:rect l="l" t="t" r="r" b="b"/>
              <a:pathLst>
                <a:path w="6865902" h="6587627">
                  <a:moveTo>
                    <a:pt x="16795" y="0"/>
                  </a:moveTo>
                  <a:lnTo>
                    <a:pt x="6849108" y="0"/>
                  </a:lnTo>
                  <a:cubicBezTo>
                    <a:pt x="6858383" y="0"/>
                    <a:pt x="6865902" y="7519"/>
                    <a:pt x="6865902" y="16795"/>
                  </a:cubicBezTo>
                  <a:lnTo>
                    <a:pt x="6865902" y="6570832"/>
                  </a:lnTo>
                  <a:cubicBezTo>
                    <a:pt x="6865902" y="6580108"/>
                    <a:pt x="6858383" y="6587627"/>
                    <a:pt x="6849108" y="6587627"/>
                  </a:cubicBezTo>
                  <a:lnTo>
                    <a:pt x="16795" y="6587627"/>
                  </a:lnTo>
                  <a:cubicBezTo>
                    <a:pt x="7519" y="6587627"/>
                    <a:pt x="0" y="6580108"/>
                    <a:pt x="0" y="6570832"/>
                  </a:cubicBezTo>
                  <a:lnTo>
                    <a:pt x="0" y="16795"/>
                  </a:lnTo>
                  <a:cubicBezTo>
                    <a:pt x="0" y="7519"/>
                    <a:pt x="7519" y="0"/>
                    <a:pt x="16795" y="0"/>
                  </a:cubicBezTo>
                  <a:close/>
                </a:path>
              </a:pathLst>
            </a:custGeom>
            <a:blipFill>
              <a:blip r:embed="rId3"/>
              <a:stretch>
                <a:fillRect l="-1068" r="-1068"/>
              </a:stretch>
            </a:blipFill>
          </p:spPr>
        </p:sp>
      </p:grpSp>
      <p:sp>
        <p:nvSpPr>
          <p:cNvPr id="7" name="Freeform 7"/>
          <p:cNvSpPr/>
          <p:nvPr/>
        </p:nvSpPr>
        <p:spPr>
          <a:xfrm>
            <a:off x="353857" y="5993023"/>
            <a:ext cx="5924573" cy="4110172"/>
          </a:xfrm>
          <a:custGeom>
            <a:avLst/>
            <a:gdLst/>
            <a:ahLst/>
            <a:cxnLst/>
            <a:rect l="l" t="t" r="r" b="b"/>
            <a:pathLst>
              <a:path w="5924573" h="4110172">
                <a:moveTo>
                  <a:pt x="0" y="0"/>
                </a:moveTo>
                <a:lnTo>
                  <a:pt x="5924573" y="0"/>
                </a:lnTo>
                <a:lnTo>
                  <a:pt x="5924573" y="4110172"/>
                </a:lnTo>
                <a:lnTo>
                  <a:pt x="0" y="4110172"/>
                </a:lnTo>
                <a:lnTo>
                  <a:pt x="0" y="0"/>
                </a:lnTo>
                <a:close/>
              </a:path>
            </a:pathLst>
          </a:custGeom>
          <a:blipFill>
            <a:blip r:embed="rId4">
              <a:alphaModFix amt="26000"/>
            </a:blip>
            <a:stretch>
              <a:fillRect/>
            </a:stretch>
          </a:blipFill>
        </p:spPr>
      </p:sp>
      <p:sp>
        <p:nvSpPr>
          <p:cNvPr id="8" name="Freeform 8"/>
          <p:cNvSpPr/>
          <p:nvPr/>
        </p:nvSpPr>
        <p:spPr>
          <a:xfrm>
            <a:off x="-42975" y="9518788"/>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37000"/>
            </a:blip>
            <a:stretch>
              <a:fillRect/>
            </a:stretch>
          </a:blipFill>
        </p:spPr>
      </p:sp>
      <p:sp>
        <p:nvSpPr>
          <p:cNvPr id="9" name="TextBox 9"/>
          <p:cNvSpPr txBox="1"/>
          <p:nvPr/>
        </p:nvSpPr>
        <p:spPr>
          <a:xfrm>
            <a:off x="5327726" y="7724576"/>
            <a:ext cx="9525" cy="580390"/>
          </a:xfrm>
          <a:prstGeom prst="rect">
            <a:avLst/>
          </a:prstGeom>
        </p:spPr>
        <p:txBody>
          <a:bodyPr lIns="0" tIns="0" rIns="0" bIns="0" rtlCol="0" anchor="t">
            <a:spAutoFit/>
          </a:bodyPr>
          <a:lstStyle/>
          <a:p>
            <a:pPr algn="ctr">
              <a:lnSpc>
                <a:spcPts val="4759"/>
              </a:lnSpc>
            </a:pPr>
            <a:endParaRPr/>
          </a:p>
        </p:txBody>
      </p:sp>
      <p:sp>
        <p:nvSpPr>
          <p:cNvPr id="10" name="Freeform 10"/>
          <p:cNvSpPr/>
          <p:nvPr/>
        </p:nvSpPr>
        <p:spPr>
          <a:xfrm>
            <a:off x="2244468"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55000"/>
            </a:blip>
            <a:stretch>
              <a:fillRect/>
            </a:stretch>
          </a:blipFill>
        </p:spPr>
      </p:sp>
      <p:sp>
        <p:nvSpPr>
          <p:cNvPr id="11" name="Freeform 11"/>
          <p:cNvSpPr/>
          <p:nvPr/>
        </p:nvSpPr>
        <p:spPr>
          <a:xfrm>
            <a:off x="4530693"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46000"/>
            </a:blip>
            <a:stretch>
              <a:fillRect/>
            </a:stretch>
          </a:blipFill>
        </p:spPr>
      </p:sp>
      <p:sp>
        <p:nvSpPr>
          <p:cNvPr id="12" name="TextBox 12"/>
          <p:cNvSpPr txBox="1"/>
          <p:nvPr/>
        </p:nvSpPr>
        <p:spPr>
          <a:xfrm>
            <a:off x="202391" y="605790"/>
            <a:ext cx="7134612" cy="5165979"/>
          </a:xfrm>
          <a:prstGeom prst="rect">
            <a:avLst/>
          </a:prstGeom>
        </p:spPr>
        <p:txBody>
          <a:bodyPr lIns="0" tIns="0" rIns="0" bIns="0" rtlCol="0" anchor="t">
            <a:spAutoFit/>
          </a:bodyPr>
          <a:lstStyle/>
          <a:p>
            <a:pPr algn="just">
              <a:lnSpc>
                <a:spcPts val="5704"/>
              </a:lnSpc>
            </a:pPr>
            <a:r>
              <a:rPr lang="en-US" sz="3499">
                <a:solidFill>
                  <a:srgbClr val="000000"/>
                </a:solidFill>
                <a:latin typeface="Source Sans Pro"/>
                <a:ea typeface="Source Sans Pro"/>
                <a:cs typeface="Source Sans Pro"/>
                <a:sym typeface="Source Sans Pro"/>
              </a:rPr>
              <a:t>      Cháu gái gọi Chó con:</a:t>
            </a:r>
          </a:p>
          <a:p>
            <a:pPr algn="just">
              <a:lnSpc>
                <a:spcPts val="5704"/>
              </a:lnSpc>
            </a:pPr>
            <a:r>
              <a:rPr lang="en-US" sz="3499">
                <a:solidFill>
                  <a:srgbClr val="000000"/>
                </a:solidFill>
                <a:latin typeface="Source Sans Pro"/>
                <a:ea typeface="Source Sans Pro"/>
                <a:cs typeface="Source Sans Pro"/>
                <a:sym typeface="Source Sans Pro"/>
              </a:rPr>
              <a:t> _ Chó con ơi! Mau lại đây! Mau giúp tôi nhổ củ cải nào!</a:t>
            </a:r>
          </a:p>
          <a:p>
            <a:pPr algn="just">
              <a:lnSpc>
                <a:spcPts val="6030"/>
              </a:lnSpc>
            </a:pPr>
            <a:r>
              <a:rPr lang="en-US" sz="3699">
                <a:solidFill>
                  <a:srgbClr val="000000"/>
                </a:solidFill>
                <a:latin typeface="Source Sans Pro"/>
                <a:ea typeface="Source Sans Pro"/>
                <a:cs typeface="Source Sans Pro"/>
                <a:sym typeface="Source Sans Pro"/>
              </a:rPr>
              <a:t>     Chó con chạy lại ngậm lấy bím tóc của cháu gái. Cháu gái kéo áo bà, bà túm áo ông, ông nắm cây cải. Kéo mãi, nhổ mãi mà cây cải vẫn trơ trơ.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alpha val="74902"/>
              </a:srgbClr>
            </a:solidFill>
          </p:spPr>
        </p:sp>
      </p:grpSp>
      <p:grpSp>
        <p:nvGrpSpPr>
          <p:cNvPr id="5" name="Group 5"/>
          <p:cNvGrpSpPr/>
          <p:nvPr/>
        </p:nvGrpSpPr>
        <p:grpSpPr>
          <a:xfrm>
            <a:off x="7685584" y="114300"/>
            <a:ext cx="10602416" cy="10172700"/>
            <a:chOff x="0" y="0"/>
            <a:chExt cx="6865902" cy="6587627"/>
          </a:xfrm>
        </p:grpSpPr>
        <p:sp>
          <p:nvSpPr>
            <p:cNvPr id="6" name="Freeform 6"/>
            <p:cNvSpPr/>
            <p:nvPr/>
          </p:nvSpPr>
          <p:spPr>
            <a:xfrm>
              <a:off x="0" y="0"/>
              <a:ext cx="6865902" cy="6587627"/>
            </a:xfrm>
            <a:custGeom>
              <a:avLst/>
              <a:gdLst/>
              <a:ahLst/>
              <a:cxnLst/>
              <a:rect l="l" t="t" r="r" b="b"/>
              <a:pathLst>
                <a:path w="6865902" h="6587627">
                  <a:moveTo>
                    <a:pt x="16795" y="0"/>
                  </a:moveTo>
                  <a:lnTo>
                    <a:pt x="6849108" y="0"/>
                  </a:lnTo>
                  <a:cubicBezTo>
                    <a:pt x="6858383" y="0"/>
                    <a:pt x="6865902" y="7519"/>
                    <a:pt x="6865902" y="16795"/>
                  </a:cubicBezTo>
                  <a:lnTo>
                    <a:pt x="6865902" y="6570832"/>
                  </a:lnTo>
                  <a:cubicBezTo>
                    <a:pt x="6865902" y="6580108"/>
                    <a:pt x="6858383" y="6587627"/>
                    <a:pt x="6849108" y="6587627"/>
                  </a:cubicBezTo>
                  <a:lnTo>
                    <a:pt x="16795" y="6587627"/>
                  </a:lnTo>
                  <a:cubicBezTo>
                    <a:pt x="7519" y="6587627"/>
                    <a:pt x="0" y="6580108"/>
                    <a:pt x="0" y="6570832"/>
                  </a:cubicBezTo>
                  <a:lnTo>
                    <a:pt x="0" y="16795"/>
                  </a:lnTo>
                  <a:cubicBezTo>
                    <a:pt x="0" y="7519"/>
                    <a:pt x="7519" y="0"/>
                    <a:pt x="16795" y="0"/>
                  </a:cubicBezTo>
                  <a:close/>
                </a:path>
              </a:pathLst>
            </a:custGeom>
            <a:blipFill>
              <a:blip r:embed="rId3"/>
              <a:stretch>
                <a:fillRect l="-1068" r="-1068"/>
              </a:stretch>
            </a:blipFill>
          </p:spPr>
        </p:sp>
      </p:grpSp>
      <p:sp>
        <p:nvSpPr>
          <p:cNvPr id="7" name="Freeform 7"/>
          <p:cNvSpPr/>
          <p:nvPr/>
        </p:nvSpPr>
        <p:spPr>
          <a:xfrm>
            <a:off x="353857" y="5993023"/>
            <a:ext cx="5924573" cy="4110172"/>
          </a:xfrm>
          <a:custGeom>
            <a:avLst/>
            <a:gdLst/>
            <a:ahLst/>
            <a:cxnLst/>
            <a:rect l="l" t="t" r="r" b="b"/>
            <a:pathLst>
              <a:path w="5924573" h="4110172">
                <a:moveTo>
                  <a:pt x="0" y="0"/>
                </a:moveTo>
                <a:lnTo>
                  <a:pt x="5924573" y="0"/>
                </a:lnTo>
                <a:lnTo>
                  <a:pt x="5924573" y="4110172"/>
                </a:lnTo>
                <a:lnTo>
                  <a:pt x="0" y="4110172"/>
                </a:lnTo>
                <a:lnTo>
                  <a:pt x="0" y="0"/>
                </a:lnTo>
                <a:close/>
              </a:path>
            </a:pathLst>
          </a:custGeom>
          <a:blipFill>
            <a:blip r:embed="rId4">
              <a:alphaModFix amt="26000"/>
            </a:blip>
            <a:stretch>
              <a:fillRect/>
            </a:stretch>
          </a:blipFill>
        </p:spPr>
      </p:sp>
      <p:sp>
        <p:nvSpPr>
          <p:cNvPr id="8" name="Freeform 8"/>
          <p:cNvSpPr/>
          <p:nvPr/>
        </p:nvSpPr>
        <p:spPr>
          <a:xfrm>
            <a:off x="-42975" y="9518788"/>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37000"/>
            </a:blip>
            <a:stretch>
              <a:fillRect/>
            </a:stretch>
          </a:blipFill>
        </p:spPr>
      </p:sp>
      <p:sp>
        <p:nvSpPr>
          <p:cNvPr id="9" name="TextBox 9"/>
          <p:cNvSpPr txBox="1"/>
          <p:nvPr/>
        </p:nvSpPr>
        <p:spPr>
          <a:xfrm>
            <a:off x="5327726" y="7724576"/>
            <a:ext cx="9525" cy="580390"/>
          </a:xfrm>
          <a:prstGeom prst="rect">
            <a:avLst/>
          </a:prstGeom>
        </p:spPr>
        <p:txBody>
          <a:bodyPr lIns="0" tIns="0" rIns="0" bIns="0" rtlCol="0" anchor="t">
            <a:spAutoFit/>
          </a:bodyPr>
          <a:lstStyle/>
          <a:p>
            <a:pPr algn="ctr">
              <a:lnSpc>
                <a:spcPts val="4759"/>
              </a:lnSpc>
            </a:pPr>
            <a:endParaRPr/>
          </a:p>
        </p:txBody>
      </p:sp>
      <p:sp>
        <p:nvSpPr>
          <p:cNvPr id="10" name="Freeform 10"/>
          <p:cNvSpPr/>
          <p:nvPr/>
        </p:nvSpPr>
        <p:spPr>
          <a:xfrm>
            <a:off x="2244468"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55000"/>
            </a:blip>
            <a:stretch>
              <a:fillRect/>
            </a:stretch>
          </a:blipFill>
        </p:spPr>
      </p:sp>
      <p:sp>
        <p:nvSpPr>
          <p:cNvPr id="11" name="Freeform 11"/>
          <p:cNvSpPr/>
          <p:nvPr/>
        </p:nvSpPr>
        <p:spPr>
          <a:xfrm>
            <a:off x="4530693"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46000"/>
            </a:blip>
            <a:stretch>
              <a:fillRect/>
            </a:stretch>
          </a:blipFill>
        </p:spPr>
      </p:sp>
      <p:sp>
        <p:nvSpPr>
          <p:cNvPr id="12" name="TextBox 12"/>
          <p:cNvSpPr txBox="1"/>
          <p:nvPr/>
        </p:nvSpPr>
        <p:spPr>
          <a:xfrm>
            <a:off x="353857" y="-16617"/>
            <a:ext cx="7009854" cy="5827776"/>
          </a:xfrm>
          <a:prstGeom prst="rect">
            <a:avLst/>
          </a:prstGeom>
        </p:spPr>
        <p:txBody>
          <a:bodyPr lIns="0" tIns="0" rIns="0" bIns="0" rtlCol="0" anchor="t">
            <a:spAutoFit/>
          </a:bodyPr>
          <a:lstStyle/>
          <a:p>
            <a:pPr algn="just">
              <a:lnSpc>
                <a:spcPts val="5831"/>
              </a:lnSpc>
            </a:pPr>
            <a:r>
              <a:rPr lang="en-US" sz="3599">
                <a:solidFill>
                  <a:srgbClr val="000000"/>
                </a:solidFill>
                <a:latin typeface="Source Sans Pro"/>
                <a:ea typeface="Source Sans Pro"/>
                <a:cs typeface="Source Sans Pro"/>
                <a:sym typeface="Source Sans Pro"/>
              </a:rPr>
              <a:t>     Chó con gọi mèo con:</a:t>
            </a:r>
          </a:p>
          <a:p>
            <a:pPr algn="just">
              <a:lnSpc>
                <a:spcPts val="5831"/>
              </a:lnSpc>
            </a:pPr>
            <a:r>
              <a:rPr lang="en-US" sz="3599">
                <a:solidFill>
                  <a:srgbClr val="000000"/>
                </a:solidFill>
                <a:latin typeface="Source Sans Pro"/>
                <a:ea typeface="Source Sans Pro"/>
                <a:cs typeface="Source Sans Pro"/>
                <a:sym typeface="Source Sans Pro"/>
              </a:rPr>
              <a:t>_ Mèo con ơi! Mau lại đây! Mau giúp tôi nhổ củ cải!</a:t>
            </a:r>
          </a:p>
          <a:p>
            <a:pPr algn="just">
              <a:lnSpc>
                <a:spcPts val="5831"/>
              </a:lnSpc>
            </a:pPr>
            <a:r>
              <a:rPr lang="en-US" sz="3599">
                <a:solidFill>
                  <a:srgbClr val="000000"/>
                </a:solidFill>
                <a:latin typeface="Source Sans Pro"/>
                <a:ea typeface="Source Sans Pro"/>
                <a:cs typeface="Source Sans Pro"/>
                <a:sym typeface="Source Sans Pro"/>
              </a:rPr>
              <a:t>     Mèo con chạy lại cắn đuôi Chó con, Chó con ngậm bím tóc cháu gái, cháu gái kéo áo bà, bà túm áo ông, ông nắm cây cải. Kéo mãi, nhổ mãi mà cây cải vẫn ì ra.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alpha val="74902"/>
              </a:srgbClr>
            </a:solidFill>
          </p:spPr>
        </p:sp>
      </p:grpSp>
      <p:grpSp>
        <p:nvGrpSpPr>
          <p:cNvPr id="5" name="Group 5"/>
          <p:cNvGrpSpPr/>
          <p:nvPr/>
        </p:nvGrpSpPr>
        <p:grpSpPr>
          <a:xfrm>
            <a:off x="7566456" y="0"/>
            <a:ext cx="10721544" cy="10287000"/>
            <a:chOff x="0" y="0"/>
            <a:chExt cx="6865902" cy="6587627"/>
          </a:xfrm>
        </p:grpSpPr>
        <p:sp>
          <p:nvSpPr>
            <p:cNvPr id="6" name="Freeform 6"/>
            <p:cNvSpPr/>
            <p:nvPr/>
          </p:nvSpPr>
          <p:spPr>
            <a:xfrm>
              <a:off x="0" y="0"/>
              <a:ext cx="6865902" cy="6587627"/>
            </a:xfrm>
            <a:custGeom>
              <a:avLst/>
              <a:gdLst/>
              <a:ahLst/>
              <a:cxnLst/>
              <a:rect l="l" t="t" r="r" b="b"/>
              <a:pathLst>
                <a:path w="6865902" h="6587627">
                  <a:moveTo>
                    <a:pt x="16608" y="0"/>
                  </a:moveTo>
                  <a:lnTo>
                    <a:pt x="6849294" y="0"/>
                  </a:lnTo>
                  <a:cubicBezTo>
                    <a:pt x="6858466" y="0"/>
                    <a:pt x="6865902" y="7436"/>
                    <a:pt x="6865902" y="16608"/>
                  </a:cubicBezTo>
                  <a:lnTo>
                    <a:pt x="6865902" y="6571018"/>
                  </a:lnTo>
                  <a:cubicBezTo>
                    <a:pt x="6865902" y="6580191"/>
                    <a:pt x="6858466" y="6587627"/>
                    <a:pt x="6849294" y="6587627"/>
                  </a:cubicBezTo>
                  <a:lnTo>
                    <a:pt x="16608" y="6587627"/>
                  </a:lnTo>
                  <a:cubicBezTo>
                    <a:pt x="7436" y="6587627"/>
                    <a:pt x="0" y="6580191"/>
                    <a:pt x="0" y="6571018"/>
                  </a:cubicBezTo>
                  <a:lnTo>
                    <a:pt x="0" y="16608"/>
                  </a:lnTo>
                  <a:cubicBezTo>
                    <a:pt x="0" y="7436"/>
                    <a:pt x="7436" y="0"/>
                    <a:pt x="16608" y="0"/>
                  </a:cubicBezTo>
                  <a:close/>
                </a:path>
              </a:pathLst>
            </a:custGeom>
            <a:blipFill>
              <a:blip r:embed="rId3"/>
              <a:stretch>
                <a:fillRect l="-1068" r="-1068"/>
              </a:stretch>
            </a:blipFill>
          </p:spPr>
        </p:sp>
      </p:grpSp>
      <p:sp>
        <p:nvSpPr>
          <p:cNvPr id="7" name="Freeform 7"/>
          <p:cNvSpPr/>
          <p:nvPr/>
        </p:nvSpPr>
        <p:spPr>
          <a:xfrm>
            <a:off x="353857" y="5993023"/>
            <a:ext cx="5924573" cy="4110172"/>
          </a:xfrm>
          <a:custGeom>
            <a:avLst/>
            <a:gdLst/>
            <a:ahLst/>
            <a:cxnLst/>
            <a:rect l="l" t="t" r="r" b="b"/>
            <a:pathLst>
              <a:path w="5924573" h="4110172">
                <a:moveTo>
                  <a:pt x="0" y="0"/>
                </a:moveTo>
                <a:lnTo>
                  <a:pt x="5924573" y="0"/>
                </a:lnTo>
                <a:lnTo>
                  <a:pt x="5924573" y="4110172"/>
                </a:lnTo>
                <a:lnTo>
                  <a:pt x="0" y="4110172"/>
                </a:lnTo>
                <a:lnTo>
                  <a:pt x="0" y="0"/>
                </a:lnTo>
                <a:close/>
              </a:path>
            </a:pathLst>
          </a:custGeom>
          <a:blipFill>
            <a:blip r:embed="rId4">
              <a:alphaModFix amt="26000"/>
            </a:blip>
            <a:stretch>
              <a:fillRect/>
            </a:stretch>
          </a:blipFill>
        </p:spPr>
      </p:sp>
      <p:sp>
        <p:nvSpPr>
          <p:cNvPr id="8" name="Freeform 8"/>
          <p:cNvSpPr/>
          <p:nvPr/>
        </p:nvSpPr>
        <p:spPr>
          <a:xfrm>
            <a:off x="-42975" y="9518788"/>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37000"/>
            </a:blip>
            <a:stretch>
              <a:fillRect/>
            </a:stretch>
          </a:blipFill>
        </p:spPr>
      </p:sp>
      <p:sp>
        <p:nvSpPr>
          <p:cNvPr id="9" name="TextBox 9"/>
          <p:cNvSpPr txBox="1"/>
          <p:nvPr/>
        </p:nvSpPr>
        <p:spPr>
          <a:xfrm>
            <a:off x="5327726" y="7724576"/>
            <a:ext cx="9525" cy="580390"/>
          </a:xfrm>
          <a:prstGeom prst="rect">
            <a:avLst/>
          </a:prstGeom>
        </p:spPr>
        <p:txBody>
          <a:bodyPr lIns="0" tIns="0" rIns="0" bIns="0" rtlCol="0" anchor="t">
            <a:spAutoFit/>
          </a:bodyPr>
          <a:lstStyle/>
          <a:p>
            <a:pPr algn="ctr">
              <a:lnSpc>
                <a:spcPts val="4759"/>
              </a:lnSpc>
            </a:pPr>
            <a:endParaRPr/>
          </a:p>
        </p:txBody>
      </p:sp>
      <p:sp>
        <p:nvSpPr>
          <p:cNvPr id="10" name="Freeform 10"/>
          <p:cNvSpPr/>
          <p:nvPr/>
        </p:nvSpPr>
        <p:spPr>
          <a:xfrm>
            <a:off x="2244468"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55000"/>
            </a:blip>
            <a:stretch>
              <a:fillRect/>
            </a:stretch>
          </a:blipFill>
        </p:spPr>
      </p:sp>
      <p:sp>
        <p:nvSpPr>
          <p:cNvPr id="11" name="Freeform 11"/>
          <p:cNvSpPr/>
          <p:nvPr/>
        </p:nvSpPr>
        <p:spPr>
          <a:xfrm>
            <a:off x="4530693"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46000"/>
            </a:blip>
            <a:stretch>
              <a:fillRect/>
            </a:stretch>
          </a:blipFill>
        </p:spPr>
      </p:sp>
      <p:sp>
        <p:nvSpPr>
          <p:cNvPr id="12" name="TextBox 12"/>
          <p:cNvSpPr txBox="1"/>
          <p:nvPr/>
        </p:nvSpPr>
        <p:spPr>
          <a:xfrm>
            <a:off x="353857" y="290996"/>
            <a:ext cx="6959951" cy="5156454"/>
          </a:xfrm>
          <a:prstGeom prst="rect">
            <a:avLst/>
          </a:prstGeom>
        </p:spPr>
        <p:txBody>
          <a:bodyPr lIns="0" tIns="0" rIns="0" bIns="0" rtlCol="0" anchor="t">
            <a:spAutoFit/>
          </a:bodyPr>
          <a:lstStyle/>
          <a:p>
            <a:pPr algn="just">
              <a:lnSpc>
                <a:spcPts val="5867"/>
              </a:lnSpc>
            </a:pPr>
            <a:r>
              <a:rPr lang="en-US" sz="3599">
                <a:solidFill>
                  <a:srgbClr val="000000"/>
                </a:solidFill>
                <a:latin typeface="Source Sans Pro"/>
                <a:ea typeface="Source Sans Pro"/>
                <a:cs typeface="Source Sans Pro"/>
                <a:sym typeface="Source Sans Pro"/>
              </a:rPr>
              <a:t>         Mèo con gọi Chuột nhắt: </a:t>
            </a:r>
          </a:p>
          <a:p>
            <a:pPr algn="just">
              <a:lnSpc>
                <a:spcPts val="5867"/>
              </a:lnSpc>
            </a:pPr>
            <a:r>
              <a:rPr lang="en-US" sz="3599">
                <a:solidFill>
                  <a:srgbClr val="000000"/>
                </a:solidFill>
                <a:latin typeface="Source Sans Pro"/>
                <a:ea typeface="Source Sans Pro"/>
                <a:cs typeface="Source Sans Pro"/>
                <a:sym typeface="Source Sans Pro"/>
              </a:rPr>
              <a:t>_ Chuột nhắt ơi! Mau lại đây! Mau giúp tôi nhổ củ cải!</a:t>
            </a:r>
          </a:p>
          <a:p>
            <a:pPr algn="just">
              <a:lnSpc>
                <a:spcPts val="5867"/>
              </a:lnSpc>
            </a:pPr>
            <a:r>
              <a:rPr lang="en-US" sz="3599">
                <a:solidFill>
                  <a:srgbClr val="000000"/>
                </a:solidFill>
                <a:latin typeface="Source Sans Pro"/>
                <a:ea typeface="Source Sans Pro"/>
                <a:cs typeface="Source Sans Pro"/>
                <a:sym typeface="Source Sans Pro"/>
              </a:rPr>
              <a:t>      Chuột nhắt chạy lại bám đuôi Mèo, Mèo cắn đuôi Chó, Chó ngậm bím tóc cháu gái, cháu gái kéo áo bà, bà túm áo ông, ông nắm cây cải.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183805"/>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alpha val="74902"/>
              </a:srgbClr>
            </a:solidFill>
          </p:spPr>
        </p:sp>
      </p:grpSp>
      <p:grpSp>
        <p:nvGrpSpPr>
          <p:cNvPr id="5" name="Group 5"/>
          <p:cNvGrpSpPr/>
          <p:nvPr/>
        </p:nvGrpSpPr>
        <p:grpSpPr>
          <a:xfrm>
            <a:off x="7566456" y="0"/>
            <a:ext cx="10721544" cy="10287000"/>
            <a:chOff x="0" y="0"/>
            <a:chExt cx="6865902" cy="6587627"/>
          </a:xfrm>
        </p:grpSpPr>
        <p:sp>
          <p:nvSpPr>
            <p:cNvPr id="6" name="Freeform 6"/>
            <p:cNvSpPr/>
            <p:nvPr/>
          </p:nvSpPr>
          <p:spPr>
            <a:xfrm>
              <a:off x="0" y="0"/>
              <a:ext cx="6865902" cy="6587627"/>
            </a:xfrm>
            <a:custGeom>
              <a:avLst/>
              <a:gdLst/>
              <a:ahLst/>
              <a:cxnLst/>
              <a:rect l="l" t="t" r="r" b="b"/>
              <a:pathLst>
                <a:path w="6865902" h="6587627">
                  <a:moveTo>
                    <a:pt x="16608" y="0"/>
                  </a:moveTo>
                  <a:lnTo>
                    <a:pt x="6849294" y="0"/>
                  </a:lnTo>
                  <a:cubicBezTo>
                    <a:pt x="6858466" y="0"/>
                    <a:pt x="6865902" y="7436"/>
                    <a:pt x="6865902" y="16608"/>
                  </a:cubicBezTo>
                  <a:lnTo>
                    <a:pt x="6865902" y="6571018"/>
                  </a:lnTo>
                  <a:cubicBezTo>
                    <a:pt x="6865902" y="6580191"/>
                    <a:pt x="6858466" y="6587627"/>
                    <a:pt x="6849294" y="6587627"/>
                  </a:cubicBezTo>
                  <a:lnTo>
                    <a:pt x="16608" y="6587627"/>
                  </a:lnTo>
                  <a:cubicBezTo>
                    <a:pt x="7436" y="6587627"/>
                    <a:pt x="0" y="6580191"/>
                    <a:pt x="0" y="6571018"/>
                  </a:cubicBezTo>
                  <a:lnTo>
                    <a:pt x="0" y="16608"/>
                  </a:lnTo>
                  <a:cubicBezTo>
                    <a:pt x="0" y="7436"/>
                    <a:pt x="7436" y="0"/>
                    <a:pt x="16608" y="0"/>
                  </a:cubicBezTo>
                  <a:close/>
                </a:path>
              </a:pathLst>
            </a:custGeom>
            <a:blipFill>
              <a:blip r:embed="rId3"/>
              <a:stretch>
                <a:fillRect l="-1068" r="-1068"/>
              </a:stretch>
            </a:blipFill>
          </p:spPr>
        </p:sp>
      </p:grpSp>
      <p:sp>
        <p:nvSpPr>
          <p:cNvPr id="7" name="Freeform 7"/>
          <p:cNvSpPr/>
          <p:nvPr/>
        </p:nvSpPr>
        <p:spPr>
          <a:xfrm>
            <a:off x="353857" y="5993023"/>
            <a:ext cx="5924573" cy="4110172"/>
          </a:xfrm>
          <a:custGeom>
            <a:avLst/>
            <a:gdLst/>
            <a:ahLst/>
            <a:cxnLst/>
            <a:rect l="l" t="t" r="r" b="b"/>
            <a:pathLst>
              <a:path w="5924573" h="4110172">
                <a:moveTo>
                  <a:pt x="0" y="0"/>
                </a:moveTo>
                <a:lnTo>
                  <a:pt x="5924573" y="0"/>
                </a:lnTo>
                <a:lnTo>
                  <a:pt x="5924573" y="4110172"/>
                </a:lnTo>
                <a:lnTo>
                  <a:pt x="0" y="4110172"/>
                </a:lnTo>
                <a:lnTo>
                  <a:pt x="0" y="0"/>
                </a:lnTo>
                <a:close/>
              </a:path>
            </a:pathLst>
          </a:custGeom>
          <a:blipFill>
            <a:blip r:embed="rId4">
              <a:alphaModFix amt="26000"/>
            </a:blip>
            <a:stretch>
              <a:fillRect/>
            </a:stretch>
          </a:blipFill>
        </p:spPr>
      </p:sp>
      <p:sp>
        <p:nvSpPr>
          <p:cNvPr id="8" name="Freeform 8"/>
          <p:cNvSpPr/>
          <p:nvPr/>
        </p:nvSpPr>
        <p:spPr>
          <a:xfrm>
            <a:off x="-42975" y="9518788"/>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37000"/>
            </a:blip>
            <a:stretch>
              <a:fillRect/>
            </a:stretch>
          </a:blipFill>
        </p:spPr>
      </p:sp>
      <p:sp>
        <p:nvSpPr>
          <p:cNvPr id="9" name="TextBox 9"/>
          <p:cNvSpPr txBox="1"/>
          <p:nvPr/>
        </p:nvSpPr>
        <p:spPr>
          <a:xfrm>
            <a:off x="5327726" y="7724576"/>
            <a:ext cx="9525" cy="580390"/>
          </a:xfrm>
          <a:prstGeom prst="rect">
            <a:avLst/>
          </a:prstGeom>
        </p:spPr>
        <p:txBody>
          <a:bodyPr lIns="0" tIns="0" rIns="0" bIns="0" rtlCol="0" anchor="t">
            <a:spAutoFit/>
          </a:bodyPr>
          <a:lstStyle/>
          <a:p>
            <a:pPr algn="ctr">
              <a:lnSpc>
                <a:spcPts val="4759"/>
              </a:lnSpc>
            </a:pPr>
            <a:endParaRPr/>
          </a:p>
        </p:txBody>
      </p:sp>
      <p:sp>
        <p:nvSpPr>
          <p:cNvPr id="10" name="Freeform 10"/>
          <p:cNvSpPr/>
          <p:nvPr/>
        </p:nvSpPr>
        <p:spPr>
          <a:xfrm>
            <a:off x="2244468"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55000"/>
            </a:blip>
            <a:stretch>
              <a:fillRect/>
            </a:stretch>
          </a:blipFill>
        </p:spPr>
      </p:sp>
      <p:sp>
        <p:nvSpPr>
          <p:cNvPr id="11" name="Freeform 11"/>
          <p:cNvSpPr/>
          <p:nvPr/>
        </p:nvSpPr>
        <p:spPr>
          <a:xfrm>
            <a:off x="4530693"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46000"/>
            </a:blip>
            <a:stretch>
              <a:fillRect/>
            </a:stretch>
          </a:blipFill>
        </p:spPr>
      </p:sp>
      <p:sp>
        <p:nvSpPr>
          <p:cNvPr id="12" name="TextBox 12"/>
          <p:cNvSpPr txBox="1"/>
          <p:nvPr/>
        </p:nvSpPr>
        <p:spPr>
          <a:xfrm>
            <a:off x="179195" y="2026239"/>
            <a:ext cx="6913889" cy="3670554"/>
          </a:xfrm>
          <a:prstGeom prst="rect">
            <a:avLst/>
          </a:prstGeom>
        </p:spPr>
        <p:txBody>
          <a:bodyPr lIns="0" tIns="0" rIns="0" bIns="0" rtlCol="0" anchor="t">
            <a:spAutoFit/>
          </a:bodyPr>
          <a:lstStyle/>
          <a:p>
            <a:pPr algn="just">
              <a:lnSpc>
                <a:spcPts val="5867"/>
              </a:lnSpc>
            </a:pPr>
            <a:r>
              <a:rPr lang="en-US" sz="3599">
                <a:solidFill>
                  <a:srgbClr val="000000"/>
                </a:solidFill>
                <a:latin typeface="Source Sans Pro"/>
                <a:ea typeface="Source Sans Pro"/>
                <a:cs typeface="Source Sans Pro"/>
                <a:sym typeface="Source Sans Pro"/>
              </a:rPr>
              <a:t>   Tất cả sung sướng, nhảy múa quanh cây cải:</a:t>
            </a:r>
          </a:p>
          <a:p>
            <a:pPr algn="just">
              <a:lnSpc>
                <a:spcPts val="5867"/>
              </a:lnSpc>
            </a:pPr>
            <a:r>
              <a:rPr lang="en-US" sz="3599">
                <a:solidFill>
                  <a:srgbClr val="000000"/>
                </a:solidFill>
                <a:latin typeface="Source Sans Pro"/>
                <a:ea typeface="Source Sans Pro"/>
                <a:cs typeface="Source Sans Pro"/>
                <a:sym typeface="Source Sans Pro"/>
              </a:rPr>
              <a:t>“ Nhổ cải lên! Nhổ cải lên! </a:t>
            </a:r>
          </a:p>
          <a:p>
            <a:pPr algn="just">
              <a:lnSpc>
                <a:spcPts val="5867"/>
              </a:lnSpc>
            </a:pPr>
            <a:r>
              <a:rPr lang="en-US" sz="3599">
                <a:solidFill>
                  <a:srgbClr val="000000"/>
                </a:solidFill>
                <a:latin typeface="Source Sans Pro"/>
                <a:ea typeface="Source Sans Pro"/>
                <a:cs typeface="Source Sans Pro"/>
                <a:sym typeface="Source Sans Pro"/>
              </a:rPr>
              <a:t>Ái chà chà! Ái chà chà! </a:t>
            </a:r>
          </a:p>
          <a:p>
            <a:pPr algn="just">
              <a:lnSpc>
                <a:spcPts val="5867"/>
              </a:lnSpc>
            </a:pPr>
            <a:r>
              <a:rPr lang="en-US" sz="3599">
                <a:solidFill>
                  <a:srgbClr val="000000"/>
                </a:solidFill>
                <a:latin typeface="Source Sans Pro"/>
                <a:ea typeface="Source Sans Pro"/>
                <a:cs typeface="Source Sans Pro"/>
                <a:sym typeface="Source Sans Pro"/>
              </a:rPr>
              <a:t>Lên được rồi!”</a:t>
            </a:r>
          </a:p>
        </p:txBody>
      </p:sp>
      <p:sp>
        <p:nvSpPr>
          <p:cNvPr id="13" name="TextBox 13"/>
          <p:cNvSpPr txBox="1"/>
          <p:nvPr/>
        </p:nvSpPr>
        <p:spPr>
          <a:xfrm>
            <a:off x="179195" y="440706"/>
            <a:ext cx="6959951" cy="1441704"/>
          </a:xfrm>
          <a:prstGeom prst="rect">
            <a:avLst/>
          </a:prstGeom>
        </p:spPr>
        <p:txBody>
          <a:bodyPr lIns="0" tIns="0" rIns="0" bIns="0" rtlCol="0" anchor="t">
            <a:spAutoFit/>
          </a:bodyPr>
          <a:lstStyle/>
          <a:p>
            <a:pPr algn="just">
              <a:lnSpc>
                <a:spcPts val="5867"/>
              </a:lnSpc>
            </a:pPr>
            <a:r>
              <a:rPr lang="en-US" sz="3599">
                <a:solidFill>
                  <a:srgbClr val="000000"/>
                </a:solidFill>
                <a:latin typeface="Source Sans Pro"/>
                <a:ea typeface="Source Sans Pro"/>
                <a:cs typeface="Source Sans Pro"/>
                <a:sym typeface="Source Sans Pro"/>
              </a:rPr>
              <a:t>      Một, hai, ba… Cây cải gan lì đã bị kéo lên khỏi mặt đất.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alpha val="74902"/>
              </a:srgbClr>
            </a:solidFill>
          </p:spPr>
        </p:sp>
      </p:grpSp>
      <p:grpSp>
        <p:nvGrpSpPr>
          <p:cNvPr id="5" name="Group 5"/>
          <p:cNvGrpSpPr/>
          <p:nvPr/>
        </p:nvGrpSpPr>
        <p:grpSpPr>
          <a:xfrm>
            <a:off x="7933284" y="5997476"/>
            <a:ext cx="503188" cy="503188"/>
            <a:chOff x="0" y="0"/>
            <a:chExt cx="670917" cy="670917"/>
          </a:xfrm>
        </p:grpSpPr>
        <p:sp>
          <p:nvSpPr>
            <p:cNvPr id="6" name="Freeform 6"/>
            <p:cNvSpPr/>
            <p:nvPr/>
          </p:nvSpPr>
          <p:spPr>
            <a:xfrm>
              <a:off x="0" y="0"/>
              <a:ext cx="670941" cy="670941"/>
            </a:xfrm>
            <a:custGeom>
              <a:avLst/>
              <a:gdLst/>
              <a:ahLst/>
              <a:cxnLst/>
              <a:rect l="l" t="t" r="r" b="b"/>
              <a:pathLst>
                <a:path w="670941" h="670941">
                  <a:moveTo>
                    <a:pt x="0" y="335407"/>
                  </a:moveTo>
                  <a:cubicBezTo>
                    <a:pt x="0" y="150241"/>
                    <a:pt x="150241" y="0"/>
                    <a:pt x="335407" y="0"/>
                  </a:cubicBezTo>
                  <a:cubicBezTo>
                    <a:pt x="337312" y="0"/>
                    <a:pt x="339217" y="889"/>
                    <a:pt x="340360" y="2413"/>
                  </a:cubicBezTo>
                  <a:lnTo>
                    <a:pt x="335407" y="6350"/>
                  </a:lnTo>
                  <a:lnTo>
                    <a:pt x="335407" y="0"/>
                  </a:lnTo>
                  <a:lnTo>
                    <a:pt x="335407" y="6350"/>
                  </a:lnTo>
                  <a:lnTo>
                    <a:pt x="335407" y="0"/>
                  </a:lnTo>
                  <a:cubicBezTo>
                    <a:pt x="520700" y="0"/>
                    <a:pt x="670941" y="150241"/>
                    <a:pt x="670941" y="335407"/>
                  </a:cubicBezTo>
                  <a:cubicBezTo>
                    <a:pt x="670941" y="337820"/>
                    <a:pt x="669544" y="339979"/>
                    <a:pt x="667385" y="341122"/>
                  </a:cubicBezTo>
                  <a:lnTo>
                    <a:pt x="664591" y="335407"/>
                  </a:lnTo>
                  <a:lnTo>
                    <a:pt x="670941" y="335407"/>
                  </a:lnTo>
                  <a:cubicBezTo>
                    <a:pt x="670941" y="520700"/>
                    <a:pt x="520700" y="670941"/>
                    <a:pt x="335407" y="670941"/>
                  </a:cubicBezTo>
                  <a:lnTo>
                    <a:pt x="335407" y="664591"/>
                  </a:lnTo>
                  <a:lnTo>
                    <a:pt x="335407" y="658241"/>
                  </a:lnTo>
                  <a:lnTo>
                    <a:pt x="335407" y="664591"/>
                  </a:lnTo>
                  <a:lnTo>
                    <a:pt x="335407" y="670941"/>
                  </a:lnTo>
                  <a:cubicBezTo>
                    <a:pt x="150241" y="670941"/>
                    <a:pt x="0" y="520700"/>
                    <a:pt x="0" y="335407"/>
                  </a:cubicBezTo>
                  <a:lnTo>
                    <a:pt x="6350" y="335407"/>
                  </a:lnTo>
                  <a:lnTo>
                    <a:pt x="0" y="335407"/>
                  </a:lnTo>
                  <a:moveTo>
                    <a:pt x="12700" y="335407"/>
                  </a:moveTo>
                  <a:lnTo>
                    <a:pt x="6350" y="335407"/>
                  </a:lnTo>
                  <a:lnTo>
                    <a:pt x="12700" y="335407"/>
                  </a:lnTo>
                  <a:cubicBezTo>
                    <a:pt x="12700" y="513715"/>
                    <a:pt x="157226" y="658241"/>
                    <a:pt x="335407" y="658241"/>
                  </a:cubicBezTo>
                  <a:cubicBezTo>
                    <a:pt x="338963" y="658241"/>
                    <a:pt x="341757" y="661035"/>
                    <a:pt x="341757" y="664591"/>
                  </a:cubicBezTo>
                  <a:cubicBezTo>
                    <a:pt x="341757" y="668147"/>
                    <a:pt x="338963" y="670941"/>
                    <a:pt x="335407" y="670941"/>
                  </a:cubicBezTo>
                  <a:cubicBezTo>
                    <a:pt x="331851" y="670941"/>
                    <a:pt x="329057" y="668147"/>
                    <a:pt x="329057" y="664591"/>
                  </a:cubicBezTo>
                  <a:cubicBezTo>
                    <a:pt x="329057" y="661035"/>
                    <a:pt x="331851" y="658241"/>
                    <a:pt x="335407" y="658241"/>
                  </a:cubicBezTo>
                  <a:cubicBezTo>
                    <a:pt x="513715" y="658241"/>
                    <a:pt x="658114" y="513715"/>
                    <a:pt x="658114" y="335534"/>
                  </a:cubicBezTo>
                  <a:cubicBezTo>
                    <a:pt x="658114" y="333121"/>
                    <a:pt x="659511" y="330962"/>
                    <a:pt x="661670" y="329819"/>
                  </a:cubicBezTo>
                  <a:lnTo>
                    <a:pt x="664464" y="335534"/>
                  </a:lnTo>
                  <a:lnTo>
                    <a:pt x="658114" y="335534"/>
                  </a:lnTo>
                  <a:cubicBezTo>
                    <a:pt x="658241" y="157226"/>
                    <a:pt x="513715" y="12700"/>
                    <a:pt x="335407" y="12700"/>
                  </a:cubicBezTo>
                  <a:cubicBezTo>
                    <a:pt x="333502" y="12700"/>
                    <a:pt x="331597" y="11811"/>
                    <a:pt x="330454" y="10287"/>
                  </a:cubicBezTo>
                  <a:lnTo>
                    <a:pt x="335407" y="6350"/>
                  </a:lnTo>
                  <a:lnTo>
                    <a:pt x="335407" y="12700"/>
                  </a:lnTo>
                  <a:cubicBezTo>
                    <a:pt x="157226" y="12700"/>
                    <a:pt x="12700" y="157226"/>
                    <a:pt x="12700" y="335407"/>
                  </a:cubicBezTo>
                  <a:close/>
                </a:path>
              </a:pathLst>
            </a:custGeom>
            <a:solidFill>
              <a:srgbClr val="FFFFFF"/>
            </a:solidFill>
          </p:spPr>
        </p:sp>
      </p:grpSp>
      <p:sp>
        <p:nvSpPr>
          <p:cNvPr id="7" name="Freeform 7"/>
          <p:cNvSpPr/>
          <p:nvPr/>
        </p:nvSpPr>
        <p:spPr>
          <a:xfrm>
            <a:off x="-1465978" y="5143500"/>
            <a:ext cx="8964127" cy="6823942"/>
          </a:xfrm>
          <a:custGeom>
            <a:avLst/>
            <a:gdLst/>
            <a:ahLst/>
            <a:cxnLst/>
            <a:rect l="l" t="t" r="r" b="b"/>
            <a:pathLst>
              <a:path w="8964127" h="6823942">
                <a:moveTo>
                  <a:pt x="0" y="0"/>
                </a:moveTo>
                <a:lnTo>
                  <a:pt x="8964127" y="0"/>
                </a:lnTo>
                <a:lnTo>
                  <a:pt x="8964127" y="6823942"/>
                </a:lnTo>
                <a:lnTo>
                  <a:pt x="0" y="6823942"/>
                </a:lnTo>
                <a:lnTo>
                  <a:pt x="0" y="0"/>
                </a:lnTo>
                <a:close/>
              </a:path>
            </a:pathLst>
          </a:custGeom>
          <a:blipFill>
            <a:blip r:embed="rId3">
              <a:alphaModFix amt="47000"/>
            </a:blip>
            <a:stretch>
              <a:fillRect/>
            </a:stretch>
          </a:blipFill>
        </p:spPr>
      </p:sp>
      <p:sp>
        <p:nvSpPr>
          <p:cNvPr id="8" name="Freeform 8"/>
          <p:cNvSpPr/>
          <p:nvPr/>
        </p:nvSpPr>
        <p:spPr>
          <a:xfrm rot="-3857920">
            <a:off x="11450543" y="5143500"/>
            <a:ext cx="7826731" cy="6823942"/>
          </a:xfrm>
          <a:custGeom>
            <a:avLst/>
            <a:gdLst/>
            <a:ahLst/>
            <a:cxnLst/>
            <a:rect l="l" t="t" r="r" b="b"/>
            <a:pathLst>
              <a:path w="7826731" h="6823942">
                <a:moveTo>
                  <a:pt x="0" y="0"/>
                </a:moveTo>
                <a:lnTo>
                  <a:pt x="7826730" y="0"/>
                </a:lnTo>
                <a:lnTo>
                  <a:pt x="7826730" y="6823942"/>
                </a:lnTo>
                <a:lnTo>
                  <a:pt x="0" y="6823942"/>
                </a:lnTo>
                <a:lnTo>
                  <a:pt x="0" y="0"/>
                </a:lnTo>
                <a:close/>
              </a:path>
            </a:pathLst>
          </a:custGeom>
          <a:blipFill>
            <a:blip r:embed="rId3">
              <a:alphaModFix amt="47000"/>
            </a:blip>
            <a:stretch>
              <a:fillRect l="-14532"/>
            </a:stretch>
          </a:blipFill>
        </p:spPr>
      </p:sp>
      <p:sp>
        <p:nvSpPr>
          <p:cNvPr id="9" name="Freeform 9"/>
          <p:cNvSpPr/>
          <p:nvPr/>
        </p:nvSpPr>
        <p:spPr>
          <a:xfrm>
            <a:off x="1531317" y="3617483"/>
            <a:ext cx="5370586" cy="5263175"/>
          </a:xfrm>
          <a:custGeom>
            <a:avLst/>
            <a:gdLst/>
            <a:ahLst/>
            <a:cxnLst/>
            <a:rect l="l" t="t" r="r" b="b"/>
            <a:pathLst>
              <a:path w="5370586" h="5263175">
                <a:moveTo>
                  <a:pt x="0" y="0"/>
                </a:moveTo>
                <a:lnTo>
                  <a:pt x="5370586" y="0"/>
                </a:lnTo>
                <a:lnTo>
                  <a:pt x="5370586" y="5263174"/>
                </a:lnTo>
                <a:lnTo>
                  <a:pt x="0" y="5263174"/>
                </a:lnTo>
                <a:lnTo>
                  <a:pt x="0" y="0"/>
                </a:lnTo>
                <a:close/>
              </a:path>
            </a:pathLst>
          </a:custGeom>
          <a:blipFill>
            <a:blip r:embed="rId4"/>
            <a:stretch>
              <a:fillRect/>
            </a:stretch>
          </a:blipFill>
        </p:spPr>
      </p:sp>
      <p:sp>
        <p:nvSpPr>
          <p:cNvPr id="10" name="Freeform 10"/>
          <p:cNvSpPr/>
          <p:nvPr/>
        </p:nvSpPr>
        <p:spPr>
          <a:xfrm>
            <a:off x="7002057" y="5997476"/>
            <a:ext cx="5809753" cy="4030516"/>
          </a:xfrm>
          <a:custGeom>
            <a:avLst/>
            <a:gdLst/>
            <a:ahLst/>
            <a:cxnLst/>
            <a:rect l="l" t="t" r="r" b="b"/>
            <a:pathLst>
              <a:path w="5809753" h="4030516">
                <a:moveTo>
                  <a:pt x="0" y="0"/>
                </a:moveTo>
                <a:lnTo>
                  <a:pt x="5809754" y="0"/>
                </a:lnTo>
                <a:lnTo>
                  <a:pt x="5809754" y="4030517"/>
                </a:lnTo>
                <a:lnTo>
                  <a:pt x="0" y="4030517"/>
                </a:lnTo>
                <a:lnTo>
                  <a:pt x="0" y="0"/>
                </a:lnTo>
                <a:close/>
              </a:path>
            </a:pathLst>
          </a:custGeom>
          <a:blipFill>
            <a:blip r:embed="rId5"/>
            <a:stretch>
              <a:fillRect/>
            </a:stretch>
          </a:blipFill>
        </p:spPr>
      </p:sp>
      <p:sp>
        <p:nvSpPr>
          <p:cNvPr id="11" name="Freeform 11"/>
          <p:cNvSpPr/>
          <p:nvPr/>
        </p:nvSpPr>
        <p:spPr>
          <a:xfrm>
            <a:off x="0"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2" name="Freeform 12"/>
          <p:cNvSpPr/>
          <p:nvPr/>
        </p:nvSpPr>
        <p:spPr>
          <a:xfrm>
            <a:off x="3521595"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3" name="Freeform 13"/>
          <p:cNvSpPr/>
          <p:nvPr/>
        </p:nvSpPr>
        <p:spPr>
          <a:xfrm>
            <a:off x="7002057"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4" name="Freeform 14"/>
          <p:cNvSpPr/>
          <p:nvPr/>
        </p:nvSpPr>
        <p:spPr>
          <a:xfrm>
            <a:off x="10592346"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5" name="Freeform 15"/>
          <p:cNvSpPr/>
          <p:nvPr/>
        </p:nvSpPr>
        <p:spPr>
          <a:xfrm>
            <a:off x="14182635"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pic>
        <p:nvPicPr>
          <p:cNvPr id="16" name="Picture 16"/>
          <p:cNvPicPr>
            <a:picLocks noChangeAspect="1"/>
          </p:cNvPicPr>
          <p:nvPr/>
        </p:nvPicPr>
        <p:blipFill>
          <a:blip r:embed="rId7"/>
          <a:srcRect/>
          <a:stretch>
            <a:fillRect/>
          </a:stretch>
        </p:blipFill>
        <p:spPr>
          <a:xfrm>
            <a:off x="14355331" y="0"/>
            <a:ext cx="3410225" cy="2336004"/>
          </a:xfrm>
          <a:prstGeom prst="rect">
            <a:avLst/>
          </a:prstGeom>
        </p:spPr>
      </p:pic>
      <p:sp>
        <p:nvSpPr>
          <p:cNvPr id="17" name="Freeform 17"/>
          <p:cNvSpPr/>
          <p:nvPr/>
        </p:nvSpPr>
        <p:spPr>
          <a:xfrm>
            <a:off x="2746876" y="8072822"/>
            <a:ext cx="2459357" cy="965297"/>
          </a:xfrm>
          <a:custGeom>
            <a:avLst/>
            <a:gdLst/>
            <a:ahLst/>
            <a:cxnLst/>
            <a:rect l="l" t="t" r="r" b="b"/>
            <a:pathLst>
              <a:path w="2459357" h="965297">
                <a:moveTo>
                  <a:pt x="0" y="0"/>
                </a:moveTo>
                <a:lnTo>
                  <a:pt x="2459356" y="0"/>
                </a:lnTo>
                <a:lnTo>
                  <a:pt x="2459356" y="965298"/>
                </a:lnTo>
                <a:lnTo>
                  <a:pt x="0" y="965298"/>
                </a:lnTo>
                <a:lnTo>
                  <a:pt x="0" y="0"/>
                </a:lnTo>
                <a:close/>
              </a:path>
            </a:pathLst>
          </a:custGeom>
          <a:blipFill>
            <a:blip r:embed="rId6"/>
            <a:stretch>
              <a:fillRect/>
            </a:stretch>
          </a:blipFill>
        </p:spPr>
      </p:sp>
      <p:pic>
        <p:nvPicPr>
          <p:cNvPr id="18" name="Picture 18"/>
          <p:cNvPicPr>
            <a:picLocks noChangeAspect="1"/>
          </p:cNvPicPr>
          <p:nvPr/>
        </p:nvPicPr>
        <p:blipFill>
          <a:blip r:embed="rId8"/>
          <a:srcRect/>
          <a:stretch>
            <a:fillRect/>
          </a:stretch>
        </p:blipFill>
        <p:spPr>
          <a:xfrm rot="1404368">
            <a:off x="13399984" y="4334584"/>
            <a:ext cx="1110059" cy="1104509"/>
          </a:xfrm>
          <a:prstGeom prst="rect">
            <a:avLst/>
          </a:prstGeom>
        </p:spPr>
      </p:pic>
      <p:sp>
        <p:nvSpPr>
          <p:cNvPr id="19" name="TextBox 19"/>
          <p:cNvSpPr txBox="1"/>
          <p:nvPr/>
        </p:nvSpPr>
        <p:spPr>
          <a:xfrm>
            <a:off x="1531317" y="770500"/>
            <a:ext cx="15225367" cy="3543566"/>
          </a:xfrm>
          <a:prstGeom prst="rect">
            <a:avLst/>
          </a:prstGeom>
        </p:spPr>
        <p:txBody>
          <a:bodyPr lIns="0" tIns="0" rIns="0" bIns="0" rtlCol="0" anchor="t">
            <a:spAutoFit/>
          </a:bodyPr>
          <a:lstStyle/>
          <a:p>
            <a:pPr algn="ctr">
              <a:lnSpc>
                <a:spcPts val="12658"/>
              </a:lnSpc>
            </a:pPr>
            <a:r>
              <a:rPr lang="en-US" sz="9041" b="1">
                <a:solidFill>
                  <a:srgbClr val="5E17EB"/>
                </a:solidFill>
                <a:latin typeface="Noto Sans Bold"/>
                <a:ea typeface="Noto Sans Bold"/>
                <a:cs typeface="Noto Sans Bold"/>
                <a:sym typeface="Noto Sans Bold"/>
              </a:rPr>
              <a:t>XIN CHÂN THÀNH CẢM ƠN</a:t>
            </a:r>
          </a:p>
        </p:txBody>
      </p:sp>
      <p:pic>
        <p:nvPicPr>
          <p:cNvPr id="20" name="Picture 20"/>
          <p:cNvPicPr>
            <a:picLocks noChangeAspect="1"/>
          </p:cNvPicPr>
          <p:nvPr/>
        </p:nvPicPr>
        <p:blipFill>
          <a:blip r:embed="rId8"/>
          <a:srcRect/>
          <a:stretch>
            <a:fillRect/>
          </a:stretch>
        </p:blipFill>
        <p:spPr>
          <a:xfrm rot="1404368">
            <a:off x="11190070" y="3607290"/>
            <a:ext cx="1110059" cy="11045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alpha val="74902"/>
              </a:srgbClr>
            </a:solidFill>
          </p:spPr>
        </p:sp>
      </p:grpSp>
      <p:grpSp>
        <p:nvGrpSpPr>
          <p:cNvPr id="5" name="Group 5"/>
          <p:cNvGrpSpPr/>
          <p:nvPr/>
        </p:nvGrpSpPr>
        <p:grpSpPr>
          <a:xfrm>
            <a:off x="7933284" y="5997476"/>
            <a:ext cx="503188" cy="503188"/>
            <a:chOff x="0" y="0"/>
            <a:chExt cx="670917" cy="670917"/>
          </a:xfrm>
        </p:grpSpPr>
        <p:sp>
          <p:nvSpPr>
            <p:cNvPr id="6" name="Freeform 6"/>
            <p:cNvSpPr/>
            <p:nvPr/>
          </p:nvSpPr>
          <p:spPr>
            <a:xfrm>
              <a:off x="0" y="0"/>
              <a:ext cx="670941" cy="670941"/>
            </a:xfrm>
            <a:custGeom>
              <a:avLst/>
              <a:gdLst/>
              <a:ahLst/>
              <a:cxnLst/>
              <a:rect l="l" t="t" r="r" b="b"/>
              <a:pathLst>
                <a:path w="670941" h="670941">
                  <a:moveTo>
                    <a:pt x="0" y="335407"/>
                  </a:moveTo>
                  <a:cubicBezTo>
                    <a:pt x="0" y="150241"/>
                    <a:pt x="150241" y="0"/>
                    <a:pt x="335407" y="0"/>
                  </a:cubicBezTo>
                  <a:cubicBezTo>
                    <a:pt x="337312" y="0"/>
                    <a:pt x="339217" y="889"/>
                    <a:pt x="340360" y="2413"/>
                  </a:cubicBezTo>
                  <a:lnTo>
                    <a:pt x="335407" y="6350"/>
                  </a:lnTo>
                  <a:lnTo>
                    <a:pt x="335407" y="0"/>
                  </a:lnTo>
                  <a:lnTo>
                    <a:pt x="335407" y="6350"/>
                  </a:lnTo>
                  <a:lnTo>
                    <a:pt x="335407" y="0"/>
                  </a:lnTo>
                  <a:cubicBezTo>
                    <a:pt x="520700" y="0"/>
                    <a:pt x="670941" y="150241"/>
                    <a:pt x="670941" y="335407"/>
                  </a:cubicBezTo>
                  <a:cubicBezTo>
                    <a:pt x="670941" y="337820"/>
                    <a:pt x="669544" y="339979"/>
                    <a:pt x="667385" y="341122"/>
                  </a:cubicBezTo>
                  <a:lnTo>
                    <a:pt x="664591" y="335407"/>
                  </a:lnTo>
                  <a:lnTo>
                    <a:pt x="670941" y="335407"/>
                  </a:lnTo>
                  <a:cubicBezTo>
                    <a:pt x="670941" y="520700"/>
                    <a:pt x="520700" y="670941"/>
                    <a:pt x="335407" y="670941"/>
                  </a:cubicBezTo>
                  <a:lnTo>
                    <a:pt x="335407" y="664591"/>
                  </a:lnTo>
                  <a:lnTo>
                    <a:pt x="335407" y="658241"/>
                  </a:lnTo>
                  <a:lnTo>
                    <a:pt x="335407" y="664591"/>
                  </a:lnTo>
                  <a:lnTo>
                    <a:pt x="335407" y="670941"/>
                  </a:lnTo>
                  <a:cubicBezTo>
                    <a:pt x="150241" y="670941"/>
                    <a:pt x="0" y="520700"/>
                    <a:pt x="0" y="335407"/>
                  </a:cubicBezTo>
                  <a:lnTo>
                    <a:pt x="6350" y="335407"/>
                  </a:lnTo>
                  <a:lnTo>
                    <a:pt x="0" y="335407"/>
                  </a:lnTo>
                  <a:moveTo>
                    <a:pt x="12700" y="335407"/>
                  </a:moveTo>
                  <a:lnTo>
                    <a:pt x="6350" y="335407"/>
                  </a:lnTo>
                  <a:lnTo>
                    <a:pt x="12700" y="335407"/>
                  </a:lnTo>
                  <a:cubicBezTo>
                    <a:pt x="12700" y="513715"/>
                    <a:pt x="157226" y="658241"/>
                    <a:pt x="335407" y="658241"/>
                  </a:cubicBezTo>
                  <a:cubicBezTo>
                    <a:pt x="338963" y="658241"/>
                    <a:pt x="341757" y="661035"/>
                    <a:pt x="341757" y="664591"/>
                  </a:cubicBezTo>
                  <a:cubicBezTo>
                    <a:pt x="341757" y="668147"/>
                    <a:pt x="338963" y="670941"/>
                    <a:pt x="335407" y="670941"/>
                  </a:cubicBezTo>
                  <a:cubicBezTo>
                    <a:pt x="331851" y="670941"/>
                    <a:pt x="329057" y="668147"/>
                    <a:pt x="329057" y="664591"/>
                  </a:cubicBezTo>
                  <a:cubicBezTo>
                    <a:pt x="329057" y="661035"/>
                    <a:pt x="331851" y="658241"/>
                    <a:pt x="335407" y="658241"/>
                  </a:cubicBezTo>
                  <a:cubicBezTo>
                    <a:pt x="513715" y="658241"/>
                    <a:pt x="658114" y="513715"/>
                    <a:pt x="658114" y="335534"/>
                  </a:cubicBezTo>
                  <a:cubicBezTo>
                    <a:pt x="658114" y="333121"/>
                    <a:pt x="659511" y="330962"/>
                    <a:pt x="661670" y="329819"/>
                  </a:cubicBezTo>
                  <a:lnTo>
                    <a:pt x="664464" y="335534"/>
                  </a:lnTo>
                  <a:lnTo>
                    <a:pt x="658114" y="335534"/>
                  </a:lnTo>
                  <a:cubicBezTo>
                    <a:pt x="658241" y="157226"/>
                    <a:pt x="513715" y="12700"/>
                    <a:pt x="335407" y="12700"/>
                  </a:cubicBezTo>
                  <a:cubicBezTo>
                    <a:pt x="333502" y="12700"/>
                    <a:pt x="331597" y="11811"/>
                    <a:pt x="330454" y="10287"/>
                  </a:cubicBezTo>
                  <a:lnTo>
                    <a:pt x="335407" y="6350"/>
                  </a:lnTo>
                  <a:lnTo>
                    <a:pt x="335407" y="12700"/>
                  </a:lnTo>
                  <a:cubicBezTo>
                    <a:pt x="157226" y="12700"/>
                    <a:pt x="12700" y="157226"/>
                    <a:pt x="12700" y="335407"/>
                  </a:cubicBezTo>
                  <a:close/>
                </a:path>
              </a:pathLst>
            </a:custGeom>
            <a:solidFill>
              <a:srgbClr val="FFFFFF"/>
            </a:solidFill>
          </p:spPr>
        </p:sp>
      </p:grpSp>
      <p:sp>
        <p:nvSpPr>
          <p:cNvPr id="7" name="Freeform 7"/>
          <p:cNvSpPr/>
          <p:nvPr/>
        </p:nvSpPr>
        <p:spPr>
          <a:xfrm>
            <a:off x="-1465978" y="5143500"/>
            <a:ext cx="8964127" cy="6823942"/>
          </a:xfrm>
          <a:custGeom>
            <a:avLst/>
            <a:gdLst/>
            <a:ahLst/>
            <a:cxnLst/>
            <a:rect l="l" t="t" r="r" b="b"/>
            <a:pathLst>
              <a:path w="8964127" h="6823942">
                <a:moveTo>
                  <a:pt x="0" y="0"/>
                </a:moveTo>
                <a:lnTo>
                  <a:pt x="8964127" y="0"/>
                </a:lnTo>
                <a:lnTo>
                  <a:pt x="8964127" y="6823942"/>
                </a:lnTo>
                <a:lnTo>
                  <a:pt x="0" y="6823942"/>
                </a:lnTo>
                <a:lnTo>
                  <a:pt x="0" y="0"/>
                </a:lnTo>
                <a:close/>
              </a:path>
            </a:pathLst>
          </a:custGeom>
          <a:blipFill>
            <a:blip r:embed="rId3">
              <a:alphaModFix amt="47000"/>
            </a:blip>
            <a:stretch>
              <a:fillRect/>
            </a:stretch>
          </a:blipFill>
        </p:spPr>
      </p:sp>
      <p:sp>
        <p:nvSpPr>
          <p:cNvPr id="8" name="Freeform 8"/>
          <p:cNvSpPr/>
          <p:nvPr/>
        </p:nvSpPr>
        <p:spPr>
          <a:xfrm rot="-3857920">
            <a:off x="11450543" y="5143500"/>
            <a:ext cx="7826731" cy="6823942"/>
          </a:xfrm>
          <a:custGeom>
            <a:avLst/>
            <a:gdLst/>
            <a:ahLst/>
            <a:cxnLst/>
            <a:rect l="l" t="t" r="r" b="b"/>
            <a:pathLst>
              <a:path w="7826731" h="6823942">
                <a:moveTo>
                  <a:pt x="0" y="0"/>
                </a:moveTo>
                <a:lnTo>
                  <a:pt x="7826730" y="0"/>
                </a:lnTo>
                <a:lnTo>
                  <a:pt x="7826730" y="6823942"/>
                </a:lnTo>
                <a:lnTo>
                  <a:pt x="0" y="6823942"/>
                </a:lnTo>
                <a:lnTo>
                  <a:pt x="0" y="0"/>
                </a:lnTo>
                <a:close/>
              </a:path>
            </a:pathLst>
          </a:custGeom>
          <a:blipFill>
            <a:blip r:embed="rId3">
              <a:alphaModFix amt="47000"/>
            </a:blip>
            <a:stretch>
              <a:fillRect l="-14532"/>
            </a:stretch>
          </a:blipFill>
        </p:spPr>
      </p:sp>
      <p:sp>
        <p:nvSpPr>
          <p:cNvPr id="9" name="Freeform 9"/>
          <p:cNvSpPr/>
          <p:nvPr/>
        </p:nvSpPr>
        <p:spPr>
          <a:xfrm>
            <a:off x="-1112971" y="1975663"/>
            <a:ext cx="7913547" cy="7755276"/>
          </a:xfrm>
          <a:custGeom>
            <a:avLst/>
            <a:gdLst/>
            <a:ahLst/>
            <a:cxnLst/>
            <a:rect l="l" t="t" r="r" b="b"/>
            <a:pathLst>
              <a:path w="7913547" h="7755276">
                <a:moveTo>
                  <a:pt x="0" y="0"/>
                </a:moveTo>
                <a:lnTo>
                  <a:pt x="7913547" y="0"/>
                </a:lnTo>
                <a:lnTo>
                  <a:pt x="7913547" y="7755276"/>
                </a:lnTo>
                <a:lnTo>
                  <a:pt x="0" y="7755276"/>
                </a:lnTo>
                <a:lnTo>
                  <a:pt x="0" y="0"/>
                </a:lnTo>
                <a:close/>
              </a:path>
            </a:pathLst>
          </a:custGeom>
          <a:blipFill>
            <a:blip r:embed="rId4"/>
            <a:stretch>
              <a:fillRect/>
            </a:stretch>
          </a:blipFill>
        </p:spPr>
      </p:sp>
      <p:sp>
        <p:nvSpPr>
          <p:cNvPr id="10" name="Freeform 10"/>
          <p:cNvSpPr/>
          <p:nvPr/>
        </p:nvSpPr>
        <p:spPr>
          <a:xfrm>
            <a:off x="6653335" y="4467765"/>
            <a:ext cx="7878023" cy="5465378"/>
          </a:xfrm>
          <a:custGeom>
            <a:avLst/>
            <a:gdLst/>
            <a:ahLst/>
            <a:cxnLst/>
            <a:rect l="l" t="t" r="r" b="b"/>
            <a:pathLst>
              <a:path w="7878023" h="5465378">
                <a:moveTo>
                  <a:pt x="0" y="0"/>
                </a:moveTo>
                <a:lnTo>
                  <a:pt x="7878023" y="0"/>
                </a:lnTo>
                <a:lnTo>
                  <a:pt x="7878023" y="5465378"/>
                </a:lnTo>
                <a:lnTo>
                  <a:pt x="0" y="5465378"/>
                </a:lnTo>
                <a:lnTo>
                  <a:pt x="0" y="0"/>
                </a:lnTo>
                <a:close/>
              </a:path>
            </a:pathLst>
          </a:custGeom>
          <a:blipFill>
            <a:blip r:embed="rId5"/>
            <a:stretch>
              <a:fillRect/>
            </a:stretch>
          </a:blipFill>
        </p:spPr>
      </p:sp>
      <p:sp>
        <p:nvSpPr>
          <p:cNvPr id="11" name="Freeform 11"/>
          <p:cNvSpPr/>
          <p:nvPr/>
        </p:nvSpPr>
        <p:spPr>
          <a:xfrm>
            <a:off x="0"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2" name="Freeform 12"/>
          <p:cNvSpPr/>
          <p:nvPr/>
        </p:nvSpPr>
        <p:spPr>
          <a:xfrm>
            <a:off x="3521595"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3" name="Freeform 13"/>
          <p:cNvSpPr/>
          <p:nvPr/>
        </p:nvSpPr>
        <p:spPr>
          <a:xfrm>
            <a:off x="7002057"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4" name="Freeform 14"/>
          <p:cNvSpPr/>
          <p:nvPr/>
        </p:nvSpPr>
        <p:spPr>
          <a:xfrm>
            <a:off x="10592346"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5" name="Freeform 15"/>
          <p:cNvSpPr/>
          <p:nvPr/>
        </p:nvSpPr>
        <p:spPr>
          <a:xfrm>
            <a:off x="14182635"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pic>
        <p:nvPicPr>
          <p:cNvPr id="16" name="Picture 16"/>
          <p:cNvPicPr>
            <a:picLocks noChangeAspect="1"/>
          </p:cNvPicPr>
          <p:nvPr/>
        </p:nvPicPr>
        <p:blipFill>
          <a:blip r:embed="rId7"/>
          <a:srcRect/>
          <a:stretch>
            <a:fillRect/>
          </a:stretch>
        </p:blipFill>
        <p:spPr>
          <a:xfrm>
            <a:off x="13658796" y="193259"/>
            <a:ext cx="3410225" cy="2336004"/>
          </a:xfrm>
          <a:prstGeom prst="rect">
            <a:avLst/>
          </a:prstGeom>
        </p:spPr>
      </p:pic>
      <p:sp>
        <p:nvSpPr>
          <p:cNvPr id="17" name="TextBox 17"/>
          <p:cNvSpPr txBox="1"/>
          <p:nvPr/>
        </p:nvSpPr>
        <p:spPr>
          <a:xfrm>
            <a:off x="3890814" y="951219"/>
            <a:ext cx="9091315" cy="801034"/>
          </a:xfrm>
          <a:prstGeom prst="rect">
            <a:avLst/>
          </a:prstGeom>
        </p:spPr>
        <p:txBody>
          <a:bodyPr lIns="0" tIns="0" rIns="0" bIns="0" rtlCol="0" anchor="t">
            <a:spAutoFit/>
          </a:bodyPr>
          <a:lstStyle/>
          <a:p>
            <a:pPr algn="l">
              <a:lnSpc>
                <a:spcPts val="6465"/>
              </a:lnSpc>
            </a:pPr>
            <a:r>
              <a:rPr lang="en-US" sz="5171" b="1" spc="-102">
                <a:solidFill>
                  <a:srgbClr val="5E17EB"/>
                </a:solidFill>
                <a:latin typeface="Noto Sans Bold"/>
                <a:ea typeface="Noto Sans Bold"/>
                <a:cs typeface="Noto Sans Bold"/>
                <a:sym typeface="Noto Sans Bold"/>
              </a:rPr>
              <a:t>Hoạt động 1: Gây hứng thú</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alpha val="74902"/>
              </a:srgbClr>
            </a:solidFill>
          </p:spPr>
        </p:sp>
      </p:grpSp>
      <p:grpSp>
        <p:nvGrpSpPr>
          <p:cNvPr id="5" name="Group 5"/>
          <p:cNvGrpSpPr/>
          <p:nvPr/>
        </p:nvGrpSpPr>
        <p:grpSpPr>
          <a:xfrm>
            <a:off x="7933284" y="5997476"/>
            <a:ext cx="503188" cy="503188"/>
            <a:chOff x="0" y="0"/>
            <a:chExt cx="670917" cy="670917"/>
          </a:xfrm>
        </p:grpSpPr>
        <p:sp>
          <p:nvSpPr>
            <p:cNvPr id="6" name="Freeform 6"/>
            <p:cNvSpPr/>
            <p:nvPr/>
          </p:nvSpPr>
          <p:spPr>
            <a:xfrm>
              <a:off x="0" y="0"/>
              <a:ext cx="670941" cy="670941"/>
            </a:xfrm>
            <a:custGeom>
              <a:avLst/>
              <a:gdLst/>
              <a:ahLst/>
              <a:cxnLst/>
              <a:rect l="l" t="t" r="r" b="b"/>
              <a:pathLst>
                <a:path w="670941" h="670941">
                  <a:moveTo>
                    <a:pt x="0" y="335407"/>
                  </a:moveTo>
                  <a:cubicBezTo>
                    <a:pt x="0" y="150241"/>
                    <a:pt x="150241" y="0"/>
                    <a:pt x="335407" y="0"/>
                  </a:cubicBezTo>
                  <a:cubicBezTo>
                    <a:pt x="337312" y="0"/>
                    <a:pt x="339217" y="889"/>
                    <a:pt x="340360" y="2413"/>
                  </a:cubicBezTo>
                  <a:lnTo>
                    <a:pt x="335407" y="6350"/>
                  </a:lnTo>
                  <a:lnTo>
                    <a:pt x="335407" y="0"/>
                  </a:lnTo>
                  <a:lnTo>
                    <a:pt x="335407" y="6350"/>
                  </a:lnTo>
                  <a:lnTo>
                    <a:pt x="335407" y="0"/>
                  </a:lnTo>
                  <a:cubicBezTo>
                    <a:pt x="520700" y="0"/>
                    <a:pt x="670941" y="150241"/>
                    <a:pt x="670941" y="335407"/>
                  </a:cubicBezTo>
                  <a:cubicBezTo>
                    <a:pt x="670941" y="337820"/>
                    <a:pt x="669544" y="339979"/>
                    <a:pt x="667385" y="341122"/>
                  </a:cubicBezTo>
                  <a:lnTo>
                    <a:pt x="664591" y="335407"/>
                  </a:lnTo>
                  <a:lnTo>
                    <a:pt x="670941" y="335407"/>
                  </a:lnTo>
                  <a:cubicBezTo>
                    <a:pt x="670941" y="520700"/>
                    <a:pt x="520700" y="670941"/>
                    <a:pt x="335407" y="670941"/>
                  </a:cubicBezTo>
                  <a:lnTo>
                    <a:pt x="335407" y="664591"/>
                  </a:lnTo>
                  <a:lnTo>
                    <a:pt x="335407" y="658241"/>
                  </a:lnTo>
                  <a:lnTo>
                    <a:pt x="335407" y="664591"/>
                  </a:lnTo>
                  <a:lnTo>
                    <a:pt x="335407" y="670941"/>
                  </a:lnTo>
                  <a:cubicBezTo>
                    <a:pt x="150241" y="670941"/>
                    <a:pt x="0" y="520700"/>
                    <a:pt x="0" y="335407"/>
                  </a:cubicBezTo>
                  <a:lnTo>
                    <a:pt x="6350" y="335407"/>
                  </a:lnTo>
                  <a:lnTo>
                    <a:pt x="0" y="335407"/>
                  </a:lnTo>
                  <a:moveTo>
                    <a:pt x="12700" y="335407"/>
                  </a:moveTo>
                  <a:lnTo>
                    <a:pt x="6350" y="335407"/>
                  </a:lnTo>
                  <a:lnTo>
                    <a:pt x="12700" y="335407"/>
                  </a:lnTo>
                  <a:cubicBezTo>
                    <a:pt x="12700" y="513715"/>
                    <a:pt x="157226" y="658241"/>
                    <a:pt x="335407" y="658241"/>
                  </a:cubicBezTo>
                  <a:cubicBezTo>
                    <a:pt x="338963" y="658241"/>
                    <a:pt x="341757" y="661035"/>
                    <a:pt x="341757" y="664591"/>
                  </a:cubicBezTo>
                  <a:cubicBezTo>
                    <a:pt x="341757" y="668147"/>
                    <a:pt x="338963" y="670941"/>
                    <a:pt x="335407" y="670941"/>
                  </a:cubicBezTo>
                  <a:cubicBezTo>
                    <a:pt x="331851" y="670941"/>
                    <a:pt x="329057" y="668147"/>
                    <a:pt x="329057" y="664591"/>
                  </a:cubicBezTo>
                  <a:cubicBezTo>
                    <a:pt x="329057" y="661035"/>
                    <a:pt x="331851" y="658241"/>
                    <a:pt x="335407" y="658241"/>
                  </a:cubicBezTo>
                  <a:cubicBezTo>
                    <a:pt x="513715" y="658241"/>
                    <a:pt x="658114" y="513715"/>
                    <a:pt x="658114" y="335534"/>
                  </a:cubicBezTo>
                  <a:cubicBezTo>
                    <a:pt x="658114" y="333121"/>
                    <a:pt x="659511" y="330962"/>
                    <a:pt x="661670" y="329819"/>
                  </a:cubicBezTo>
                  <a:lnTo>
                    <a:pt x="664464" y="335534"/>
                  </a:lnTo>
                  <a:lnTo>
                    <a:pt x="658114" y="335534"/>
                  </a:lnTo>
                  <a:cubicBezTo>
                    <a:pt x="658241" y="157226"/>
                    <a:pt x="513715" y="12700"/>
                    <a:pt x="335407" y="12700"/>
                  </a:cubicBezTo>
                  <a:cubicBezTo>
                    <a:pt x="333502" y="12700"/>
                    <a:pt x="331597" y="11811"/>
                    <a:pt x="330454" y="10287"/>
                  </a:cubicBezTo>
                  <a:lnTo>
                    <a:pt x="335407" y="6350"/>
                  </a:lnTo>
                  <a:lnTo>
                    <a:pt x="335407" y="12700"/>
                  </a:lnTo>
                  <a:cubicBezTo>
                    <a:pt x="157226" y="12700"/>
                    <a:pt x="12700" y="157226"/>
                    <a:pt x="12700" y="335407"/>
                  </a:cubicBezTo>
                  <a:close/>
                </a:path>
              </a:pathLst>
            </a:custGeom>
            <a:solidFill>
              <a:srgbClr val="FFFFFF"/>
            </a:solidFill>
          </p:spPr>
        </p:sp>
      </p:grpSp>
      <p:sp>
        <p:nvSpPr>
          <p:cNvPr id="7" name="Freeform 7"/>
          <p:cNvSpPr/>
          <p:nvPr/>
        </p:nvSpPr>
        <p:spPr>
          <a:xfrm>
            <a:off x="-1465978" y="5143500"/>
            <a:ext cx="8964127" cy="6823942"/>
          </a:xfrm>
          <a:custGeom>
            <a:avLst/>
            <a:gdLst/>
            <a:ahLst/>
            <a:cxnLst/>
            <a:rect l="l" t="t" r="r" b="b"/>
            <a:pathLst>
              <a:path w="8964127" h="6823942">
                <a:moveTo>
                  <a:pt x="0" y="0"/>
                </a:moveTo>
                <a:lnTo>
                  <a:pt x="8964127" y="0"/>
                </a:lnTo>
                <a:lnTo>
                  <a:pt x="8964127" y="6823942"/>
                </a:lnTo>
                <a:lnTo>
                  <a:pt x="0" y="6823942"/>
                </a:lnTo>
                <a:lnTo>
                  <a:pt x="0" y="0"/>
                </a:lnTo>
                <a:close/>
              </a:path>
            </a:pathLst>
          </a:custGeom>
          <a:blipFill>
            <a:blip r:embed="rId3">
              <a:alphaModFix amt="47000"/>
            </a:blip>
            <a:stretch>
              <a:fillRect/>
            </a:stretch>
          </a:blipFill>
        </p:spPr>
      </p:sp>
      <p:sp>
        <p:nvSpPr>
          <p:cNvPr id="8" name="Freeform 8"/>
          <p:cNvSpPr/>
          <p:nvPr/>
        </p:nvSpPr>
        <p:spPr>
          <a:xfrm rot="-3857920">
            <a:off x="11450543" y="5143500"/>
            <a:ext cx="7826731" cy="6823942"/>
          </a:xfrm>
          <a:custGeom>
            <a:avLst/>
            <a:gdLst/>
            <a:ahLst/>
            <a:cxnLst/>
            <a:rect l="l" t="t" r="r" b="b"/>
            <a:pathLst>
              <a:path w="7826731" h="6823942">
                <a:moveTo>
                  <a:pt x="0" y="0"/>
                </a:moveTo>
                <a:lnTo>
                  <a:pt x="7826730" y="0"/>
                </a:lnTo>
                <a:lnTo>
                  <a:pt x="7826730" y="6823942"/>
                </a:lnTo>
                <a:lnTo>
                  <a:pt x="0" y="6823942"/>
                </a:lnTo>
                <a:lnTo>
                  <a:pt x="0" y="0"/>
                </a:lnTo>
                <a:close/>
              </a:path>
            </a:pathLst>
          </a:custGeom>
          <a:blipFill>
            <a:blip r:embed="rId3">
              <a:alphaModFix amt="47000"/>
            </a:blip>
            <a:stretch>
              <a:fillRect l="-14532"/>
            </a:stretch>
          </a:blipFill>
        </p:spPr>
      </p:sp>
      <p:sp>
        <p:nvSpPr>
          <p:cNvPr id="9" name="Freeform 9"/>
          <p:cNvSpPr/>
          <p:nvPr/>
        </p:nvSpPr>
        <p:spPr>
          <a:xfrm>
            <a:off x="-1112971" y="1975663"/>
            <a:ext cx="7913547" cy="7755276"/>
          </a:xfrm>
          <a:custGeom>
            <a:avLst/>
            <a:gdLst/>
            <a:ahLst/>
            <a:cxnLst/>
            <a:rect l="l" t="t" r="r" b="b"/>
            <a:pathLst>
              <a:path w="7913547" h="7755276">
                <a:moveTo>
                  <a:pt x="0" y="0"/>
                </a:moveTo>
                <a:lnTo>
                  <a:pt x="7913547" y="0"/>
                </a:lnTo>
                <a:lnTo>
                  <a:pt x="7913547" y="7755276"/>
                </a:lnTo>
                <a:lnTo>
                  <a:pt x="0" y="7755276"/>
                </a:lnTo>
                <a:lnTo>
                  <a:pt x="0" y="0"/>
                </a:lnTo>
                <a:close/>
              </a:path>
            </a:pathLst>
          </a:custGeom>
          <a:blipFill>
            <a:blip r:embed="rId4"/>
            <a:stretch>
              <a:fillRect/>
            </a:stretch>
          </a:blipFill>
        </p:spPr>
      </p:sp>
      <p:sp>
        <p:nvSpPr>
          <p:cNvPr id="10" name="Freeform 10"/>
          <p:cNvSpPr/>
          <p:nvPr/>
        </p:nvSpPr>
        <p:spPr>
          <a:xfrm>
            <a:off x="6653335" y="4467765"/>
            <a:ext cx="7878023" cy="5465378"/>
          </a:xfrm>
          <a:custGeom>
            <a:avLst/>
            <a:gdLst/>
            <a:ahLst/>
            <a:cxnLst/>
            <a:rect l="l" t="t" r="r" b="b"/>
            <a:pathLst>
              <a:path w="7878023" h="5465378">
                <a:moveTo>
                  <a:pt x="0" y="0"/>
                </a:moveTo>
                <a:lnTo>
                  <a:pt x="7878023" y="0"/>
                </a:lnTo>
                <a:lnTo>
                  <a:pt x="7878023" y="5465378"/>
                </a:lnTo>
                <a:lnTo>
                  <a:pt x="0" y="5465378"/>
                </a:lnTo>
                <a:lnTo>
                  <a:pt x="0" y="0"/>
                </a:lnTo>
                <a:close/>
              </a:path>
            </a:pathLst>
          </a:custGeom>
          <a:blipFill>
            <a:blip r:embed="rId5"/>
            <a:stretch>
              <a:fillRect/>
            </a:stretch>
          </a:blipFill>
        </p:spPr>
      </p:sp>
      <p:sp>
        <p:nvSpPr>
          <p:cNvPr id="11" name="Freeform 11"/>
          <p:cNvSpPr/>
          <p:nvPr/>
        </p:nvSpPr>
        <p:spPr>
          <a:xfrm>
            <a:off x="0"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2" name="Freeform 12"/>
          <p:cNvSpPr/>
          <p:nvPr/>
        </p:nvSpPr>
        <p:spPr>
          <a:xfrm>
            <a:off x="3521595"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3" name="Freeform 13"/>
          <p:cNvSpPr/>
          <p:nvPr/>
        </p:nvSpPr>
        <p:spPr>
          <a:xfrm>
            <a:off x="7002057"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4" name="Freeform 14"/>
          <p:cNvSpPr/>
          <p:nvPr/>
        </p:nvSpPr>
        <p:spPr>
          <a:xfrm>
            <a:off x="10592346"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5" name="Freeform 15"/>
          <p:cNvSpPr/>
          <p:nvPr/>
        </p:nvSpPr>
        <p:spPr>
          <a:xfrm>
            <a:off x="14182635"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pic>
        <p:nvPicPr>
          <p:cNvPr id="16" name="Picture 16"/>
          <p:cNvPicPr>
            <a:picLocks noChangeAspect="1"/>
          </p:cNvPicPr>
          <p:nvPr/>
        </p:nvPicPr>
        <p:blipFill>
          <a:blip r:embed="rId7"/>
          <a:srcRect/>
          <a:stretch>
            <a:fillRect/>
          </a:stretch>
        </p:blipFill>
        <p:spPr>
          <a:xfrm>
            <a:off x="13658796" y="193259"/>
            <a:ext cx="3410225" cy="2336004"/>
          </a:xfrm>
          <a:prstGeom prst="rect">
            <a:avLst/>
          </a:prstGeom>
        </p:spPr>
      </p:pic>
      <p:sp>
        <p:nvSpPr>
          <p:cNvPr id="17" name="TextBox 17"/>
          <p:cNvSpPr txBox="1"/>
          <p:nvPr/>
        </p:nvSpPr>
        <p:spPr>
          <a:xfrm>
            <a:off x="5655429" y="1632199"/>
            <a:ext cx="13636819" cy="897065"/>
          </a:xfrm>
          <a:prstGeom prst="rect">
            <a:avLst/>
          </a:prstGeom>
        </p:spPr>
        <p:txBody>
          <a:bodyPr lIns="0" tIns="0" rIns="0" bIns="0" rtlCol="0" anchor="t">
            <a:spAutoFit/>
          </a:bodyPr>
          <a:lstStyle/>
          <a:p>
            <a:pPr algn="l">
              <a:lnSpc>
                <a:spcPts val="7147"/>
              </a:lnSpc>
            </a:pPr>
            <a:r>
              <a:rPr lang="en-US" sz="5717" b="1" spc="-113">
                <a:solidFill>
                  <a:srgbClr val="5E17EB"/>
                </a:solidFill>
                <a:latin typeface="Source Sans Pro Bold"/>
                <a:ea typeface="Source Sans Pro Bold"/>
                <a:cs typeface="Source Sans Pro Bold"/>
                <a:sym typeface="Source Sans Pro Bold"/>
              </a:rPr>
              <a:t>Hoạt động 2: Cô kể lần 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alpha val="74902"/>
              </a:srgbClr>
            </a:solidFill>
          </p:spPr>
        </p:sp>
      </p:grpSp>
      <p:grpSp>
        <p:nvGrpSpPr>
          <p:cNvPr id="5" name="Group 5"/>
          <p:cNvGrpSpPr/>
          <p:nvPr/>
        </p:nvGrpSpPr>
        <p:grpSpPr>
          <a:xfrm>
            <a:off x="7933284" y="5997476"/>
            <a:ext cx="503188" cy="503188"/>
            <a:chOff x="0" y="0"/>
            <a:chExt cx="670917" cy="670917"/>
          </a:xfrm>
        </p:grpSpPr>
        <p:sp>
          <p:nvSpPr>
            <p:cNvPr id="6" name="Freeform 6"/>
            <p:cNvSpPr/>
            <p:nvPr/>
          </p:nvSpPr>
          <p:spPr>
            <a:xfrm>
              <a:off x="0" y="0"/>
              <a:ext cx="670941" cy="670941"/>
            </a:xfrm>
            <a:custGeom>
              <a:avLst/>
              <a:gdLst/>
              <a:ahLst/>
              <a:cxnLst/>
              <a:rect l="l" t="t" r="r" b="b"/>
              <a:pathLst>
                <a:path w="670941" h="670941">
                  <a:moveTo>
                    <a:pt x="0" y="335407"/>
                  </a:moveTo>
                  <a:cubicBezTo>
                    <a:pt x="0" y="150241"/>
                    <a:pt x="150241" y="0"/>
                    <a:pt x="335407" y="0"/>
                  </a:cubicBezTo>
                  <a:cubicBezTo>
                    <a:pt x="337312" y="0"/>
                    <a:pt x="339217" y="889"/>
                    <a:pt x="340360" y="2413"/>
                  </a:cubicBezTo>
                  <a:lnTo>
                    <a:pt x="335407" y="6350"/>
                  </a:lnTo>
                  <a:lnTo>
                    <a:pt x="335407" y="0"/>
                  </a:lnTo>
                  <a:lnTo>
                    <a:pt x="335407" y="6350"/>
                  </a:lnTo>
                  <a:lnTo>
                    <a:pt x="335407" y="0"/>
                  </a:lnTo>
                  <a:cubicBezTo>
                    <a:pt x="520700" y="0"/>
                    <a:pt x="670941" y="150241"/>
                    <a:pt x="670941" y="335407"/>
                  </a:cubicBezTo>
                  <a:cubicBezTo>
                    <a:pt x="670941" y="337820"/>
                    <a:pt x="669544" y="339979"/>
                    <a:pt x="667385" y="341122"/>
                  </a:cubicBezTo>
                  <a:lnTo>
                    <a:pt x="664591" y="335407"/>
                  </a:lnTo>
                  <a:lnTo>
                    <a:pt x="670941" y="335407"/>
                  </a:lnTo>
                  <a:cubicBezTo>
                    <a:pt x="670941" y="520700"/>
                    <a:pt x="520700" y="670941"/>
                    <a:pt x="335407" y="670941"/>
                  </a:cubicBezTo>
                  <a:lnTo>
                    <a:pt x="335407" y="664591"/>
                  </a:lnTo>
                  <a:lnTo>
                    <a:pt x="335407" y="658241"/>
                  </a:lnTo>
                  <a:lnTo>
                    <a:pt x="335407" y="664591"/>
                  </a:lnTo>
                  <a:lnTo>
                    <a:pt x="335407" y="670941"/>
                  </a:lnTo>
                  <a:cubicBezTo>
                    <a:pt x="150241" y="670941"/>
                    <a:pt x="0" y="520700"/>
                    <a:pt x="0" y="335407"/>
                  </a:cubicBezTo>
                  <a:lnTo>
                    <a:pt x="6350" y="335407"/>
                  </a:lnTo>
                  <a:lnTo>
                    <a:pt x="0" y="335407"/>
                  </a:lnTo>
                  <a:moveTo>
                    <a:pt x="12700" y="335407"/>
                  </a:moveTo>
                  <a:lnTo>
                    <a:pt x="6350" y="335407"/>
                  </a:lnTo>
                  <a:lnTo>
                    <a:pt x="12700" y="335407"/>
                  </a:lnTo>
                  <a:cubicBezTo>
                    <a:pt x="12700" y="513715"/>
                    <a:pt x="157226" y="658241"/>
                    <a:pt x="335407" y="658241"/>
                  </a:cubicBezTo>
                  <a:cubicBezTo>
                    <a:pt x="338963" y="658241"/>
                    <a:pt x="341757" y="661035"/>
                    <a:pt x="341757" y="664591"/>
                  </a:cubicBezTo>
                  <a:cubicBezTo>
                    <a:pt x="341757" y="668147"/>
                    <a:pt x="338963" y="670941"/>
                    <a:pt x="335407" y="670941"/>
                  </a:cubicBezTo>
                  <a:cubicBezTo>
                    <a:pt x="331851" y="670941"/>
                    <a:pt x="329057" y="668147"/>
                    <a:pt x="329057" y="664591"/>
                  </a:cubicBezTo>
                  <a:cubicBezTo>
                    <a:pt x="329057" y="661035"/>
                    <a:pt x="331851" y="658241"/>
                    <a:pt x="335407" y="658241"/>
                  </a:cubicBezTo>
                  <a:cubicBezTo>
                    <a:pt x="513715" y="658241"/>
                    <a:pt x="658114" y="513715"/>
                    <a:pt x="658114" y="335534"/>
                  </a:cubicBezTo>
                  <a:cubicBezTo>
                    <a:pt x="658114" y="333121"/>
                    <a:pt x="659511" y="330962"/>
                    <a:pt x="661670" y="329819"/>
                  </a:cubicBezTo>
                  <a:lnTo>
                    <a:pt x="664464" y="335534"/>
                  </a:lnTo>
                  <a:lnTo>
                    <a:pt x="658114" y="335534"/>
                  </a:lnTo>
                  <a:cubicBezTo>
                    <a:pt x="658241" y="157226"/>
                    <a:pt x="513715" y="12700"/>
                    <a:pt x="335407" y="12700"/>
                  </a:cubicBezTo>
                  <a:cubicBezTo>
                    <a:pt x="333502" y="12700"/>
                    <a:pt x="331597" y="11811"/>
                    <a:pt x="330454" y="10287"/>
                  </a:cubicBezTo>
                  <a:lnTo>
                    <a:pt x="335407" y="6350"/>
                  </a:lnTo>
                  <a:lnTo>
                    <a:pt x="335407" y="12700"/>
                  </a:lnTo>
                  <a:cubicBezTo>
                    <a:pt x="157226" y="12700"/>
                    <a:pt x="12700" y="157226"/>
                    <a:pt x="12700" y="335407"/>
                  </a:cubicBezTo>
                  <a:close/>
                </a:path>
              </a:pathLst>
            </a:custGeom>
            <a:solidFill>
              <a:srgbClr val="FFFFFF"/>
            </a:solidFill>
          </p:spPr>
        </p:sp>
      </p:grpSp>
      <p:sp>
        <p:nvSpPr>
          <p:cNvPr id="7" name="Freeform 7"/>
          <p:cNvSpPr/>
          <p:nvPr/>
        </p:nvSpPr>
        <p:spPr>
          <a:xfrm>
            <a:off x="-1465978" y="5143500"/>
            <a:ext cx="8964127" cy="6823942"/>
          </a:xfrm>
          <a:custGeom>
            <a:avLst/>
            <a:gdLst/>
            <a:ahLst/>
            <a:cxnLst/>
            <a:rect l="l" t="t" r="r" b="b"/>
            <a:pathLst>
              <a:path w="8964127" h="6823942">
                <a:moveTo>
                  <a:pt x="0" y="0"/>
                </a:moveTo>
                <a:lnTo>
                  <a:pt x="8964127" y="0"/>
                </a:lnTo>
                <a:lnTo>
                  <a:pt x="8964127" y="6823942"/>
                </a:lnTo>
                <a:lnTo>
                  <a:pt x="0" y="6823942"/>
                </a:lnTo>
                <a:lnTo>
                  <a:pt x="0" y="0"/>
                </a:lnTo>
                <a:close/>
              </a:path>
            </a:pathLst>
          </a:custGeom>
          <a:blipFill>
            <a:blip r:embed="rId3">
              <a:alphaModFix amt="47000"/>
            </a:blip>
            <a:stretch>
              <a:fillRect/>
            </a:stretch>
          </a:blipFill>
        </p:spPr>
      </p:sp>
      <p:sp>
        <p:nvSpPr>
          <p:cNvPr id="8" name="Freeform 8"/>
          <p:cNvSpPr/>
          <p:nvPr/>
        </p:nvSpPr>
        <p:spPr>
          <a:xfrm rot="-3857920">
            <a:off x="11450543" y="5143500"/>
            <a:ext cx="7826731" cy="6823942"/>
          </a:xfrm>
          <a:custGeom>
            <a:avLst/>
            <a:gdLst/>
            <a:ahLst/>
            <a:cxnLst/>
            <a:rect l="l" t="t" r="r" b="b"/>
            <a:pathLst>
              <a:path w="7826731" h="6823942">
                <a:moveTo>
                  <a:pt x="0" y="0"/>
                </a:moveTo>
                <a:lnTo>
                  <a:pt x="7826730" y="0"/>
                </a:lnTo>
                <a:lnTo>
                  <a:pt x="7826730" y="6823942"/>
                </a:lnTo>
                <a:lnTo>
                  <a:pt x="0" y="6823942"/>
                </a:lnTo>
                <a:lnTo>
                  <a:pt x="0" y="0"/>
                </a:lnTo>
                <a:close/>
              </a:path>
            </a:pathLst>
          </a:custGeom>
          <a:blipFill>
            <a:blip r:embed="rId3">
              <a:alphaModFix amt="47000"/>
            </a:blip>
            <a:stretch>
              <a:fillRect l="-14532"/>
            </a:stretch>
          </a:blipFill>
        </p:spPr>
      </p:sp>
      <p:sp>
        <p:nvSpPr>
          <p:cNvPr id="9" name="Freeform 9"/>
          <p:cNvSpPr/>
          <p:nvPr/>
        </p:nvSpPr>
        <p:spPr>
          <a:xfrm>
            <a:off x="-1112971" y="1975663"/>
            <a:ext cx="7913547" cy="7755276"/>
          </a:xfrm>
          <a:custGeom>
            <a:avLst/>
            <a:gdLst/>
            <a:ahLst/>
            <a:cxnLst/>
            <a:rect l="l" t="t" r="r" b="b"/>
            <a:pathLst>
              <a:path w="7913547" h="7755276">
                <a:moveTo>
                  <a:pt x="0" y="0"/>
                </a:moveTo>
                <a:lnTo>
                  <a:pt x="7913547" y="0"/>
                </a:lnTo>
                <a:lnTo>
                  <a:pt x="7913547" y="7755276"/>
                </a:lnTo>
                <a:lnTo>
                  <a:pt x="0" y="7755276"/>
                </a:lnTo>
                <a:lnTo>
                  <a:pt x="0" y="0"/>
                </a:lnTo>
                <a:close/>
              </a:path>
            </a:pathLst>
          </a:custGeom>
          <a:blipFill>
            <a:blip r:embed="rId4"/>
            <a:stretch>
              <a:fillRect/>
            </a:stretch>
          </a:blipFill>
        </p:spPr>
      </p:sp>
      <p:sp>
        <p:nvSpPr>
          <p:cNvPr id="10" name="Freeform 10"/>
          <p:cNvSpPr/>
          <p:nvPr/>
        </p:nvSpPr>
        <p:spPr>
          <a:xfrm>
            <a:off x="6653335" y="4467765"/>
            <a:ext cx="7878023" cy="5465378"/>
          </a:xfrm>
          <a:custGeom>
            <a:avLst/>
            <a:gdLst/>
            <a:ahLst/>
            <a:cxnLst/>
            <a:rect l="l" t="t" r="r" b="b"/>
            <a:pathLst>
              <a:path w="7878023" h="5465378">
                <a:moveTo>
                  <a:pt x="0" y="0"/>
                </a:moveTo>
                <a:lnTo>
                  <a:pt x="7878023" y="0"/>
                </a:lnTo>
                <a:lnTo>
                  <a:pt x="7878023" y="5465378"/>
                </a:lnTo>
                <a:lnTo>
                  <a:pt x="0" y="5465378"/>
                </a:lnTo>
                <a:lnTo>
                  <a:pt x="0" y="0"/>
                </a:lnTo>
                <a:close/>
              </a:path>
            </a:pathLst>
          </a:custGeom>
          <a:blipFill>
            <a:blip r:embed="rId5"/>
            <a:stretch>
              <a:fillRect/>
            </a:stretch>
          </a:blipFill>
        </p:spPr>
      </p:sp>
      <p:sp>
        <p:nvSpPr>
          <p:cNvPr id="11" name="Freeform 11"/>
          <p:cNvSpPr/>
          <p:nvPr/>
        </p:nvSpPr>
        <p:spPr>
          <a:xfrm>
            <a:off x="0"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2" name="Freeform 12"/>
          <p:cNvSpPr/>
          <p:nvPr/>
        </p:nvSpPr>
        <p:spPr>
          <a:xfrm>
            <a:off x="3521595"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3" name="Freeform 13"/>
          <p:cNvSpPr/>
          <p:nvPr/>
        </p:nvSpPr>
        <p:spPr>
          <a:xfrm>
            <a:off x="7002057"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4" name="Freeform 14"/>
          <p:cNvSpPr/>
          <p:nvPr/>
        </p:nvSpPr>
        <p:spPr>
          <a:xfrm>
            <a:off x="10592346"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sp>
        <p:nvSpPr>
          <p:cNvPr id="15" name="Freeform 15"/>
          <p:cNvSpPr/>
          <p:nvPr/>
        </p:nvSpPr>
        <p:spPr>
          <a:xfrm>
            <a:off x="14182635" y="8742179"/>
            <a:ext cx="3762985" cy="1476971"/>
          </a:xfrm>
          <a:custGeom>
            <a:avLst/>
            <a:gdLst/>
            <a:ahLst/>
            <a:cxnLst/>
            <a:rect l="l" t="t" r="r" b="b"/>
            <a:pathLst>
              <a:path w="3762985" h="1476971">
                <a:moveTo>
                  <a:pt x="0" y="0"/>
                </a:moveTo>
                <a:lnTo>
                  <a:pt x="3762985" y="0"/>
                </a:lnTo>
                <a:lnTo>
                  <a:pt x="3762985" y="1476971"/>
                </a:lnTo>
                <a:lnTo>
                  <a:pt x="0" y="1476971"/>
                </a:lnTo>
                <a:lnTo>
                  <a:pt x="0" y="0"/>
                </a:lnTo>
                <a:close/>
              </a:path>
            </a:pathLst>
          </a:custGeom>
          <a:blipFill>
            <a:blip r:embed="rId6"/>
            <a:stretch>
              <a:fillRect/>
            </a:stretch>
          </a:blipFill>
        </p:spPr>
      </p:sp>
      <p:pic>
        <p:nvPicPr>
          <p:cNvPr id="16" name="Picture 16"/>
          <p:cNvPicPr>
            <a:picLocks noChangeAspect="1"/>
          </p:cNvPicPr>
          <p:nvPr/>
        </p:nvPicPr>
        <p:blipFill>
          <a:blip r:embed="rId7"/>
          <a:srcRect/>
          <a:stretch>
            <a:fillRect/>
          </a:stretch>
        </p:blipFill>
        <p:spPr>
          <a:xfrm>
            <a:off x="13658796" y="193259"/>
            <a:ext cx="3410225" cy="2336004"/>
          </a:xfrm>
          <a:prstGeom prst="rect">
            <a:avLst/>
          </a:prstGeom>
        </p:spPr>
      </p:pic>
      <p:sp>
        <p:nvSpPr>
          <p:cNvPr id="17" name="TextBox 17"/>
          <p:cNvSpPr txBox="1"/>
          <p:nvPr/>
        </p:nvSpPr>
        <p:spPr>
          <a:xfrm>
            <a:off x="1366468" y="898442"/>
            <a:ext cx="13636819" cy="897065"/>
          </a:xfrm>
          <a:prstGeom prst="rect">
            <a:avLst/>
          </a:prstGeom>
        </p:spPr>
        <p:txBody>
          <a:bodyPr lIns="0" tIns="0" rIns="0" bIns="0" rtlCol="0" anchor="t">
            <a:spAutoFit/>
          </a:bodyPr>
          <a:lstStyle/>
          <a:p>
            <a:pPr algn="l">
              <a:lnSpc>
                <a:spcPts val="7147"/>
              </a:lnSpc>
            </a:pPr>
            <a:r>
              <a:rPr lang="en-US" sz="5717" b="1" spc="-113">
                <a:solidFill>
                  <a:srgbClr val="5E17EB"/>
                </a:solidFill>
                <a:latin typeface="Source Sans Pro Bold"/>
                <a:ea typeface="Source Sans Pro Bold"/>
                <a:cs typeface="Source Sans Pro Bold"/>
                <a:sym typeface="Source Sans Pro Bold"/>
              </a:rPr>
              <a:t>Hoạt động 3: Cô kể chuyện theo tranh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alpha val="74902"/>
              </a:srgbClr>
            </a:solidFill>
          </p:spPr>
        </p:sp>
      </p:grpSp>
      <p:grpSp>
        <p:nvGrpSpPr>
          <p:cNvPr id="5" name="Group 5"/>
          <p:cNvGrpSpPr/>
          <p:nvPr/>
        </p:nvGrpSpPr>
        <p:grpSpPr>
          <a:xfrm>
            <a:off x="7685584" y="114300"/>
            <a:ext cx="10602416" cy="10172700"/>
            <a:chOff x="0" y="0"/>
            <a:chExt cx="6865902" cy="6587627"/>
          </a:xfrm>
        </p:grpSpPr>
        <p:sp>
          <p:nvSpPr>
            <p:cNvPr id="6" name="Freeform 6"/>
            <p:cNvSpPr/>
            <p:nvPr/>
          </p:nvSpPr>
          <p:spPr>
            <a:xfrm>
              <a:off x="0" y="0"/>
              <a:ext cx="6865902" cy="6587627"/>
            </a:xfrm>
            <a:custGeom>
              <a:avLst/>
              <a:gdLst/>
              <a:ahLst/>
              <a:cxnLst/>
              <a:rect l="l" t="t" r="r" b="b"/>
              <a:pathLst>
                <a:path w="6865902" h="6587627">
                  <a:moveTo>
                    <a:pt x="16795" y="0"/>
                  </a:moveTo>
                  <a:lnTo>
                    <a:pt x="6849108" y="0"/>
                  </a:lnTo>
                  <a:cubicBezTo>
                    <a:pt x="6858383" y="0"/>
                    <a:pt x="6865902" y="7519"/>
                    <a:pt x="6865902" y="16795"/>
                  </a:cubicBezTo>
                  <a:lnTo>
                    <a:pt x="6865902" y="6570832"/>
                  </a:lnTo>
                  <a:cubicBezTo>
                    <a:pt x="6865902" y="6580108"/>
                    <a:pt x="6858383" y="6587627"/>
                    <a:pt x="6849108" y="6587627"/>
                  </a:cubicBezTo>
                  <a:lnTo>
                    <a:pt x="16795" y="6587627"/>
                  </a:lnTo>
                  <a:cubicBezTo>
                    <a:pt x="7519" y="6587627"/>
                    <a:pt x="0" y="6580108"/>
                    <a:pt x="0" y="6570832"/>
                  </a:cubicBezTo>
                  <a:lnTo>
                    <a:pt x="0" y="16795"/>
                  </a:lnTo>
                  <a:cubicBezTo>
                    <a:pt x="0" y="7519"/>
                    <a:pt x="7519" y="0"/>
                    <a:pt x="16795" y="0"/>
                  </a:cubicBezTo>
                  <a:close/>
                </a:path>
              </a:pathLst>
            </a:custGeom>
            <a:blipFill>
              <a:blip r:embed="rId3"/>
              <a:stretch>
                <a:fillRect t="-2112" b="-2112"/>
              </a:stretch>
            </a:blipFill>
          </p:spPr>
        </p:sp>
      </p:grpSp>
      <p:sp>
        <p:nvSpPr>
          <p:cNvPr id="7" name="Freeform 7"/>
          <p:cNvSpPr/>
          <p:nvPr/>
        </p:nvSpPr>
        <p:spPr>
          <a:xfrm>
            <a:off x="353857" y="5993023"/>
            <a:ext cx="5924573" cy="4110172"/>
          </a:xfrm>
          <a:custGeom>
            <a:avLst/>
            <a:gdLst/>
            <a:ahLst/>
            <a:cxnLst/>
            <a:rect l="l" t="t" r="r" b="b"/>
            <a:pathLst>
              <a:path w="5924573" h="4110172">
                <a:moveTo>
                  <a:pt x="0" y="0"/>
                </a:moveTo>
                <a:lnTo>
                  <a:pt x="5924573" y="0"/>
                </a:lnTo>
                <a:lnTo>
                  <a:pt x="5924573" y="4110172"/>
                </a:lnTo>
                <a:lnTo>
                  <a:pt x="0" y="4110172"/>
                </a:lnTo>
                <a:lnTo>
                  <a:pt x="0" y="0"/>
                </a:lnTo>
                <a:close/>
              </a:path>
            </a:pathLst>
          </a:custGeom>
          <a:blipFill>
            <a:blip r:embed="rId4">
              <a:alphaModFix amt="26000"/>
            </a:blip>
            <a:stretch>
              <a:fillRect/>
            </a:stretch>
          </a:blipFill>
        </p:spPr>
      </p:sp>
      <p:sp>
        <p:nvSpPr>
          <p:cNvPr id="8" name="Freeform 8"/>
          <p:cNvSpPr/>
          <p:nvPr/>
        </p:nvSpPr>
        <p:spPr>
          <a:xfrm>
            <a:off x="-42975" y="9518788"/>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37000"/>
            </a:blip>
            <a:stretch>
              <a:fillRect/>
            </a:stretch>
          </a:blipFill>
        </p:spPr>
      </p:sp>
      <p:sp>
        <p:nvSpPr>
          <p:cNvPr id="9" name="TextBox 9"/>
          <p:cNvSpPr txBox="1"/>
          <p:nvPr/>
        </p:nvSpPr>
        <p:spPr>
          <a:xfrm>
            <a:off x="5327726" y="7724576"/>
            <a:ext cx="9525" cy="580390"/>
          </a:xfrm>
          <a:prstGeom prst="rect">
            <a:avLst/>
          </a:prstGeom>
        </p:spPr>
        <p:txBody>
          <a:bodyPr lIns="0" tIns="0" rIns="0" bIns="0" rtlCol="0" anchor="t">
            <a:spAutoFit/>
          </a:bodyPr>
          <a:lstStyle/>
          <a:p>
            <a:pPr algn="ctr">
              <a:lnSpc>
                <a:spcPts val="4759"/>
              </a:lnSpc>
            </a:pPr>
            <a:endParaRPr/>
          </a:p>
        </p:txBody>
      </p:sp>
      <p:sp>
        <p:nvSpPr>
          <p:cNvPr id="10" name="TextBox 10"/>
          <p:cNvSpPr txBox="1"/>
          <p:nvPr/>
        </p:nvSpPr>
        <p:spPr>
          <a:xfrm>
            <a:off x="175027" y="3516505"/>
            <a:ext cx="7106149" cy="3358069"/>
          </a:xfrm>
          <a:prstGeom prst="rect">
            <a:avLst/>
          </a:prstGeom>
        </p:spPr>
        <p:txBody>
          <a:bodyPr lIns="0" tIns="0" rIns="0" bIns="0" rtlCol="0" anchor="t">
            <a:spAutoFit/>
          </a:bodyPr>
          <a:lstStyle/>
          <a:p>
            <a:pPr algn="l">
              <a:lnSpc>
                <a:spcPts val="4434"/>
              </a:lnSpc>
              <a:spcBef>
                <a:spcPct val="0"/>
              </a:spcBef>
            </a:pPr>
            <a:r>
              <a:rPr lang="en-US" sz="3167">
                <a:solidFill>
                  <a:srgbClr val="000000"/>
                </a:solidFill>
                <a:latin typeface="Noto Sans"/>
                <a:ea typeface="Noto Sans"/>
                <a:cs typeface="Noto Sans"/>
                <a:sym typeface="Noto Sans"/>
              </a:rPr>
              <a:t>             Ngày xửa, ngày xưa có hai </a:t>
            </a:r>
          </a:p>
          <a:p>
            <a:pPr algn="just">
              <a:lnSpc>
                <a:spcPts val="4434"/>
              </a:lnSpc>
              <a:spcBef>
                <a:spcPct val="0"/>
              </a:spcBef>
            </a:pPr>
            <a:r>
              <a:rPr lang="en-US" sz="3167">
                <a:solidFill>
                  <a:srgbClr val="000000"/>
                </a:solidFill>
                <a:latin typeface="Noto Sans"/>
                <a:ea typeface="Noto Sans"/>
                <a:cs typeface="Noto Sans"/>
                <a:sym typeface="Noto Sans"/>
              </a:rPr>
              <a:t>ông bà già và một cô cháu gái sống trong ngôi nhà bằng gỗ bên cạnh mảnh vườn xinh xắn. Trong nhà còn có một con Chó, một con Mèo và một chú Chuột nhắt.</a:t>
            </a:r>
          </a:p>
        </p:txBody>
      </p:sp>
      <p:sp>
        <p:nvSpPr>
          <p:cNvPr id="11" name="TextBox 11"/>
          <p:cNvSpPr txBox="1"/>
          <p:nvPr/>
        </p:nvSpPr>
        <p:spPr>
          <a:xfrm>
            <a:off x="175027" y="500145"/>
            <a:ext cx="7194787" cy="2166358"/>
          </a:xfrm>
          <a:prstGeom prst="rect">
            <a:avLst/>
          </a:prstGeom>
        </p:spPr>
        <p:txBody>
          <a:bodyPr lIns="0" tIns="0" rIns="0" bIns="0" rtlCol="0" anchor="t">
            <a:spAutoFit/>
          </a:bodyPr>
          <a:lstStyle/>
          <a:p>
            <a:pPr algn="l">
              <a:lnSpc>
                <a:spcPts val="8554"/>
              </a:lnSpc>
            </a:pPr>
            <a:r>
              <a:rPr lang="en-US" sz="6843" b="1" spc="-130">
                <a:solidFill>
                  <a:srgbClr val="5E17EB"/>
                </a:solidFill>
                <a:latin typeface="Dancing Script Bold"/>
                <a:ea typeface="Dancing Script Bold"/>
                <a:cs typeface="Dancing Script Bold"/>
                <a:sym typeface="Dancing Script Bold"/>
              </a:rPr>
              <a:t>Câu chuyện </a:t>
            </a:r>
          </a:p>
          <a:p>
            <a:pPr algn="ctr">
              <a:lnSpc>
                <a:spcPts val="8554"/>
              </a:lnSpc>
            </a:pPr>
            <a:r>
              <a:rPr lang="en-US" sz="6843" b="1" spc="-136">
                <a:solidFill>
                  <a:srgbClr val="5E17EB"/>
                </a:solidFill>
                <a:latin typeface="Dancing Script Bold"/>
                <a:ea typeface="Dancing Script Bold"/>
                <a:cs typeface="Dancing Script Bold"/>
                <a:sym typeface="Dancing Script Bold"/>
              </a:rPr>
              <a:t>       Nhổ củ cải</a:t>
            </a:r>
          </a:p>
        </p:txBody>
      </p:sp>
      <p:sp>
        <p:nvSpPr>
          <p:cNvPr id="12" name="Freeform 12"/>
          <p:cNvSpPr/>
          <p:nvPr/>
        </p:nvSpPr>
        <p:spPr>
          <a:xfrm>
            <a:off x="2244468"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55000"/>
            </a:blip>
            <a:stretch>
              <a:fillRect/>
            </a:stretch>
          </a:blipFill>
        </p:spPr>
      </p:sp>
      <p:sp>
        <p:nvSpPr>
          <p:cNvPr id="13" name="Freeform 13"/>
          <p:cNvSpPr/>
          <p:nvPr/>
        </p:nvSpPr>
        <p:spPr>
          <a:xfrm>
            <a:off x="4530693"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46000"/>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alpha val="74902"/>
              </a:srgbClr>
            </a:solidFill>
          </p:spPr>
        </p:sp>
      </p:grpSp>
      <p:grpSp>
        <p:nvGrpSpPr>
          <p:cNvPr id="5" name="Group 5"/>
          <p:cNvGrpSpPr/>
          <p:nvPr/>
        </p:nvGrpSpPr>
        <p:grpSpPr>
          <a:xfrm>
            <a:off x="7685584" y="114300"/>
            <a:ext cx="10602416" cy="10172700"/>
            <a:chOff x="0" y="0"/>
            <a:chExt cx="6865902" cy="6587627"/>
          </a:xfrm>
        </p:grpSpPr>
        <p:sp>
          <p:nvSpPr>
            <p:cNvPr id="6" name="Freeform 6"/>
            <p:cNvSpPr/>
            <p:nvPr/>
          </p:nvSpPr>
          <p:spPr>
            <a:xfrm>
              <a:off x="0" y="0"/>
              <a:ext cx="6865902" cy="6587627"/>
            </a:xfrm>
            <a:custGeom>
              <a:avLst/>
              <a:gdLst/>
              <a:ahLst/>
              <a:cxnLst/>
              <a:rect l="l" t="t" r="r" b="b"/>
              <a:pathLst>
                <a:path w="6865902" h="6587627">
                  <a:moveTo>
                    <a:pt x="16795" y="0"/>
                  </a:moveTo>
                  <a:lnTo>
                    <a:pt x="6849108" y="0"/>
                  </a:lnTo>
                  <a:cubicBezTo>
                    <a:pt x="6858383" y="0"/>
                    <a:pt x="6865902" y="7519"/>
                    <a:pt x="6865902" y="16795"/>
                  </a:cubicBezTo>
                  <a:lnTo>
                    <a:pt x="6865902" y="6570832"/>
                  </a:lnTo>
                  <a:cubicBezTo>
                    <a:pt x="6865902" y="6580108"/>
                    <a:pt x="6858383" y="6587627"/>
                    <a:pt x="6849108" y="6587627"/>
                  </a:cubicBezTo>
                  <a:lnTo>
                    <a:pt x="16795" y="6587627"/>
                  </a:lnTo>
                  <a:cubicBezTo>
                    <a:pt x="7519" y="6587627"/>
                    <a:pt x="0" y="6580108"/>
                    <a:pt x="0" y="6570832"/>
                  </a:cubicBezTo>
                  <a:lnTo>
                    <a:pt x="0" y="16795"/>
                  </a:lnTo>
                  <a:cubicBezTo>
                    <a:pt x="0" y="7519"/>
                    <a:pt x="7519" y="0"/>
                    <a:pt x="16795" y="0"/>
                  </a:cubicBezTo>
                  <a:close/>
                </a:path>
              </a:pathLst>
            </a:custGeom>
            <a:blipFill>
              <a:blip r:embed="rId3"/>
              <a:stretch>
                <a:fillRect t="-2112" b="-2112"/>
              </a:stretch>
            </a:blipFill>
          </p:spPr>
        </p:sp>
      </p:grpSp>
      <p:sp>
        <p:nvSpPr>
          <p:cNvPr id="7" name="Freeform 7"/>
          <p:cNvSpPr/>
          <p:nvPr/>
        </p:nvSpPr>
        <p:spPr>
          <a:xfrm>
            <a:off x="353857" y="5993023"/>
            <a:ext cx="5924573" cy="4110172"/>
          </a:xfrm>
          <a:custGeom>
            <a:avLst/>
            <a:gdLst/>
            <a:ahLst/>
            <a:cxnLst/>
            <a:rect l="l" t="t" r="r" b="b"/>
            <a:pathLst>
              <a:path w="5924573" h="4110172">
                <a:moveTo>
                  <a:pt x="0" y="0"/>
                </a:moveTo>
                <a:lnTo>
                  <a:pt x="5924573" y="0"/>
                </a:lnTo>
                <a:lnTo>
                  <a:pt x="5924573" y="4110172"/>
                </a:lnTo>
                <a:lnTo>
                  <a:pt x="0" y="4110172"/>
                </a:lnTo>
                <a:lnTo>
                  <a:pt x="0" y="0"/>
                </a:lnTo>
                <a:close/>
              </a:path>
            </a:pathLst>
          </a:custGeom>
          <a:blipFill>
            <a:blip r:embed="rId4">
              <a:alphaModFix amt="26000"/>
            </a:blip>
            <a:stretch>
              <a:fillRect/>
            </a:stretch>
          </a:blipFill>
        </p:spPr>
      </p:sp>
      <p:sp>
        <p:nvSpPr>
          <p:cNvPr id="8" name="Freeform 8"/>
          <p:cNvSpPr/>
          <p:nvPr/>
        </p:nvSpPr>
        <p:spPr>
          <a:xfrm>
            <a:off x="-42975" y="9518788"/>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37000"/>
            </a:blip>
            <a:stretch>
              <a:fillRect/>
            </a:stretch>
          </a:blipFill>
        </p:spPr>
      </p:sp>
      <p:sp>
        <p:nvSpPr>
          <p:cNvPr id="9" name="TextBox 9"/>
          <p:cNvSpPr txBox="1"/>
          <p:nvPr/>
        </p:nvSpPr>
        <p:spPr>
          <a:xfrm>
            <a:off x="5327726" y="7724576"/>
            <a:ext cx="9525" cy="580390"/>
          </a:xfrm>
          <a:prstGeom prst="rect">
            <a:avLst/>
          </a:prstGeom>
        </p:spPr>
        <p:txBody>
          <a:bodyPr lIns="0" tIns="0" rIns="0" bIns="0" rtlCol="0" anchor="t">
            <a:spAutoFit/>
          </a:bodyPr>
          <a:lstStyle/>
          <a:p>
            <a:pPr algn="ctr">
              <a:lnSpc>
                <a:spcPts val="4759"/>
              </a:lnSpc>
            </a:pPr>
            <a:endParaRPr/>
          </a:p>
        </p:txBody>
      </p:sp>
      <p:sp>
        <p:nvSpPr>
          <p:cNvPr id="10" name="TextBox 10"/>
          <p:cNvSpPr txBox="1"/>
          <p:nvPr/>
        </p:nvSpPr>
        <p:spPr>
          <a:xfrm>
            <a:off x="353857" y="306518"/>
            <a:ext cx="7106149" cy="548194"/>
          </a:xfrm>
          <a:prstGeom prst="rect">
            <a:avLst/>
          </a:prstGeom>
        </p:spPr>
        <p:txBody>
          <a:bodyPr lIns="0" tIns="0" rIns="0" bIns="0" rtlCol="0" anchor="t">
            <a:spAutoFit/>
          </a:bodyPr>
          <a:lstStyle/>
          <a:p>
            <a:pPr algn="l">
              <a:lnSpc>
                <a:spcPts val="4434"/>
              </a:lnSpc>
              <a:spcBef>
                <a:spcPct val="0"/>
              </a:spcBef>
            </a:pPr>
            <a:endParaRPr/>
          </a:p>
        </p:txBody>
      </p:sp>
      <p:sp>
        <p:nvSpPr>
          <p:cNvPr id="11" name="Freeform 11"/>
          <p:cNvSpPr/>
          <p:nvPr/>
        </p:nvSpPr>
        <p:spPr>
          <a:xfrm>
            <a:off x="2244468"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55000"/>
            </a:blip>
            <a:stretch>
              <a:fillRect/>
            </a:stretch>
          </a:blipFill>
        </p:spPr>
      </p:sp>
      <p:sp>
        <p:nvSpPr>
          <p:cNvPr id="12" name="Freeform 12"/>
          <p:cNvSpPr/>
          <p:nvPr/>
        </p:nvSpPr>
        <p:spPr>
          <a:xfrm>
            <a:off x="4530693"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46000"/>
            </a:blip>
            <a:stretch>
              <a:fillRect/>
            </a:stretch>
          </a:blipFill>
        </p:spPr>
      </p:sp>
      <p:sp>
        <p:nvSpPr>
          <p:cNvPr id="13" name="TextBox 13"/>
          <p:cNvSpPr txBox="1"/>
          <p:nvPr/>
        </p:nvSpPr>
        <p:spPr>
          <a:xfrm>
            <a:off x="151653" y="594902"/>
            <a:ext cx="7106149" cy="4129050"/>
          </a:xfrm>
          <a:prstGeom prst="rect">
            <a:avLst/>
          </a:prstGeom>
        </p:spPr>
        <p:txBody>
          <a:bodyPr lIns="0" tIns="0" rIns="0" bIns="0" rtlCol="0" anchor="t">
            <a:spAutoFit/>
          </a:bodyPr>
          <a:lstStyle/>
          <a:p>
            <a:pPr algn="just">
              <a:lnSpc>
                <a:spcPts val="4684"/>
              </a:lnSpc>
              <a:spcBef>
                <a:spcPct val="0"/>
              </a:spcBef>
            </a:pPr>
            <a:r>
              <a:rPr lang="en-US" sz="3747" spc="-74">
                <a:solidFill>
                  <a:srgbClr val="000000"/>
                </a:solidFill>
                <a:latin typeface="Source Sans Pro"/>
                <a:ea typeface="Source Sans Pro"/>
                <a:cs typeface="Source Sans Pro"/>
                <a:sym typeface="Source Sans Pro"/>
              </a:rPr>
              <a:t>        Vào mùa thu, ông già mang về một cây củ cải nhỏ và trồng trong vườn. Ngày ngày, ông ra sức chăm chút cho cây. Sáng nào ông cũng cho cây cải uống một gáo nước. Chiều nào ông cũng bắt sâu, nhổ cỏ cho cây.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alpha val="74902"/>
              </a:srgbClr>
            </a:solidFill>
          </p:spPr>
        </p:sp>
      </p:grpSp>
      <p:grpSp>
        <p:nvGrpSpPr>
          <p:cNvPr id="5" name="Group 5"/>
          <p:cNvGrpSpPr/>
          <p:nvPr/>
        </p:nvGrpSpPr>
        <p:grpSpPr>
          <a:xfrm>
            <a:off x="7685584" y="114300"/>
            <a:ext cx="10602416" cy="10172700"/>
            <a:chOff x="0" y="0"/>
            <a:chExt cx="6865902" cy="6587627"/>
          </a:xfrm>
        </p:grpSpPr>
        <p:sp>
          <p:nvSpPr>
            <p:cNvPr id="6" name="Freeform 6"/>
            <p:cNvSpPr/>
            <p:nvPr/>
          </p:nvSpPr>
          <p:spPr>
            <a:xfrm>
              <a:off x="0" y="0"/>
              <a:ext cx="6865902" cy="6587627"/>
            </a:xfrm>
            <a:custGeom>
              <a:avLst/>
              <a:gdLst/>
              <a:ahLst/>
              <a:cxnLst/>
              <a:rect l="l" t="t" r="r" b="b"/>
              <a:pathLst>
                <a:path w="6865902" h="6587627">
                  <a:moveTo>
                    <a:pt x="16795" y="0"/>
                  </a:moveTo>
                  <a:lnTo>
                    <a:pt x="6849108" y="0"/>
                  </a:lnTo>
                  <a:cubicBezTo>
                    <a:pt x="6858383" y="0"/>
                    <a:pt x="6865902" y="7519"/>
                    <a:pt x="6865902" y="16795"/>
                  </a:cubicBezTo>
                  <a:lnTo>
                    <a:pt x="6865902" y="6570832"/>
                  </a:lnTo>
                  <a:cubicBezTo>
                    <a:pt x="6865902" y="6580108"/>
                    <a:pt x="6858383" y="6587627"/>
                    <a:pt x="6849108" y="6587627"/>
                  </a:cubicBezTo>
                  <a:lnTo>
                    <a:pt x="16795" y="6587627"/>
                  </a:lnTo>
                  <a:cubicBezTo>
                    <a:pt x="7519" y="6587627"/>
                    <a:pt x="0" y="6580108"/>
                    <a:pt x="0" y="6570832"/>
                  </a:cubicBezTo>
                  <a:lnTo>
                    <a:pt x="0" y="16795"/>
                  </a:lnTo>
                  <a:cubicBezTo>
                    <a:pt x="0" y="7519"/>
                    <a:pt x="7519" y="0"/>
                    <a:pt x="16795" y="0"/>
                  </a:cubicBezTo>
                  <a:close/>
                </a:path>
              </a:pathLst>
            </a:custGeom>
            <a:blipFill>
              <a:blip r:embed="rId3"/>
              <a:stretch>
                <a:fillRect t="-2112" b="-2112"/>
              </a:stretch>
            </a:blipFill>
          </p:spPr>
        </p:sp>
      </p:grpSp>
      <p:sp>
        <p:nvSpPr>
          <p:cNvPr id="7" name="Freeform 7"/>
          <p:cNvSpPr/>
          <p:nvPr/>
        </p:nvSpPr>
        <p:spPr>
          <a:xfrm>
            <a:off x="353857" y="5993023"/>
            <a:ext cx="5924573" cy="4110172"/>
          </a:xfrm>
          <a:custGeom>
            <a:avLst/>
            <a:gdLst/>
            <a:ahLst/>
            <a:cxnLst/>
            <a:rect l="l" t="t" r="r" b="b"/>
            <a:pathLst>
              <a:path w="5924573" h="4110172">
                <a:moveTo>
                  <a:pt x="0" y="0"/>
                </a:moveTo>
                <a:lnTo>
                  <a:pt x="5924573" y="0"/>
                </a:lnTo>
                <a:lnTo>
                  <a:pt x="5924573" y="4110172"/>
                </a:lnTo>
                <a:lnTo>
                  <a:pt x="0" y="4110172"/>
                </a:lnTo>
                <a:lnTo>
                  <a:pt x="0" y="0"/>
                </a:lnTo>
                <a:close/>
              </a:path>
            </a:pathLst>
          </a:custGeom>
          <a:blipFill>
            <a:blip r:embed="rId4">
              <a:alphaModFix amt="26000"/>
            </a:blip>
            <a:stretch>
              <a:fillRect/>
            </a:stretch>
          </a:blipFill>
        </p:spPr>
      </p:sp>
      <p:sp>
        <p:nvSpPr>
          <p:cNvPr id="8" name="Freeform 8"/>
          <p:cNvSpPr/>
          <p:nvPr/>
        </p:nvSpPr>
        <p:spPr>
          <a:xfrm>
            <a:off x="-42975" y="9518788"/>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37000"/>
            </a:blip>
            <a:stretch>
              <a:fillRect/>
            </a:stretch>
          </a:blipFill>
        </p:spPr>
      </p:sp>
      <p:sp>
        <p:nvSpPr>
          <p:cNvPr id="9" name="TextBox 9"/>
          <p:cNvSpPr txBox="1"/>
          <p:nvPr/>
        </p:nvSpPr>
        <p:spPr>
          <a:xfrm>
            <a:off x="5327726" y="7724576"/>
            <a:ext cx="9525" cy="580390"/>
          </a:xfrm>
          <a:prstGeom prst="rect">
            <a:avLst/>
          </a:prstGeom>
        </p:spPr>
        <p:txBody>
          <a:bodyPr lIns="0" tIns="0" rIns="0" bIns="0" rtlCol="0" anchor="t">
            <a:spAutoFit/>
          </a:bodyPr>
          <a:lstStyle/>
          <a:p>
            <a:pPr algn="ctr">
              <a:lnSpc>
                <a:spcPts val="4759"/>
              </a:lnSpc>
            </a:pPr>
            <a:endParaRPr/>
          </a:p>
        </p:txBody>
      </p:sp>
      <p:sp>
        <p:nvSpPr>
          <p:cNvPr id="10" name="TextBox 10"/>
          <p:cNvSpPr txBox="1"/>
          <p:nvPr/>
        </p:nvSpPr>
        <p:spPr>
          <a:xfrm>
            <a:off x="353857" y="306518"/>
            <a:ext cx="7106149" cy="548194"/>
          </a:xfrm>
          <a:prstGeom prst="rect">
            <a:avLst/>
          </a:prstGeom>
        </p:spPr>
        <p:txBody>
          <a:bodyPr lIns="0" tIns="0" rIns="0" bIns="0" rtlCol="0" anchor="t">
            <a:spAutoFit/>
          </a:bodyPr>
          <a:lstStyle/>
          <a:p>
            <a:pPr algn="l">
              <a:lnSpc>
                <a:spcPts val="4434"/>
              </a:lnSpc>
              <a:spcBef>
                <a:spcPct val="0"/>
              </a:spcBef>
            </a:pPr>
            <a:endParaRPr/>
          </a:p>
        </p:txBody>
      </p:sp>
      <p:sp>
        <p:nvSpPr>
          <p:cNvPr id="11" name="Freeform 11"/>
          <p:cNvSpPr/>
          <p:nvPr/>
        </p:nvSpPr>
        <p:spPr>
          <a:xfrm>
            <a:off x="2244468"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55000"/>
            </a:blip>
            <a:stretch>
              <a:fillRect/>
            </a:stretch>
          </a:blipFill>
        </p:spPr>
      </p:sp>
      <p:sp>
        <p:nvSpPr>
          <p:cNvPr id="12" name="Freeform 12"/>
          <p:cNvSpPr/>
          <p:nvPr/>
        </p:nvSpPr>
        <p:spPr>
          <a:xfrm>
            <a:off x="4530693"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46000"/>
            </a:blip>
            <a:stretch>
              <a:fillRect/>
            </a:stretch>
          </a:blipFill>
        </p:spPr>
      </p:sp>
      <p:sp>
        <p:nvSpPr>
          <p:cNvPr id="13" name="TextBox 13"/>
          <p:cNvSpPr txBox="1"/>
          <p:nvPr/>
        </p:nvSpPr>
        <p:spPr>
          <a:xfrm>
            <a:off x="353857" y="471077"/>
            <a:ext cx="7106149" cy="2867074"/>
          </a:xfrm>
          <a:prstGeom prst="rect">
            <a:avLst/>
          </a:prstGeom>
        </p:spPr>
        <p:txBody>
          <a:bodyPr lIns="0" tIns="0" rIns="0" bIns="0" rtlCol="0" anchor="t">
            <a:spAutoFit/>
          </a:bodyPr>
          <a:lstStyle/>
          <a:p>
            <a:pPr algn="just">
              <a:lnSpc>
                <a:spcPts val="5726"/>
              </a:lnSpc>
            </a:pPr>
            <a:r>
              <a:rPr lang="en-US" sz="3647" spc="-72">
                <a:solidFill>
                  <a:srgbClr val="000000"/>
                </a:solidFill>
                <a:latin typeface="Source Sans Pro"/>
                <a:ea typeface="Source Sans Pro"/>
                <a:cs typeface="Source Sans Pro"/>
                <a:sym typeface="Source Sans Pro"/>
              </a:rPr>
              <a:t>       Cây cải cũng không phụ lòng tốt của ông, nó lớn nhanh như thổi. Chẳng bao lâu nó đã trở thành một cây cải khổng lồ, to chưa từng thấy.</a:t>
            </a:r>
          </a:p>
        </p:txBody>
      </p:sp>
      <p:sp>
        <p:nvSpPr>
          <p:cNvPr id="14" name="TextBox 14"/>
          <p:cNvSpPr txBox="1"/>
          <p:nvPr/>
        </p:nvSpPr>
        <p:spPr>
          <a:xfrm>
            <a:off x="353857" y="3669594"/>
            <a:ext cx="7106149" cy="2978657"/>
          </a:xfrm>
          <a:prstGeom prst="rect">
            <a:avLst/>
          </a:prstGeom>
        </p:spPr>
        <p:txBody>
          <a:bodyPr lIns="0" tIns="0" rIns="0" bIns="0" rtlCol="0" anchor="t">
            <a:spAutoFit/>
          </a:bodyPr>
          <a:lstStyle/>
          <a:p>
            <a:pPr algn="just">
              <a:lnSpc>
                <a:spcPts val="5947"/>
              </a:lnSpc>
            </a:pPr>
            <a:r>
              <a:rPr lang="en-US" sz="3938" spc="-78">
                <a:solidFill>
                  <a:srgbClr val="000000"/>
                </a:solidFill>
                <a:latin typeface="Source Sans Pro"/>
                <a:ea typeface="Source Sans Pro"/>
                <a:cs typeface="Source Sans Pro"/>
                <a:sym typeface="Source Sans Pro"/>
              </a:rPr>
              <a:t>    Một buổi sáng, ông già ra vườn định nhổ củ cải về cho bà và cháu gái. Ông nhổ mãi, nhổ mãi mà cây cải vẫn không hề nhúc nhích.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alpha val="74902"/>
              </a:srgbClr>
            </a:solidFill>
          </p:spPr>
        </p:sp>
      </p:grpSp>
      <p:grpSp>
        <p:nvGrpSpPr>
          <p:cNvPr id="5" name="Group 5"/>
          <p:cNvGrpSpPr/>
          <p:nvPr/>
        </p:nvGrpSpPr>
        <p:grpSpPr>
          <a:xfrm>
            <a:off x="7685584" y="114300"/>
            <a:ext cx="10602416" cy="10172700"/>
            <a:chOff x="0" y="0"/>
            <a:chExt cx="6865902" cy="6587627"/>
          </a:xfrm>
        </p:grpSpPr>
        <p:sp>
          <p:nvSpPr>
            <p:cNvPr id="6" name="Freeform 6"/>
            <p:cNvSpPr/>
            <p:nvPr/>
          </p:nvSpPr>
          <p:spPr>
            <a:xfrm>
              <a:off x="0" y="0"/>
              <a:ext cx="6865902" cy="6587627"/>
            </a:xfrm>
            <a:custGeom>
              <a:avLst/>
              <a:gdLst/>
              <a:ahLst/>
              <a:cxnLst/>
              <a:rect l="l" t="t" r="r" b="b"/>
              <a:pathLst>
                <a:path w="6865902" h="6587627">
                  <a:moveTo>
                    <a:pt x="16795" y="0"/>
                  </a:moveTo>
                  <a:lnTo>
                    <a:pt x="6849108" y="0"/>
                  </a:lnTo>
                  <a:cubicBezTo>
                    <a:pt x="6858383" y="0"/>
                    <a:pt x="6865902" y="7519"/>
                    <a:pt x="6865902" y="16795"/>
                  </a:cubicBezTo>
                  <a:lnTo>
                    <a:pt x="6865902" y="6570832"/>
                  </a:lnTo>
                  <a:cubicBezTo>
                    <a:pt x="6865902" y="6580108"/>
                    <a:pt x="6858383" y="6587627"/>
                    <a:pt x="6849108" y="6587627"/>
                  </a:cubicBezTo>
                  <a:lnTo>
                    <a:pt x="16795" y="6587627"/>
                  </a:lnTo>
                  <a:cubicBezTo>
                    <a:pt x="7519" y="6587627"/>
                    <a:pt x="0" y="6580108"/>
                    <a:pt x="0" y="6570832"/>
                  </a:cubicBezTo>
                  <a:lnTo>
                    <a:pt x="0" y="16795"/>
                  </a:lnTo>
                  <a:cubicBezTo>
                    <a:pt x="0" y="7519"/>
                    <a:pt x="7519" y="0"/>
                    <a:pt x="16795" y="0"/>
                  </a:cubicBezTo>
                  <a:close/>
                </a:path>
              </a:pathLst>
            </a:custGeom>
            <a:blipFill>
              <a:blip r:embed="rId3"/>
              <a:stretch>
                <a:fillRect t="-2112" b="-2112"/>
              </a:stretch>
            </a:blipFill>
          </p:spPr>
        </p:sp>
      </p:grpSp>
      <p:sp>
        <p:nvSpPr>
          <p:cNvPr id="7" name="Freeform 7"/>
          <p:cNvSpPr/>
          <p:nvPr/>
        </p:nvSpPr>
        <p:spPr>
          <a:xfrm>
            <a:off x="353857" y="5993023"/>
            <a:ext cx="5924573" cy="4110172"/>
          </a:xfrm>
          <a:custGeom>
            <a:avLst/>
            <a:gdLst/>
            <a:ahLst/>
            <a:cxnLst/>
            <a:rect l="l" t="t" r="r" b="b"/>
            <a:pathLst>
              <a:path w="5924573" h="4110172">
                <a:moveTo>
                  <a:pt x="0" y="0"/>
                </a:moveTo>
                <a:lnTo>
                  <a:pt x="5924573" y="0"/>
                </a:lnTo>
                <a:lnTo>
                  <a:pt x="5924573" y="4110172"/>
                </a:lnTo>
                <a:lnTo>
                  <a:pt x="0" y="4110172"/>
                </a:lnTo>
                <a:lnTo>
                  <a:pt x="0" y="0"/>
                </a:lnTo>
                <a:close/>
              </a:path>
            </a:pathLst>
          </a:custGeom>
          <a:blipFill>
            <a:blip r:embed="rId4">
              <a:alphaModFix amt="26000"/>
            </a:blip>
            <a:stretch>
              <a:fillRect/>
            </a:stretch>
          </a:blipFill>
        </p:spPr>
      </p:sp>
      <p:sp>
        <p:nvSpPr>
          <p:cNvPr id="8" name="Freeform 8"/>
          <p:cNvSpPr/>
          <p:nvPr/>
        </p:nvSpPr>
        <p:spPr>
          <a:xfrm>
            <a:off x="-42975" y="9518788"/>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37000"/>
            </a:blip>
            <a:stretch>
              <a:fillRect/>
            </a:stretch>
          </a:blipFill>
        </p:spPr>
      </p:sp>
      <p:sp>
        <p:nvSpPr>
          <p:cNvPr id="9" name="TextBox 9"/>
          <p:cNvSpPr txBox="1"/>
          <p:nvPr/>
        </p:nvSpPr>
        <p:spPr>
          <a:xfrm>
            <a:off x="5327726" y="7724576"/>
            <a:ext cx="9525" cy="580390"/>
          </a:xfrm>
          <a:prstGeom prst="rect">
            <a:avLst/>
          </a:prstGeom>
        </p:spPr>
        <p:txBody>
          <a:bodyPr lIns="0" tIns="0" rIns="0" bIns="0" rtlCol="0" anchor="t">
            <a:spAutoFit/>
          </a:bodyPr>
          <a:lstStyle/>
          <a:p>
            <a:pPr algn="ctr">
              <a:lnSpc>
                <a:spcPts val="4759"/>
              </a:lnSpc>
            </a:pPr>
            <a:endParaRPr/>
          </a:p>
        </p:txBody>
      </p:sp>
      <p:sp>
        <p:nvSpPr>
          <p:cNvPr id="10" name="TextBox 10"/>
          <p:cNvSpPr txBox="1"/>
          <p:nvPr/>
        </p:nvSpPr>
        <p:spPr>
          <a:xfrm>
            <a:off x="353857" y="306518"/>
            <a:ext cx="7106149" cy="548194"/>
          </a:xfrm>
          <a:prstGeom prst="rect">
            <a:avLst/>
          </a:prstGeom>
        </p:spPr>
        <p:txBody>
          <a:bodyPr lIns="0" tIns="0" rIns="0" bIns="0" rtlCol="0" anchor="t">
            <a:spAutoFit/>
          </a:bodyPr>
          <a:lstStyle/>
          <a:p>
            <a:pPr algn="l">
              <a:lnSpc>
                <a:spcPts val="4434"/>
              </a:lnSpc>
              <a:spcBef>
                <a:spcPct val="0"/>
              </a:spcBef>
            </a:pPr>
            <a:endParaRPr/>
          </a:p>
        </p:txBody>
      </p:sp>
      <p:sp>
        <p:nvSpPr>
          <p:cNvPr id="11" name="Freeform 11"/>
          <p:cNvSpPr/>
          <p:nvPr/>
        </p:nvSpPr>
        <p:spPr>
          <a:xfrm>
            <a:off x="2244468"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55000"/>
            </a:blip>
            <a:stretch>
              <a:fillRect/>
            </a:stretch>
          </a:blipFill>
        </p:spPr>
      </p:sp>
      <p:sp>
        <p:nvSpPr>
          <p:cNvPr id="12" name="Freeform 12"/>
          <p:cNvSpPr/>
          <p:nvPr/>
        </p:nvSpPr>
        <p:spPr>
          <a:xfrm>
            <a:off x="4530693"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46000"/>
            </a:blip>
            <a:stretch>
              <a:fillRect/>
            </a:stretch>
          </a:blipFill>
        </p:spPr>
      </p:sp>
      <p:sp>
        <p:nvSpPr>
          <p:cNvPr id="13" name="TextBox 13"/>
          <p:cNvSpPr txBox="1"/>
          <p:nvPr/>
        </p:nvSpPr>
        <p:spPr>
          <a:xfrm>
            <a:off x="353857" y="471077"/>
            <a:ext cx="7106149" cy="4460368"/>
          </a:xfrm>
          <a:prstGeom prst="rect">
            <a:avLst/>
          </a:prstGeom>
        </p:spPr>
        <p:txBody>
          <a:bodyPr lIns="0" tIns="0" rIns="0" bIns="0" rtlCol="0" anchor="t">
            <a:spAutoFit/>
          </a:bodyPr>
          <a:lstStyle/>
          <a:p>
            <a:pPr algn="just">
              <a:lnSpc>
                <a:spcPts val="5993"/>
              </a:lnSpc>
            </a:pPr>
            <a:r>
              <a:rPr lang="en-US" sz="3699">
                <a:solidFill>
                  <a:srgbClr val="000000"/>
                </a:solidFill>
                <a:latin typeface="Source Sans Pro"/>
                <a:ea typeface="Source Sans Pro"/>
                <a:cs typeface="Source Sans Pro"/>
                <a:sym typeface="Source Sans Pro"/>
              </a:rPr>
              <a:t>   Ông gọi bà già: </a:t>
            </a:r>
          </a:p>
          <a:p>
            <a:pPr algn="just">
              <a:lnSpc>
                <a:spcPts val="5993"/>
              </a:lnSpc>
            </a:pPr>
            <a:r>
              <a:rPr lang="en-US" sz="3699">
                <a:solidFill>
                  <a:srgbClr val="000000"/>
                </a:solidFill>
                <a:latin typeface="Source Sans Pro"/>
                <a:ea typeface="Source Sans Pro"/>
                <a:cs typeface="Source Sans Pro"/>
                <a:sym typeface="Source Sans Pro"/>
              </a:rPr>
              <a:t>_ Bà nó ơi! Mau lại đây! Mau giúp tôi nhổ củ cải!</a:t>
            </a:r>
          </a:p>
          <a:p>
            <a:pPr algn="just">
              <a:lnSpc>
                <a:spcPts val="5993"/>
              </a:lnSpc>
            </a:pPr>
            <a:r>
              <a:rPr lang="en-US" sz="3699">
                <a:solidFill>
                  <a:srgbClr val="000000"/>
                </a:solidFill>
                <a:latin typeface="Source Sans Pro"/>
                <a:ea typeface="Source Sans Pro"/>
                <a:cs typeface="Source Sans Pro"/>
                <a:sym typeface="Source Sans Pro"/>
              </a:rPr>
              <a:t>   Bà già chạy ra túm áo ông, ông nắm cây cải nhổ mãi, nhổ mãi vẫn không được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alpha val="74902"/>
              </a:srgbClr>
            </a:solidFill>
          </p:spPr>
        </p:sp>
      </p:grpSp>
      <p:grpSp>
        <p:nvGrpSpPr>
          <p:cNvPr id="5" name="Group 5"/>
          <p:cNvGrpSpPr/>
          <p:nvPr/>
        </p:nvGrpSpPr>
        <p:grpSpPr>
          <a:xfrm>
            <a:off x="7685584" y="114300"/>
            <a:ext cx="10602416" cy="10172700"/>
            <a:chOff x="0" y="0"/>
            <a:chExt cx="6865902" cy="6587627"/>
          </a:xfrm>
        </p:grpSpPr>
        <p:sp>
          <p:nvSpPr>
            <p:cNvPr id="6" name="Freeform 6"/>
            <p:cNvSpPr/>
            <p:nvPr/>
          </p:nvSpPr>
          <p:spPr>
            <a:xfrm>
              <a:off x="0" y="0"/>
              <a:ext cx="6865902" cy="6587627"/>
            </a:xfrm>
            <a:custGeom>
              <a:avLst/>
              <a:gdLst/>
              <a:ahLst/>
              <a:cxnLst/>
              <a:rect l="l" t="t" r="r" b="b"/>
              <a:pathLst>
                <a:path w="6865902" h="6587627">
                  <a:moveTo>
                    <a:pt x="16795" y="0"/>
                  </a:moveTo>
                  <a:lnTo>
                    <a:pt x="6849108" y="0"/>
                  </a:lnTo>
                  <a:cubicBezTo>
                    <a:pt x="6858383" y="0"/>
                    <a:pt x="6865902" y="7519"/>
                    <a:pt x="6865902" y="16795"/>
                  </a:cubicBezTo>
                  <a:lnTo>
                    <a:pt x="6865902" y="6570832"/>
                  </a:lnTo>
                  <a:cubicBezTo>
                    <a:pt x="6865902" y="6580108"/>
                    <a:pt x="6858383" y="6587627"/>
                    <a:pt x="6849108" y="6587627"/>
                  </a:cubicBezTo>
                  <a:lnTo>
                    <a:pt x="16795" y="6587627"/>
                  </a:lnTo>
                  <a:cubicBezTo>
                    <a:pt x="7519" y="6587627"/>
                    <a:pt x="0" y="6580108"/>
                    <a:pt x="0" y="6570832"/>
                  </a:cubicBezTo>
                  <a:lnTo>
                    <a:pt x="0" y="16795"/>
                  </a:lnTo>
                  <a:cubicBezTo>
                    <a:pt x="0" y="7519"/>
                    <a:pt x="7519" y="0"/>
                    <a:pt x="16795" y="0"/>
                  </a:cubicBezTo>
                  <a:close/>
                </a:path>
              </a:pathLst>
            </a:custGeom>
            <a:blipFill>
              <a:blip r:embed="rId3"/>
              <a:stretch>
                <a:fillRect l="-1068" r="-1068"/>
              </a:stretch>
            </a:blipFill>
          </p:spPr>
        </p:sp>
      </p:grpSp>
      <p:sp>
        <p:nvSpPr>
          <p:cNvPr id="7" name="Freeform 7"/>
          <p:cNvSpPr/>
          <p:nvPr/>
        </p:nvSpPr>
        <p:spPr>
          <a:xfrm>
            <a:off x="353857" y="5993023"/>
            <a:ext cx="5924573" cy="4110172"/>
          </a:xfrm>
          <a:custGeom>
            <a:avLst/>
            <a:gdLst/>
            <a:ahLst/>
            <a:cxnLst/>
            <a:rect l="l" t="t" r="r" b="b"/>
            <a:pathLst>
              <a:path w="5924573" h="4110172">
                <a:moveTo>
                  <a:pt x="0" y="0"/>
                </a:moveTo>
                <a:lnTo>
                  <a:pt x="5924573" y="0"/>
                </a:lnTo>
                <a:lnTo>
                  <a:pt x="5924573" y="4110172"/>
                </a:lnTo>
                <a:lnTo>
                  <a:pt x="0" y="4110172"/>
                </a:lnTo>
                <a:lnTo>
                  <a:pt x="0" y="0"/>
                </a:lnTo>
                <a:close/>
              </a:path>
            </a:pathLst>
          </a:custGeom>
          <a:blipFill>
            <a:blip r:embed="rId4">
              <a:alphaModFix amt="26000"/>
            </a:blip>
            <a:stretch>
              <a:fillRect/>
            </a:stretch>
          </a:blipFill>
        </p:spPr>
      </p:sp>
      <p:sp>
        <p:nvSpPr>
          <p:cNvPr id="8" name="Freeform 8"/>
          <p:cNvSpPr/>
          <p:nvPr/>
        </p:nvSpPr>
        <p:spPr>
          <a:xfrm>
            <a:off x="-42975" y="9518788"/>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37000"/>
            </a:blip>
            <a:stretch>
              <a:fillRect/>
            </a:stretch>
          </a:blipFill>
        </p:spPr>
      </p:sp>
      <p:sp>
        <p:nvSpPr>
          <p:cNvPr id="9" name="TextBox 9"/>
          <p:cNvSpPr txBox="1"/>
          <p:nvPr/>
        </p:nvSpPr>
        <p:spPr>
          <a:xfrm>
            <a:off x="5327726" y="7724576"/>
            <a:ext cx="9525" cy="580390"/>
          </a:xfrm>
          <a:prstGeom prst="rect">
            <a:avLst/>
          </a:prstGeom>
        </p:spPr>
        <p:txBody>
          <a:bodyPr lIns="0" tIns="0" rIns="0" bIns="0" rtlCol="0" anchor="t">
            <a:spAutoFit/>
          </a:bodyPr>
          <a:lstStyle/>
          <a:p>
            <a:pPr algn="ctr">
              <a:lnSpc>
                <a:spcPts val="4759"/>
              </a:lnSpc>
            </a:pPr>
            <a:endParaRPr/>
          </a:p>
        </p:txBody>
      </p:sp>
      <p:sp>
        <p:nvSpPr>
          <p:cNvPr id="10" name="TextBox 10"/>
          <p:cNvSpPr txBox="1"/>
          <p:nvPr/>
        </p:nvSpPr>
        <p:spPr>
          <a:xfrm>
            <a:off x="353857" y="306518"/>
            <a:ext cx="7106149" cy="548194"/>
          </a:xfrm>
          <a:prstGeom prst="rect">
            <a:avLst/>
          </a:prstGeom>
        </p:spPr>
        <p:txBody>
          <a:bodyPr lIns="0" tIns="0" rIns="0" bIns="0" rtlCol="0" anchor="t">
            <a:spAutoFit/>
          </a:bodyPr>
          <a:lstStyle/>
          <a:p>
            <a:pPr algn="l">
              <a:lnSpc>
                <a:spcPts val="4434"/>
              </a:lnSpc>
              <a:spcBef>
                <a:spcPct val="0"/>
              </a:spcBef>
            </a:pPr>
            <a:endParaRPr/>
          </a:p>
        </p:txBody>
      </p:sp>
      <p:sp>
        <p:nvSpPr>
          <p:cNvPr id="11" name="Freeform 11"/>
          <p:cNvSpPr/>
          <p:nvPr/>
        </p:nvSpPr>
        <p:spPr>
          <a:xfrm>
            <a:off x="2244468"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55000"/>
            </a:blip>
            <a:stretch>
              <a:fillRect/>
            </a:stretch>
          </a:blipFill>
        </p:spPr>
      </p:sp>
      <p:sp>
        <p:nvSpPr>
          <p:cNvPr id="12" name="Freeform 12"/>
          <p:cNvSpPr/>
          <p:nvPr/>
        </p:nvSpPr>
        <p:spPr>
          <a:xfrm>
            <a:off x="4530693" y="9445735"/>
            <a:ext cx="2143350" cy="841265"/>
          </a:xfrm>
          <a:custGeom>
            <a:avLst/>
            <a:gdLst/>
            <a:ahLst/>
            <a:cxnLst/>
            <a:rect l="l" t="t" r="r" b="b"/>
            <a:pathLst>
              <a:path w="2143350" h="841265">
                <a:moveTo>
                  <a:pt x="0" y="0"/>
                </a:moveTo>
                <a:lnTo>
                  <a:pt x="2143350" y="0"/>
                </a:lnTo>
                <a:lnTo>
                  <a:pt x="2143350" y="841265"/>
                </a:lnTo>
                <a:lnTo>
                  <a:pt x="0" y="841265"/>
                </a:lnTo>
                <a:lnTo>
                  <a:pt x="0" y="0"/>
                </a:lnTo>
                <a:close/>
              </a:path>
            </a:pathLst>
          </a:custGeom>
          <a:blipFill>
            <a:blip r:embed="rId5">
              <a:alphaModFix amt="46000"/>
            </a:blip>
            <a:stretch>
              <a:fillRect/>
            </a:stretch>
          </a:blipFill>
        </p:spPr>
      </p:sp>
      <p:sp>
        <p:nvSpPr>
          <p:cNvPr id="13" name="TextBox 13"/>
          <p:cNvSpPr txBox="1"/>
          <p:nvPr/>
        </p:nvSpPr>
        <p:spPr>
          <a:xfrm>
            <a:off x="208062" y="442502"/>
            <a:ext cx="7251944" cy="4523994"/>
          </a:xfrm>
          <a:prstGeom prst="rect">
            <a:avLst/>
          </a:prstGeom>
        </p:spPr>
        <p:txBody>
          <a:bodyPr lIns="0" tIns="0" rIns="0" bIns="0" rtlCol="0" anchor="t">
            <a:spAutoFit/>
          </a:bodyPr>
          <a:lstStyle/>
          <a:p>
            <a:pPr algn="just">
              <a:lnSpc>
                <a:spcPts val="6047"/>
              </a:lnSpc>
            </a:pPr>
            <a:r>
              <a:rPr lang="en-US" sz="3599">
                <a:solidFill>
                  <a:srgbClr val="000000"/>
                </a:solidFill>
                <a:latin typeface="Source Sans Pro"/>
                <a:ea typeface="Source Sans Pro"/>
                <a:cs typeface="Source Sans Pro"/>
                <a:sym typeface="Source Sans Pro"/>
              </a:rPr>
              <a:t>     Bà già gọi cháu gái:</a:t>
            </a:r>
          </a:p>
          <a:p>
            <a:pPr algn="just">
              <a:lnSpc>
                <a:spcPts val="6047"/>
              </a:lnSpc>
            </a:pPr>
            <a:r>
              <a:rPr lang="en-US" sz="3599">
                <a:solidFill>
                  <a:srgbClr val="000000"/>
                </a:solidFill>
                <a:latin typeface="Source Sans Pro"/>
                <a:ea typeface="Source Sans Pro"/>
                <a:cs typeface="Source Sans Pro"/>
                <a:sym typeface="Source Sans Pro"/>
              </a:rPr>
              <a:t> _ Cháu gái ơi! Cháu gái ơi! Lại đây giúp ông bà nhổ củ cải với nào!</a:t>
            </a:r>
          </a:p>
          <a:p>
            <a:pPr algn="just">
              <a:lnSpc>
                <a:spcPts val="6047"/>
              </a:lnSpc>
            </a:pPr>
            <a:r>
              <a:rPr lang="en-US" sz="3599">
                <a:solidFill>
                  <a:srgbClr val="000000"/>
                </a:solidFill>
                <a:latin typeface="Source Sans Pro"/>
                <a:ea typeface="Source Sans Pro"/>
                <a:cs typeface="Source Sans Pro"/>
                <a:sym typeface="Source Sans Pro"/>
              </a:rPr>
              <a:t>    Cháu gái liền chạy lại kéo áo bà, bà túm áo ông, ông nắm cây cải nhổ mãi, nhổ mãi chẳng ăn thua gì.</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568</Words>
  <Application>Microsoft Office PowerPoint</Application>
  <PresentationFormat>Custom</PresentationFormat>
  <Paragraphs>35</Paragraphs>
  <Slides>14</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Noto Sans Bold</vt:lpstr>
      <vt:lpstr>Arial</vt:lpstr>
      <vt:lpstr>Source Sans Pro Bold</vt:lpstr>
      <vt:lpstr>Noto Sans</vt:lpstr>
      <vt:lpstr>Calibri</vt:lpstr>
      <vt:lpstr>Source Sans Pro</vt:lpstr>
      <vt:lpstr>Dancing Script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Câu chuyện NHỔ CỦ CẢI</dc:title>
  <cp:lastModifiedBy>Techsi.vn</cp:lastModifiedBy>
  <cp:revision>2</cp:revision>
  <dcterms:created xsi:type="dcterms:W3CDTF">2006-08-16T00:00:00Z</dcterms:created>
  <dcterms:modified xsi:type="dcterms:W3CDTF">2025-01-20T05:39:59Z</dcterms:modified>
  <dc:identifier>DAGVJKv0TAM</dc:identifier>
</cp:coreProperties>
</file>