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0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8" r:id="rId13"/>
    <p:sldId id="27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1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1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5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2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4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EC16F-25A5-4B09-A3EB-75C4496D7DF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30675-979D-466C-82DB-F085EA0BC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4.png"/><Relationship Id="rId3" Type="http://schemas.openxmlformats.org/officeDocument/2006/relationships/video" Target="../media/media9.mp4"/><Relationship Id="rId7" Type="http://schemas.openxmlformats.org/officeDocument/2006/relationships/image" Target="../media/image27.jpg"/><Relationship Id="rId12" Type="http://schemas.openxmlformats.org/officeDocument/2006/relationships/image" Target="../media/image2.png"/><Relationship Id="rId2" Type="http://schemas.microsoft.com/office/2007/relationships/media" Target="../media/media9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openxmlformats.org/officeDocument/2006/relationships/audio" Target="../media/media11.m4a"/><Relationship Id="rId10" Type="http://schemas.openxmlformats.org/officeDocument/2006/relationships/image" Target="../media/image26.gif"/><Relationship Id="rId4" Type="http://schemas.microsoft.com/office/2007/relationships/media" Target="../media/media11.m4a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video" Target="../media/media9.mp4"/><Relationship Id="rId21" Type="http://schemas.openxmlformats.org/officeDocument/2006/relationships/image" Target="../media/image19.png"/><Relationship Id="rId7" Type="http://schemas.openxmlformats.org/officeDocument/2006/relationships/image" Target="../media/image15.jp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microsoft.com/office/2007/relationships/media" Target="../media/media9.mp4"/><Relationship Id="rId16" Type="http://schemas.openxmlformats.org/officeDocument/2006/relationships/image" Target="../media/image34.png"/><Relationship Id="rId20" Type="http://schemas.openxmlformats.org/officeDocument/2006/relationships/image" Target="../media/image26.gif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openxmlformats.org/officeDocument/2006/relationships/audio" Target="../media/media12.m4a"/><Relationship Id="rId15" Type="http://schemas.microsoft.com/office/2007/relationships/hdphoto" Target="../media/hdphoto5.wdp"/><Relationship Id="rId23" Type="http://schemas.openxmlformats.org/officeDocument/2006/relationships/image" Target="../media/image4.png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microsoft.com/office/2007/relationships/media" Target="../media/media12.m4a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png"/><Relationship Id="rId3" Type="http://schemas.openxmlformats.org/officeDocument/2006/relationships/video" Target="../media/media9.mp4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microsoft.com/office/2007/relationships/media" Target="../media/media9.mp4"/><Relationship Id="rId16" Type="http://schemas.openxmlformats.org/officeDocument/2006/relationships/image" Target="../media/image4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gif"/><Relationship Id="rId5" Type="http://schemas.openxmlformats.org/officeDocument/2006/relationships/audio" Target="../media/media13.m4a"/><Relationship Id="rId1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microsoft.com/office/2007/relationships/media" Target="../media/media13.m4a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9.mp4"/><Relationship Id="rId7" Type="http://schemas.openxmlformats.org/officeDocument/2006/relationships/image" Target="../media/image6.jpg"/><Relationship Id="rId2" Type="http://schemas.microsoft.com/office/2007/relationships/media" Target="../media/media9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14.m4a"/><Relationship Id="rId10" Type="http://schemas.openxmlformats.org/officeDocument/2006/relationships/image" Target="../media/image2.png"/><Relationship Id="rId4" Type="http://schemas.microsoft.com/office/2007/relationships/media" Target="../media/media14.m4a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26.gif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.pn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9.png"/><Relationship Id="rId3" Type="http://schemas.openxmlformats.org/officeDocument/2006/relationships/video" Target="../media/media9.mp4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microsoft.com/office/2007/relationships/media" Target="../media/media9.mp4"/><Relationship Id="rId16" Type="http://schemas.openxmlformats.org/officeDocument/2006/relationships/image" Target="../media/image4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gif"/><Relationship Id="rId5" Type="http://schemas.openxmlformats.org/officeDocument/2006/relationships/audio" Target="../media/media10.m4a"/><Relationship Id="rId15" Type="http://schemas.openxmlformats.org/officeDocument/2006/relationships/image" Target="../media/image2.png"/><Relationship Id="rId10" Type="http://schemas.openxmlformats.org/officeDocument/2006/relationships/image" Target="../media/image23.gif"/><Relationship Id="rId4" Type="http://schemas.microsoft.com/office/2007/relationships/media" Target="../media/media10.m4a"/><Relationship Id="rId9" Type="http://schemas.openxmlformats.org/officeDocument/2006/relationships/image" Target="../media/image22.gif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700" y="118109"/>
            <a:ext cx="7577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ln w="22225">
                  <a:solidFill>
                    <a:schemeClr val="tx1"/>
                  </a:solidFill>
                  <a:prstDash val="solid"/>
                </a:ln>
              </a:rPr>
              <a:t>PHÒNG GIÁO DỤC VÀ ĐÀO TẠO QUẬN LONG BIÊN</a:t>
            </a:r>
          </a:p>
          <a:p>
            <a:pPr algn="ctr"/>
            <a:r>
              <a:rPr lang="en-US" sz="2800" b="1" smtClean="0">
                <a:ln w="22225">
                  <a:solidFill>
                    <a:schemeClr val="tx1"/>
                  </a:solidFill>
                  <a:prstDash val="solid"/>
                </a:ln>
              </a:rPr>
              <a:t>   TRƯỜNG MẦM NON HOA SEN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98851" y="1368982"/>
            <a:ext cx="1685542" cy="1064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0664" y="2695740"/>
            <a:ext cx="4342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 QUEN VỚI TOÁN</a:t>
            </a:r>
            <a:endParaRPr lang="en-US" sz="36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8703" y="4833444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 smtClean="0"/>
              <a:t>Lứa</a:t>
            </a:r>
            <a:r>
              <a:rPr lang="en-US" sz="2400" b="1" smtClean="0"/>
              <a:t> </a:t>
            </a:r>
            <a:r>
              <a:rPr lang="en-US" sz="2400" b="1" err="1" smtClean="0"/>
              <a:t>tuổi</a:t>
            </a:r>
            <a:r>
              <a:rPr lang="en-US" sz="2400" b="1" smtClean="0"/>
              <a:t>: </a:t>
            </a:r>
            <a:r>
              <a:rPr lang="en-US" sz="2400" b="1" err="1" smtClean="0"/>
              <a:t>Mẫu</a:t>
            </a:r>
            <a:r>
              <a:rPr lang="en-US" sz="2400" b="1" smtClean="0"/>
              <a:t> </a:t>
            </a:r>
            <a:r>
              <a:rPr lang="en-US" sz="2400" b="1" err="1" smtClean="0"/>
              <a:t>giáo</a:t>
            </a:r>
            <a:r>
              <a:rPr lang="en-US" sz="2400" b="1" smtClean="0"/>
              <a:t> </a:t>
            </a:r>
            <a:r>
              <a:rPr lang="en-US" sz="2400" b="1" err="1" smtClean="0"/>
              <a:t>lớn</a:t>
            </a:r>
            <a:r>
              <a:rPr lang="en-US" sz="2400" b="1" smtClean="0"/>
              <a:t> 5- 6 </a:t>
            </a:r>
            <a:r>
              <a:rPr lang="en-US" sz="2400" b="1" err="1" smtClean="0"/>
              <a:t>tuổi</a:t>
            </a:r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4606049" y="5625360"/>
            <a:ext cx="347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Kim </a:t>
            </a:r>
            <a:r>
              <a:rPr lang="en-US" sz="2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422" r="100000">
                        <a14:foregroundMark x1="1793" y1="92500" x2="1793" y2="92500"/>
                        <a14:foregroundMark x1="3376" y1="88359" x2="3376" y2="88359"/>
                        <a14:foregroundMark x1="5274" y1="90781" x2="5274" y2="90781"/>
                        <a14:foregroundMark x1="4430" y1="97188" x2="4430" y2="97188"/>
                        <a14:foregroundMark x1="4114" y1="97422" x2="4114" y2="97422"/>
                        <a14:backgroundMark x1="56224" y1="17031" x2="56224" y2="17031"/>
                        <a14:backgroundMark x1="76266" y1="45781" x2="76266" y2="45781"/>
                        <a14:backgroundMark x1="1055" y1="79297" x2="1055" y2="79297"/>
                        <a14:backgroundMark x1="22912" y1="54733" x2="22912" y2="54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" t="16737" r="1"/>
          <a:stretch/>
        </p:blipFill>
        <p:spPr>
          <a:xfrm rot="547358" flipH="1">
            <a:off x="9327671" y="3942235"/>
            <a:ext cx="2614412" cy="2703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286907" y="3342071"/>
            <a:ext cx="775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 biết số 10, số lượng </a:t>
            </a:r>
          </a:p>
          <a:p>
            <a:pPr algn="ctr"/>
            <a:r>
              <a:rPr lang="en-US" sz="3600" b="1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 số thứ tự trong phạm vi 10 </a:t>
            </a:r>
            <a:endParaRPr lang="en-US" sz="3600" b="1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7852" y="6348459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2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755">
        <p:split orient="vert"/>
      </p:transition>
    </mc:Choice>
    <mc:Fallback xmlns="">
      <p:transition spd="slow" advTm="277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9" grpId="0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7296711" y="648319"/>
            <a:ext cx="1458861" cy="1458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6204370" y="1937131"/>
            <a:ext cx="1950648" cy="1950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236277" y="1937133"/>
            <a:ext cx="1950648" cy="1950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9706314" y="378002"/>
            <a:ext cx="1250748" cy="1250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183" flipH="1">
            <a:off x="2333818" y="1031454"/>
            <a:ext cx="1611034" cy="1611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10216559" y="2006224"/>
            <a:ext cx="1950648" cy="1950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4296426" y="2106279"/>
            <a:ext cx="1580523" cy="1580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3392906" y="3251630"/>
            <a:ext cx="2229734" cy="2229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172" flipH="1">
            <a:off x="736043" y="400709"/>
            <a:ext cx="1262672" cy="1262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48" flipH="1">
            <a:off x="8113342" y="3217826"/>
            <a:ext cx="1950648" cy="19506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0149" y="143319"/>
            <a:ext cx="763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Câu 2: Có bao nhiêu chiếc máy bay đang bay trên bầu trời?</a:t>
            </a:r>
            <a:endParaRPr lang="en-US" sz="2400" b="1"/>
          </a:p>
        </p:txBody>
      </p:sp>
      <p:pic>
        <p:nvPicPr>
          <p:cNvPr id="14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1601" y="5404752"/>
            <a:ext cx="1622822" cy="1285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15" y="4559404"/>
            <a:ext cx="2843381" cy="222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2235" y="379163"/>
            <a:ext cx="2928069" cy="278523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6446292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5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750">
        <p14:prism/>
      </p:transition>
    </mc:Choice>
    <mc:Fallback xmlns="">
      <p:transition spd="slow" advTm="39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11209" objId="14"/>
        <p14:stopEvt time="17309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6295159" y="328910"/>
            <a:ext cx="5296931" cy="281734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26853" y="73901"/>
            <a:ext cx="786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Câu 3: Nhóm phương tiện giao thông nào có số lượng là 10?</a:t>
            </a:r>
            <a:endParaRPr lang="en-US" sz="2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3877" y="89947"/>
            <a:ext cx="2467129" cy="1387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4266" y="955466"/>
            <a:ext cx="2458892" cy="1383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5158" y="1852993"/>
            <a:ext cx="2458892" cy="1383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46410" y="1852993"/>
            <a:ext cx="2458892" cy="1383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41338" y="938967"/>
            <a:ext cx="2458892" cy="1383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33" l="0" r="100000">
                        <a14:foregroundMark x1="27969" y1="52222" x2="27969" y2="52222"/>
                        <a14:foregroundMark x1="42656" y1="50000" x2="42656" y2="50000"/>
                        <a14:foregroundMark x1="50156" y1="52222" x2="50156" y2="52222"/>
                        <a14:foregroundMark x1="42656" y1="51944" x2="42656" y2="51944"/>
                        <a14:foregroundMark x1="50625" y1="49722" x2="50625" y2="49722"/>
                        <a14:foregroundMark x1="53438" y1="49444" x2="54531" y2="50278"/>
                        <a14:foregroundMark x1="58125" y1="50833" x2="58125" y2="50833"/>
                        <a14:foregroundMark x1="60625" y1="50833" x2="60625" y2="50833"/>
                        <a14:foregroundMark x1="71406" y1="51389" x2="71406" y2="51389"/>
                        <a14:foregroundMark x1="72500" y1="51111" x2="73125" y2="51111"/>
                        <a14:foregroundMark x1="79844" y1="51111" x2="79844" y2="51111"/>
                        <a14:foregroundMark x1="81875" y1="50556" x2="82344" y2="50556"/>
                        <a14:foregroundMark x1="89375" y1="51111" x2="89375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70121" y="141076"/>
            <a:ext cx="2376233" cy="133663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998228" y="7374109"/>
            <a:ext cx="5465994" cy="2771981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-5986239" y="4150146"/>
            <a:ext cx="4988011" cy="322110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766" y="7456644"/>
            <a:ext cx="997320" cy="997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282" y="8808377"/>
            <a:ext cx="1016066" cy="1016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9" y="7495590"/>
            <a:ext cx="981955" cy="981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5" y="8808377"/>
            <a:ext cx="1049964" cy="1049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64" y="8770267"/>
            <a:ext cx="1088074" cy="1088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45" y="8809253"/>
            <a:ext cx="1039820" cy="1039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84" y="8809253"/>
            <a:ext cx="1039820" cy="10398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7" y="7435993"/>
            <a:ext cx="1041552" cy="10415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53" y="7435993"/>
            <a:ext cx="1041552" cy="10415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52" y="7435993"/>
            <a:ext cx="1041552" cy="1041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5871427" y="4380230"/>
            <a:ext cx="957651" cy="10887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5871427" y="5877642"/>
            <a:ext cx="957651" cy="10887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4698047" y="4370231"/>
            <a:ext cx="957651" cy="10887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4798964" y="5877642"/>
            <a:ext cx="957651" cy="10887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3576015" y="5877642"/>
            <a:ext cx="957651" cy="1088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2279832" y="5815511"/>
            <a:ext cx="957651" cy="10887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3477431" y="4380230"/>
            <a:ext cx="957651" cy="10887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8111" y1="46778" x2="38111" y2="46111"/>
                        <a14:foregroundMark x1="38667" y1="44222" x2="38667" y2="44222"/>
                        <a14:foregroundMark x1="39444" y1="43889" x2="39444" y2="43889"/>
                        <a14:foregroundMark x1="54111" y1="59111" x2="54111" y2="59111"/>
                        <a14:foregroundMark x1="58444" y1="59111" x2="58778" y2="58778"/>
                        <a14:foregroundMark x1="60889" y1="57111" x2="61444" y2="56556"/>
                        <a14:foregroundMark x1="64778" y1="53222" x2="64778" y2="52222"/>
                        <a14:foregroundMark x1="64444" y1="50444" x2="64444" y2="50444"/>
                        <a14:foregroundMark x1="32333" y1="70778" x2="32667" y2="69333"/>
                        <a14:foregroundMark x1="33444" y1="65667" x2="33222" y2="66111"/>
                        <a14:foregroundMark x1="33667" y1="63778" x2="33667" y2="6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9820" r="25014" b="24324"/>
          <a:stretch/>
        </p:blipFill>
        <p:spPr>
          <a:xfrm>
            <a:off x="-2237830" y="4373994"/>
            <a:ext cx="957651" cy="10887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709" y="396618"/>
            <a:ext cx="5340559" cy="31458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8910" y="3542427"/>
            <a:ext cx="5017443" cy="32555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13767" y="636795"/>
            <a:ext cx="5499069" cy="2804403"/>
          </a:xfrm>
          <a:prstGeom prst="rect">
            <a:avLst/>
          </a:prstGeom>
        </p:spPr>
      </p:pic>
      <p:pic>
        <p:nvPicPr>
          <p:cNvPr id="34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25498" y="4885765"/>
            <a:ext cx="1760216" cy="1394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4" y="4582357"/>
            <a:ext cx="2866145" cy="22464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9469" y="2544556"/>
            <a:ext cx="2928069" cy="278523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66653" y="3054495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15918" y="1721929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6876" y="1765962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48397" y="1767340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92292" y="1765962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98779" y="1765962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15918" y="3043491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18593" y="3043491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82190" y="3068898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33851" y="3043490"/>
            <a:ext cx="12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4239" y="19719"/>
            <a:ext cx="860162" cy="647533"/>
          </a:xfrm>
          <a:prstGeom prst="rect">
            <a:avLst/>
          </a:prstGeom>
        </p:spPr>
      </p:pic>
      <p:pic>
        <p:nvPicPr>
          <p:cNvPr id="47" name="Audio 4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26129" y="6416921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4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595">
        <p14:prism/>
      </p:transition>
    </mc:Choice>
    <mc:Fallback xmlns="">
      <p:transition spd="slow" advTm="45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27057 0.2425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  <p:extLst mod="1">
    <p:ext uri="{E180D4A7-C9FB-4DFB-919C-405C955672EB}">
      <p14:showEvtLst xmlns:p14="http://schemas.microsoft.com/office/powerpoint/2010/main">
        <p14:playEvt time="9066" objId="34"/>
        <p14:stopEvt time="15140" objId="3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778" y="58250"/>
            <a:ext cx="621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Câu 4: Hãy chọn </a:t>
            </a:r>
            <a:r>
              <a:rPr lang="en-US" sz="2400" b="1" smtClean="0"/>
              <a:t>thẻ số </a:t>
            </a:r>
            <a:r>
              <a:rPr lang="en-US" sz="2400" b="1" smtClean="0"/>
              <a:t>tương ứng với toa tàu ?</a:t>
            </a:r>
            <a:endParaRPr lang="en-US" sz="2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504">
            <a:off x="1122542" y="658048"/>
            <a:ext cx="6151469" cy="177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1" b="1871"/>
          <a:stretch/>
        </p:blipFill>
        <p:spPr>
          <a:xfrm rot="21343438">
            <a:off x="2280854" y="4482533"/>
            <a:ext cx="4453539" cy="1743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4219" r="48200" b="-13816"/>
          <a:stretch/>
        </p:blipFill>
        <p:spPr>
          <a:xfrm rot="3902583">
            <a:off x="8591671" y="2251636"/>
            <a:ext cx="1479673" cy="194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2" t="3592" r="24058" b="-8558"/>
          <a:stretch/>
        </p:blipFill>
        <p:spPr>
          <a:xfrm rot="1044619">
            <a:off x="7327612" y="1203096"/>
            <a:ext cx="1506507" cy="186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2" t="3592" r="24058" b="-8558"/>
          <a:stretch/>
        </p:blipFill>
        <p:spPr>
          <a:xfrm rot="20154571">
            <a:off x="6570917" y="4106934"/>
            <a:ext cx="1506507" cy="186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00" y1="48077" x2="4000" y2="48077"/>
                        <a14:foregroundMark x1="5000" y1="46538" x2="5000" y2="46538"/>
                        <a14:foregroundMark x1="5667" y1="45385" x2="5667" y2="45385"/>
                        <a14:foregroundMark x1="2000" y1="53077" x2="2000" y2="53077"/>
                        <a14:foregroundMark x1="889" y1="60769" x2="889" y2="60769"/>
                        <a14:foregroundMark x1="1222" y1="51154" x2="1222" y2="51154"/>
                        <a14:foregroundMark x1="9111" y1="60769" x2="9111" y2="60769"/>
                        <a14:foregroundMark x1="1778" y1="46538" x2="1778" y2="46538"/>
                        <a14:foregroundMark x1="18889" y1="42308" x2="18889" y2="42308"/>
                        <a14:foregroundMark x1="20222" y1="39615" x2="20222" y2="39615"/>
                        <a14:foregroundMark x1="26556" y1="81923" x2="26556" y2="81923"/>
                        <a14:foregroundMark x1="28333" y1="79231" x2="28333" y2="79231"/>
                        <a14:foregroundMark x1="31889" y1="76154" x2="31889" y2="76154"/>
                        <a14:foregroundMark x1="31889" y1="56923" x2="31889" y2="56923"/>
                        <a14:foregroundMark x1="31444" y1="48462" x2="31444" y2="48462"/>
                        <a14:foregroundMark x1="33778" y1="35000" x2="33778" y2="35000"/>
                        <a14:foregroundMark x1="33444" y1="31154" x2="33444" y2="31154"/>
                        <a14:foregroundMark x1="44667" y1="32308" x2="44667" y2="32308"/>
                        <a14:foregroundMark x1="44667" y1="30769" x2="44667" y2="30769"/>
                        <a14:foregroundMark x1="44111" y1="31154" x2="44111" y2="31154"/>
                        <a14:foregroundMark x1="38000" y1="55769" x2="38000" y2="55769"/>
                        <a14:foregroundMark x1="41000" y1="54231" x2="41000" y2="54231"/>
                        <a14:foregroundMark x1="39444" y1="60385" x2="39444" y2="60385"/>
                        <a14:foregroundMark x1="33889" y1="87692" x2="33889" y2="87692"/>
                        <a14:foregroundMark x1="33889" y1="68462" x2="33889" y2="68462"/>
                        <a14:foregroundMark x1="33556" y1="60769" x2="33556" y2="60769"/>
                        <a14:foregroundMark x1="33667" y1="48462" x2="33667" y2="48462"/>
                        <a14:foregroundMark x1="44000" y1="60385" x2="44000" y2="60385"/>
                        <a14:foregroundMark x1="46111" y1="61154" x2="46111" y2="61154"/>
                        <a14:foregroundMark x1="52556" y1="78846" x2="52556" y2="78846"/>
                        <a14:foregroundMark x1="55000" y1="79615" x2="55000" y2="79615"/>
                        <a14:foregroundMark x1="56333" y1="74231" x2="56333" y2="74231"/>
                        <a14:foregroundMark x1="61444" y1="70000" x2="61444" y2="70000"/>
                        <a14:foregroundMark x1="58889" y1="73077" x2="58889" y2="73077"/>
                        <a14:foregroundMark x1="59667" y1="48077" x2="59667" y2="48077"/>
                        <a14:foregroundMark x1="55222" y1="40385" x2="55222" y2="40385"/>
                        <a14:foregroundMark x1="57556" y1="35769" x2="57556" y2="35769"/>
                        <a14:foregroundMark x1="57444" y1="31538" x2="57444" y2="31538"/>
                        <a14:foregroundMark x1="68778" y1="38846" x2="68778" y2="38846"/>
                        <a14:foregroundMark x1="68778" y1="35769" x2="68778" y2="35769"/>
                        <a14:foregroundMark x1="68778" y1="31538" x2="68778" y2="31538"/>
                        <a14:foregroundMark x1="69111" y1="49615" x2="69111" y2="49615"/>
                        <a14:foregroundMark x1="70556" y1="59231" x2="70556" y2="59231"/>
                        <a14:foregroundMark x1="63333" y1="62692" x2="63333" y2="62692"/>
                        <a14:foregroundMark x1="62778" y1="57692" x2="62778" y2="57692"/>
                        <a14:foregroundMark x1="58333" y1="59231" x2="58333" y2="59231"/>
                        <a14:foregroundMark x1="57556" y1="53077" x2="57556" y2="53077"/>
                        <a14:foregroundMark x1="69444" y1="59615" x2="69444" y2="59615"/>
                        <a14:foregroundMark x1="74778" y1="79615" x2="74778" y2="79615"/>
                        <a14:foregroundMark x1="76889" y1="77692" x2="76889" y2="77692"/>
                        <a14:foregroundMark x1="80333" y1="38846" x2="80333" y2="38846"/>
                        <a14:foregroundMark x1="81889" y1="34615" x2="81889" y2="34615"/>
                        <a14:foregroundMark x1="82000" y1="31154" x2="82000" y2="31154"/>
                        <a14:foregroundMark x1="81111" y1="31923" x2="81111" y2="31923"/>
                        <a14:foregroundMark x1="92667" y1="35385" x2="92667" y2="35385"/>
                        <a14:foregroundMark x1="93000" y1="32308" x2="93000" y2="32308"/>
                        <a14:foregroundMark x1="93111" y1="58077" x2="93111" y2="58077"/>
                        <a14:foregroundMark x1="99444" y1="79615" x2="99444" y2="79615"/>
                        <a14:foregroundMark x1="88000" y1="60000" x2="88000" y2="60000"/>
                        <a14:foregroundMark x1="81333" y1="60769" x2="81333" y2="60769"/>
                        <a14:foregroundMark x1="82222" y1="54615" x2="82222" y2="54615"/>
                        <a14:foregroundMark x1="87111" y1="58462" x2="87111" y2="58462"/>
                        <a14:foregroundMark x1="22556" y1="41538" x2="22556" y2="41538"/>
                        <a14:foregroundMark x1="778" y1="55769" x2="778" y2="55769"/>
                        <a14:foregroundMark x1="2444" y1="43846" x2="2444" y2="43846"/>
                        <a14:foregroundMark x1="26778" y1="86154" x2="26778" y2="86154"/>
                        <a14:backgroundMark x1="333" y1="54231" x2="333" y2="54231"/>
                        <a14:backgroundMark x1="333" y1="57308" x2="333" y2="5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98" b="1235"/>
          <a:stretch/>
        </p:blipFill>
        <p:spPr>
          <a:xfrm rot="19164508">
            <a:off x="7664564" y="3377318"/>
            <a:ext cx="1494923" cy="175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424" y="2844758"/>
            <a:ext cx="1760216" cy="1394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74" y="2308428"/>
            <a:ext cx="2866145" cy="2246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6614" y="2197066"/>
            <a:ext cx="2839709" cy="27011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41290" y="3717240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1858" y="308488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7635" y="316860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9561" y="565633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75670" y="843851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0235" y="1854166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9743" y="3106751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3647" y="4108636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5609" y="3982192"/>
            <a:ext cx="6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59696" y="4148784"/>
            <a:ext cx="12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sp>
        <p:nvSpPr>
          <p:cNvPr id="25" name="Flowchart: Process 24"/>
          <p:cNvSpPr/>
          <p:nvPr/>
        </p:nvSpPr>
        <p:spPr>
          <a:xfrm>
            <a:off x="6709144" y="6961326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16441" y="6961327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9643330" y="7041039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550627" y="7041040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16196" y="237860"/>
            <a:ext cx="2220547" cy="2712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0440" y="4165750"/>
            <a:ext cx="2219148" cy="2483772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743" y="646439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2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333">
        <p14:prism/>
      </p:transition>
    </mc:Choice>
    <mc:Fallback xmlns="">
      <p:transition spd="slow" advTm="32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  <p:extLst mod="1">
    <p:ext uri="{E180D4A7-C9FB-4DFB-919C-405C955672EB}">
      <p14:showEvtLst xmlns:p14="http://schemas.microsoft.com/office/powerpoint/2010/main">
        <p14:playEvt time="6720" objId="11"/>
        <p14:stopEvt time="12790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844" y="268175"/>
            <a:ext cx="664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Câu 5: Hãy điền chữ số còn thiếu trong dãy số sau</a:t>
            </a:r>
            <a:r>
              <a:rPr lang="en-US" sz="2400" b="1"/>
              <a:t>:</a:t>
            </a:r>
          </a:p>
        </p:txBody>
      </p:sp>
      <p:pic>
        <p:nvPicPr>
          <p:cNvPr id="9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672" y="4394821"/>
            <a:ext cx="1760216" cy="1394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66" y="3968630"/>
            <a:ext cx="2866145" cy="22464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5656" y="2072177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476" y="2053371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9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458" y="2066728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8252" y="2053373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5803" y="2053370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1003" y="2053371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6203" y="2053371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06995" y="2053371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0856" y="2053371"/>
            <a:ext cx="63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26164" y="2053371"/>
            <a:ext cx="1667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9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sp>
        <p:nvSpPr>
          <p:cNvPr id="24" name="Flowchart: Process 23"/>
          <p:cNvSpPr/>
          <p:nvPr/>
        </p:nvSpPr>
        <p:spPr>
          <a:xfrm>
            <a:off x="6709144" y="6961326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16441" y="6961327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9643330" y="7041039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550627" y="7041040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6119" y="2106317"/>
            <a:ext cx="107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/>
              <a:t>…</a:t>
            </a:r>
            <a:endParaRPr lang="en-US" sz="9600"/>
          </a:p>
        </p:txBody>
      </p:sp>
      <p:sp>
        <p:nvSpPr>
          <p:cNvPr id="31" name="TextBox 30"/>
          <p:cNvSpPr txBox="1"/>
          <p:nvPr/>
        </p:nvSpPr>
        <p:spPr>
          <a:xfrm>
            <a:off x="10542156" y="2066728"/>
            <a:ext cx="107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/>
              <a:t>…</a:t>
            </a:r>
            <a:endParaRPr lang="en-US" sz="9600"/>
          </a:p>
        </p:txBody>
      </p:sp>
      <p:sp>
        <p:nvSpPr>
          <p:cNvPr id="32" name="TextBox 31"/>
          <p:cNvSpPr txBox="1"/>
          <p:nvPr/>
        </p:nvSpPr>
        <p:spPr>
          <a:xfrm>
            <a:off x="5649036" y="2106317"/>
            <a:ext cx="107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/>
              <a:t>…</a:t>
            </a:r>
            <a:endParaRPr lang="en-US" sz="9600"/>
          </a:p>
        </p:txBody>
      </p:sp>
      <p:sp>
        <p:nvSpPr>
          <p:cNvPr id="33" name="TextBox 32"/>
          <p:cNvSpPr txBox="1"/>
          <p:nvPr/>
        </p:nvSpPr>
        <p:spPr>
          <a:xfrm>
            <a:off x="4458956" y="2104464"/>
            <a:ext cx="107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/>
              <a:t>…</a:t>
            </a:r>
            <a:endParaRPr lang="en-US" sz="960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6913" y="650214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7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4"/>
    </mc:Choice>
    <mc:Fallback xmlns="">
      <p:transition spd="slow" advTm="2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/>
      <p:bldP spid="14" grpId="1"/>
      <p:bldP spid="17" grpId="0"/>
      <p:bldP spid="17" grpId="1"/>
      <p:bldP spid="18" grpId="0"/>
      <p:bldP spid="18" grpId="1"/>
      <p:bldP spid="21" grpId="0"/>
      <p:bldP spid="21" grpId="1"/>
    </p:bldLst>
  </p:timing>
  <p:extLst mod="1">
    <p:ext uri="{E180D4A7-C9FB-4DFB-919C-405C955672EB}">
      <p14:showEvtLst xmlns:p14="http://schemas.microsoft.com/office/powerpoint/2010/main">
        <p14:playEvt time="8772" objId="9"/>
        <p14:stopEvt time="14839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307" y="2002419"/>
            <a:ext cx="9062978" cy="200242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chào tạm biệt và hẹn gặp lại!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98" y="2501485"/>
            <a:ext cx="2866145" cy="2246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1" y="1259361"/>
            <a:ext cx="2866145" cy="2246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61" y="2501484"/>
            <a:ext cx="2866145" cy="2246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06" y="1473545"/>
            <a:ext cx="2866145" cy="22464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8930" y="6465373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19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848">
        <p15:prstTrans prst="fracture"/>
      </p:transition>
    </mc:Choice>
    <mc:Fallback xmlns="">
      <p:transition spd="slow" advTm="16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4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119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2336" y="329568"/>
            <a:ext cx="6021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con vừa hát bài hát gì?</a:t>
            </a:r>
          </a:p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hát nói về điều gì?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24" y="1306614"/>
            <a:ext cx="8646083" cy="4911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34507" y="2627613"/>
            <a:ext cx="10137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Phần 1: Ôn nhận biết số lượng trong phạm vi 9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3511" y="6370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6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973">
        <p:fade/>
      </p:transition>
    </mc:Choice>
    <mc:Fallback xmlns="">
      <p:transition spd="med" advTm="29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3531654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0" y="2081971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06" y="2075895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32" y="2081970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02" y="2075406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16" y="2081970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00" y="2081970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58" y="2075406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42" y="3537729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36" y="3544780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24" y="3544780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76" y="3544780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96" y="3538216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16" y="3544780"/>
            <a:ext cx="1205423" cy="87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452"/>
            <a:ext cx="1227921" cy="4211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917" y="5314578"/>
            <a:ext cx="1227921" cy="4211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8859" y="5297927"/>
            <a:ext cx="1227921" cy="4211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896" y="5314578"/>
            <a:ext cx="1227921" cy="4211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333" y="5314578"/>
            <a:ext cx="1227921" cy="4211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700" y="5305409"/>
            <a:ext cx="1227921" cy="421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225" y="5314339"/>
            <a:ext cx="1227921" cy="4211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72" y="5314339"/>
            <a:ext cx="1227921" cy="4211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2593" y="5314339"/>
            <a:ext cx="1227921" cy="42114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72" y="2075406"/>
            <a:ext cx="1057968" cy="6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Flowchart: Process 43"/>
          <p:cNvSpPr/>
          <p:nvPr/>
        </p:nvSpPr>
        <p:spPr>
          <a:xfrm>
            <a:off x="6709144" y="6961326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616441" y="6961327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6585" y="1477900"/>
            <a:ext cx="1833270" cy="22396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8730" y="4546016"/>
            <a:ext cx="1854318" cy="20754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7633" y="3031524"/>
            <a:ext cx="1894367" cy="211868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3114" y="6431445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6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5"/>
    </mc:Choice>
    <mc:Fallback xmlns="">
      <p:transition spd="slow" advTm="5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144" y="1895475"/>
            <a:ext cx="6681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Phần 2:Nhận biết số 10, số lượng và số thứ tự trong phạm vi 10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22" y="3013912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" y="4180701"/>
            <a:ext cx="939114" cy="704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97" y="301264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98" y="301391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0" y="301264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30" y="3012640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0" y="3013912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04" y="301264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39" y="301391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46" y="301391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22" y="3012642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3" y="4180701"/>
            <a:ext cx="939114" cy="7043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04" y="4181389"/>
            <a:ext cx="939114" cy="7043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81" y="4180703"/>
            <a:ext cx="939114" cy="7043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20" y="4203357"/>
            <a:ext cx="939114" cy="704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20" y="4202669"/>
            <a:ext cx="939114" cy="7043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45" y="4212968"/>
            <a:ext cx="939114" cy="7043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70" y="4202670"/>
            <a:ext cx="939114" cy="7043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21" y="4180703"/>
            <a:ext cx="939114" cy="704335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6761" y="6370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57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6462">
        <p15:prstTrans prst="origami"/>
      </p:transition>
    </mc:Choice>
    <mc:Fallback xmlns="">
      <p:transition spd="slow" advTm="4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671 C 0.01575 0.0169 0.03437 0.02083 0.05013 0.03102 C 0.06015 0.03796 0.08789 0.00741 0.10442 -0.01042 C 0.12096 -0.02824 0.13958 -0.06991 0.14934 -0.07662 C 0.16523 -0.08727 0.19987 -0.26158 0.21627 -0.2708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404" y="280086"/>
            <a:ext cx="984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xe máy và số mũ bảo hiểm số nào nhiều hơn? Nhiều hơn là mấy? Vì sao?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798" y="738766"/>
            <a:ext cx="8725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xe máy và số mũ bảo hiểm số nào ít hơn? Ít hơn là mấy? Vì sao?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84" y="3425804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" y="4592593"/>
            <a:ext cx="939114" cy="704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35" y="342453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36" y="342580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28" y="342453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68" y="3424532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8" y="3425804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42" y="342453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77" y="342580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84" y="3425803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" b="100000" l="0" r="100000">
                        <a14:foregroundMark x1="12800" y1="38138" x2="11800" y2="37237"/>
                        <a14:foregroundMark x1="11200" y1="36937" x2="10600" y2="36937"/>
                        <a14:foregroundMark x1="8800" y1="36336" x2="8800" y2="3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24" y="3424531"/>
            <a:ext cx="1200224" cy="104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" y="4592592"/>
            <a:ext cx="939114" cy="704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42" y="4593281"/>
            <a:ext cx="939114" cy="7043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19" y="4592595"/>
            <a:ext cx="939114" cy="704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58" y="4615249"/>
            <a:ext cx="939114" cy="704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58" y="4614561"/>
            <a:ext cx="939114" cy="7043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83" y="4624860"/>
            <a:ext cx="939114" cy="704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08" y="4614562"/>
            <a:ext cx="939114" cy="704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59" y="4592595"/>
            <a:ext cx="939114" cy="7043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1798" y="1200879"/>
            <a:ext cx="953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 số xe máy và số mũ bảo hiểm bằng nhau thì phải làm như thế nào?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257" y="1741424"/>
            <a:ext cx="332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Cách 1: Bớt đi 1 xe máy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855" y="2252121"/>
            <a:ext cx="475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Cách 2: Thêm 1 chiếc mũ bảo hiểm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6709144" y="6961326"/>
            <a:ext cx="1520456" cy="1895596"/>
          </a:xfrm>
          <a:prstGeom prst="flowChartProcess">
            <a:avLst/>
          </a:prstGeom>
          <a:noFill/>
          <a:ln w="476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16441" y="6961327"/>
            <a:ext cx="169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1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8225" y="3263075"/>
            <a:ext cx="2746459" cy="322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98" y="4614560"/>
            <a:ext cx="939114" cy="7043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0335" y="3263075"/>
            <a:ext cx="3194877" cy="2950593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07524" y="116082"/>
            <a:ext cx="1048975" cy="789672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9846" y="6370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4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89"/>
    </mc:Choice>
    <mc:Fallback xmlns="">
      <p:transition spd="slow" advTm="15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  <p:bldP spid="3" grpId="0"/>
      <p:bldP spid="23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60558" y="673394"/>
            <a:ext cx="2870790" cy="561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35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4679" y="673395"/>
            <a:ext cx="3001925" cy="561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5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0136" y="6370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4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706">
        <p14:doors dir="vert"/>
      </p:transition>
    </mc:Choice>
    <mc:Fallback xmlns="">
      <p:transition spd="slow" advTm="25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8" grpId="0"/>
      <p:bldP spid="8" grpId="1"/>
      <p:bldP spid="8" grpId="2"/>
      <p:bldP spid="8" grpId="3"/>
      <p:bldP spid="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" y="733424"/>
            <a:ext cx="9702800" cy="54578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38376" y="1455004"/>
            <a:ext cx="6647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chơi:</a:t>
            </a:r>
          </a:p>
          <a:p>
            <a:r>
              <a:rPr lang="en-US" sz="96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Ai tinh mắt</a:t>
            </a:r>
            <a:endParaRPr lang="en-US" sz="9600" b="1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3264" y="6370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980881"/>
      </p:ext>
    </p:extLst>
  </p:cSld>
  <p:clrMapOvr>
    <a:masterClrMapping/>
  </p:clrMapOvr>
  <p:transition spd="slow" advTm="1542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6" y="2015690"/>
            <a:ext cx="1169365" cy="730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16" y="2240104"/>
            <a:ext cx="879706" cy="549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16" y="3085065"/>
            <a:ext cx="2212679" cy="1382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30" y="2088534"/>
            <a:ext cx="1643447" cy="102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5" y="1976305"/>
            <a:ext cx="1232382" cy="770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57" y="3523220"/>
            <a:ext cx="2377436" cy="1485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0" y="3448046"/>
            <a:ext cx="2497715" cy="156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79" y="2361424"/>
            <a:ext cx="1297877" cy="81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1" y="2320166"/>
            <a:ext cx="1538528" cy="96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94" y="2844062"/>
            <a:ext cx="1643447" cy="10271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75" y="-96024"/>
            <a:ext cx="2663290" cy="1449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33" y="-71826"/>
            <a:ext cx="2223212" cy="1595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35" y="889258"/>
            <a:ext cx="2663290" cy="14490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394713"/>
            <a:ext cx="1443784" cy="14884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73" y="1117583"/>
            <a:ext cx="2663290" cy="14490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33015" y="49188"/>
            <a:ext cx="555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Câu 1: Có bao nhiêu con thuyền trên biển?</a:t>
            </a:r>
            <a:endParaRPr lang="en-US" sz="2400" b="1"/>
          </a:p>
        </p:txBody>
      </p:sp>
      <p:pic>
        <p:nvPicPr>
          <p:cNvPr id="2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054" y="5372098"/>
            <a:ext cx="1622822" cy="1285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6376" y="382811"/>
            <a:ext cx="2469187" cy="23487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22" y="4519171"/>
            <a:ext cx="3446876" cy="270157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CD1F7B4F-9A5B-4CFB-BE2D-B099956CCA8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1023" y="104172"/>
            <a:ext cx="1048975" cy="78967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64136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6915">
        <p14:switch dir="r"/>
      </p:transition>
    </mc:Choice>
    <mc:Fallback xmlns="">
      <p:transition spd="slow" advTm="36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</p:bldLst>
  </p:timing>
  <p:extLst mod="1">
    <p:ext uri="{E180D4A7-C9FB-4DFB-919C-405C955672EB}">
      <p14:showEvtLst xmlns:p14="http://schemas.microsoft.com/office/powerpoint/2010/main">
        <p14:playEvt time="7793" objId="22"/>
        <p14:stopEvt time="13953" objId="2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7|1.4|7.2|5.8|0.5|5.2|1|1.1|1.1|1.2|1.1|1.1|1|1|1.1|1.1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6|1.3|1.8|2.4|1.1|10.2|0.9|0.7|1.1|1.1|1.1|1.1|1.1|1.1|1.2|1.2|3|1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1|1.3|10.6|0.8|1.2|1.5|1.9|1.2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7|10.6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|1|1|1|1|0.9|0.9|3.9|6.6|0.7|1.1|1|1.2|1.1|1.1|1|3.3|5.2|1.2|1.1|1|1|1.1|1.1|1|1|1.1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7.5|7.5|12|1.2|1.1|1.2|1.1|1.2|1.4|1.2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2.9|23.9|14|2.4|11.6|4.6|1|1.1|13.5|8.3|1.2|1.2|1.2|1.1|1.2|1.2|1.3|1.1|1.3|8.9|1|1.1|1.2|1.2|1.1|1.1|1.1|1.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|1|6.4|1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1.5|7.7|3.1|1.1|1.1|1.1|1.2|1.1|1.2|1.2|1.2|1.2|2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6|1.2|8.3|2|1.1|1.1|1.2|1.3|1|1.1|1.2|1.2|1.1|2.3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298</Words>
  <Application>Microsoft Office PowerPoint</Application>
  <PresentationFormat>Widescreen</PresentationFormat>
  <Paragraphs>66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GALAXY</dc:creator>
  <cp:lastModifiedBy>GALAXY</cp:lastModifiedBy>
  <cp:revision>64</cp:revision>
  <dcterms:created xsi:type="dcterms:W3CDTF">2022-03-04T05:43:29Z</dcterms:created>
  <dcterms:modified xsi:type="dcterms:W3CDTF">2022-03-15T06:27:01Z</dcterms:modified>
</cp:coreProperties>
</file>