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84" r:id="rId5"/>
    <p:sldId id="259" r:id="rId6"/>
    <p:sldId id="260" r:id="rId7"/>
    <p:sldId id="263" r:id="rId8"/>
    <p:sldId id="285" r:id="rId9"/>
    <p:sldId id="286" r:id="rId10"/>
    <p:sldId id="299" r:id="rId11"/>
    <p:sldId id="287" r:id="rId12"/>
    <p:sldId id="288" r:id="rId13"/>
    <p:sldId id="298" r:id="rId14"/>
    <p:sldId id="289" r:id="rId15"/>
    <p:sldId id="290" r:id="rId16"/>
    <p:sldId id="291" r:id="rId17"/>
    <p:sldId id="275" r:id="rId18"/>
    <p:sldId id="292" r:id="rId19"/>
    <p:sldId id="293" r:id="rId20"/>
    <p:sldId id="294" r:id="rId21"/>
    <p:sldId id="279" r:id="rId22"/>
    <p:sldId id="262" r:id="rId23"/>
    <p:sldId id="280" r:id="rId24"/>
    <p:sldId id="295" r:id="rId25"/>
    <p:sldId id="281" r:id="rId26"/>
    <p:sldId id="282" r:id="rId27"/>
    <p:sldId id="2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9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7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9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0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9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3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4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6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4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11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7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3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8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5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37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5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6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44AEE-B4EE-487B-9D15-C353FC9F03CF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6B25-CA5D-486C-946B-071BA69C8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5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6C49-955D-472C-B30E-8BE0B808D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30B9-DC36-4C1F-B138-558F1170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19AE-0C88-4539-87AD-21303ABBF8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668B-1C80-4C85-A98F-E746D50727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0.wma"/><Relationship Id="rId7" Type="http://schemas.microsoft.com/office/2007/relationships/hdphoto" Target="../media/hdphoto1.wdp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wma"/><Relationship Id="rId7" Type="http://schemas.microsoft.com/office/2007/relationships/hdphoto" Target="../media/hdphoto1.wdp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2.wma"/><Relationship Id="rId7" Type="http://schemas.microsoft.com/office/2007/relationships/hdphoto" Target="../media/hdphoto1.wdp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3.wma"/><Relationship Id="rId7" Type="http://schemas.microsoft.com/office/2007/relationships/hdphoto" Target="../media/hdphoto1.wdp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4.wma"/><Relationship Id="rId7" Type="http://schemas.microsoft.com/office/2007/relationships/hdphoto" Target="../media/hdphoto1.wdp"/><Relationship Id="rId2" Type="http://schemas.microsoft.com/office/2007/relationships/media" Target="../media/media14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6.wma"/><Relationship Id="rId7" Type="http://schemas.microsoft.com/office/2007/relationships/hdphoto" Target="../media/hdphoto1.wdp"/><Relationship Id="rId2" Type="http://schemas.microsoft.com/office/2007/relationships/media" Target="../media/media16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7.wma"/><Relationship Id="rId7" Type="http://schemas.microsoft.com/office/2007/relationships/hdphoto" Target="../media/hdphoto1.wdp"/><Relationship Id="rId2" Type="http://schemas.microsoft.com/office/2007/relationships/media" Target="../media/media17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18.wma"/><Relationship Id="rId7" Type="http://schemas.microsoft.com/office/2007/relationships/hdphoto" Target="../media/hdphoto1.wdp"/><Relationship Id="rId2" Type="http://schemas.microsoft.com/office/2007/relationships/media" Target="../media/media18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2" Type="http://schemas.microsoft.com/office/2007/relationships/media" Target="../media/media20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audio" Target="../media/media21.wma"/><Relationship Id="rId10" Type="http://schemas.microsoft.com/office/2007/relationships/hdphoto" Target="../media/hdphoto1.wdp"/><Relationship Id="rId4" Type="http://schemas.microsoft.com/office/2007/relationships/media" Target="../media/media21.wma"/><Relationship Id="rId9" Type="http://schemas.openxmlformats.org/officeDocument/2006/relationships/image" Target="../media/image2.pn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4.png"/><Relationship Id="rId2" Type="http://schemas.microsoft.com/office/2007/relationships/media" Target="../media/media20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2.wma"/><Relationship Id="rId10" Type="http://schemas.openxmlformats.org/officeDocument/2006/relationships/image" Target="../media/image19.png"/><Relationship Id="rId4" Type="http://schemas.microsoft.com/office/2007/relationships/media" Target="../media/media22.wma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jpeg"/><Relationship Id="rId3" Type="http://schemas.openxmlformats.org/officeDocument/2006/relationships/video" Target="../media/media20.mp4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23.wma"/><Relationship Id="rId1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microsoft.com/office/2007/relationships/media" Target="../media/media23.wma"/><Relationship Id="rId9" Type="http://schemas.microsoft.com/office/2007/relationships/hdphoto" Target="../media/hdphoto1.wdp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video" Target="../media/media20.mp4"/><Relationship Id="rId21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microsoft.com/office/2007/relationships/media" Target="../media/media20.mp4"/><Relationship Id="rId16" Type="http://schemas.openxmlformats.org/officeDocument/2006/relationships/image" Target="../media/image33.png"/><Relationship Id="rId20" Type="http://schemas.microsoft.com/office/2007/relationships/hdphoto" Target="../media/hdphoto1.wdp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24" Type="http://schemas.openxmlformats.org/officeDocument/2006/relationships/image" Target="../media/image4.png"/><Relationship Id="rId5" Type="http://schemas.openxmlformats.org/officeDocument/2006/relationships/audio" Target="../media/media25.wma"/><Relationship Id="rId15" Type="http://schemas.openxmlformats.org/officeDocument/2006/relationships/image" Target="../media/image32.png"/><Relationship Id="rId23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2.png"/><Relationship Id="rId4" Type="http://schemas.microsoft.com/office/2007/relationships/media" Target="../media/media25.wma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18" Type="http://schemas.openxmlformats.org/officeDocument/2006/relationships/image" Target="../media/image34.png"/><Relationship Id="rId3" Type="http://schemas.openxmlformats.org/officeDocument/2006/relationships/video" Target="../media/media20.mp4"/><Relationship Id="rId21" Type="http://schemas.openxmlformats.org/officeDocument/2006/relationships/image" Target="../media/image19.png"/><Relationship Id="rId7" Type="http://schemas.openxmlformats.org/officeDocument/2006/relationships/image" Target="../media/image24.jpg"/><Relationship Id="rId12" Type="http://schemas.openxmlformats.org/officeDocument/2006/relationships/image" Target="../media/image37.png"/><Relationship Id="rId17" Type="http://schemas.openxmlformats.org/officeDocument/2006/relationships/image" Target="../media/image15.jpeg"/><Relationship Id="rId2" Type="http://schemas.microsoft.com/office/2007/relationships/media" Target="../media/media20.mp4"/><Relationship Id="rId16" Type="http://schemas.openxmlformats.org/officeDocument/2006/relationships/image" Target="../media/image14.jpeg"/><Relationship Id="rId20" Type="http://schemas.openxmlformats.org/officeDocument/2006/relationships/image" Target="../media/image36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openxmlformats.org/officeDocument/2006/relationships/audio" Target="../media/media26.wma"/><Relationship Id="rId15" Type="http://schemas.openxmlformats.org/officeDocument/2006/relationships/image" Target="../media/image40.png"/><Relationship Id="rId10" Type="http://schemas.openxmlformats.org/officeDocument/2006/relationships/image" Target="../media/image2.png"/><Relationship Id="rId19" Type="http://schemas.openxmlformats.org/officeDocument/2006/relationships/image" Target="../media/image20.png"/><Relationship Id="rId4" Type="http://schemas.microsoft.com/office/2007/relationships/media" Target="../media/media26.wma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7.wma"/><Relationship Id="rId7" Type="http://schemas.microsoft.com/office/2007/relationships/hdphoto" Target="../media/hdphoto3.wdp"/><Relationship Id="rId2" Type="http://schemas.microsoft.com/office/2007/relationships/media" Target="../media/media27.wma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audio" Target="../media/media4.wma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microsoft.com/office/2007/relationships/media" Target="../media/media4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wma"/><Relationship Id="rId7" Type="http://schemas.microsoft.com/office/2007/relationships/hdphoto" Target="../media/hdphoto1.wdp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7.wma"/><Relationship Id="rId7" Type="http://schemas.microsoft.com/office/2007/relationships/hdphoto" Target="../media/hdphoto1.wdp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wma"/><Relationship Id="rId7" Type="http://schemas.microsoft.com/office/2007/relationships/hdphoto" Target="../media/hdphoto1.wdp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wma"/><Relationship Id="rId7" Type="http://schemas.microsoft.com/office/2007/relationships/hdphoto" Target="../media/hdphoto1.wdp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1812" y="144222"/>
            <a:ext cx="5513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black"/>
                </a:solidFill>
              </a:rPr>
              <a:t>PHÒNG GIÁO DỤC VÀ ĐÀO TẠO QUẬN LONG BIÊN </a:t>
            </a:r>
          </a:p>
          <a:p>
            <a:r>
              <a:rPr lang="en-US" sz="2000" b="1">
                <a:solidFill>
                  <a:prstClr val="black"/>
                </a:solidFill>
              </a:rPr>
              <a:t>                     TRƯỜNG MẦM NON HOA SEN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390" y="2229631"/>
            <a:ext cx="10376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</a:rPr>
              <a:t>    </a:t>
            </a:r>
            <a:r>
              <a:rPr lang="en-US" sz="3600">
                <a:solidFill>
                  <a:srgbClr val="00B0F0"/>
                </a:solidFill>
              </a:rPr>
              <a:t>LĨNH VỰC PHÁT </a:t>
            </a:r>
            <a:r>
              <a:rPr lang="en-US" sz="3600" smtClean="0">
                <a:solidFill>
                  <a:srgbClr val="00B0F0"/>
                </a:solidFill>
              </a:rPr>
              <a:t>TRIỂN NHẬN THỨC </a:t>
            </a:r>
            <a:endParaRPr lang="en-US" sz="4400">
              <a:solidFill>
                <a:srgbClr val="00B0F0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        </a:t>
            </a:r>
            <a:r>
              <a:rPr lang="en-US" sz="3600" smtClean="0">
                <a:solidFill>
                  <a:srgbClr val="C00000"/>
                </a:solidFill>
              </a:rPr>
              <a:t>So sánh, sắp xếp thứ tự chiều cao của 3 đối tượng </a:t>
            </a:r>
            <a:endParaRPr lang="en-US" sz="48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9808" y="4098202"/>
            <a:ext cx="572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prstClr val="black">
                    <a:lumMod val="65000"/>
                    <a:lumOff val="35000"/>
                  </a:prstClr>
                </a:solidFill>
                <a:latin typeface=".VnAristote" panose="020B7200000000000000" pitchFamily="34" charset="0"/>
              </a:rPr>
              <a:t>Løa tuæi: MÉu gi¸o nhì ( 4-5 tuæi)</a:t>
            </a:r>
          </a:p>
        </p:txBody>
      </p:sp>
      <p:pic>
        <p:nvPicPr>
          <p:cNvPr id="9" name="Picture 8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29" y="930959"/>
            <a:ext cx="1971702" cy="134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0962" y="5452999"/>
            <a:ext cx="467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Người thực hiện</a:t>
            </a:r>
          </a:p>
          <a:p>
            <a:pPr algn="ctr"/>
            <a:r>
              <a:rPr lang="en-US" sz="2400" i="1">
                <a:solidFill>
                  <a:srgbClr val="4472C4">
                    <a:lumMod val="75000"/>
                  </a:srgbClr>
                </a:solidFill>
              </a:rPr>
              <a:t>Cô giáo: Phạm Thị Liên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79" y="3861197"/>
            <a:ext cx="1930964" cy="2600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150">
        <p:circle/>
      </p:transition>
    </mc:Choice>
    <mc:Fallback>
      <p:transition spd="slow" advTm="271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65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cao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6" y="2975336"/>
            <a:ext cx="3730264" cy="37302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482"/>
    </mc:Choice>
    <mc:Fallback>
      <p:transition advTm="1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38" y="11239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54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429" y="239448"/>
            <a:ext cx="10433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Chiều cao của bạn An như thế nào so với chiều cao của mẹ ?</a:t>
            </a:r>
            <a:endParaRPr lang="en-US" sz="3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6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158"/>
    </mc:Choice>
    <mc:Fallback>
      <p:transition advTm="1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88" y="113347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54" y="2975336"/>
            <a:ext cx="3730264" cy="37302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24325" y="1743075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22655" y="3088161"/>
            <a:ext cx="2057400" cy="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-Down Arrow 10"/>
          <p:cNvSpPr/>
          <p:nvPr/>
        </p:nvSpPr>
        <p:spPr>
          <a:xfrm>
            <a:off x="4935490" y="1743075"/>
            <a:ext cx="295275" cy="134508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75763" y="179368"/>
            <a:ext cx="788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An thấp hơn mẹ vì khi để 2 người đứng cạnh nhau, phía trên cơ thể mẹ có phần thừa ra so với An.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553"/>
    </mc:Choice>
    <mc:Fallback>
      <p:transition advTm="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162 L -0.25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2256" y="210181"/>
            <a:ext cx="849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An so với bố An?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40542" y="210181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 An thấp hơn bố An</a:t>
            </a:r>
            <a:endParaRPr lang="en-US" sz="28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80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489"/>
    </mc:Choice>
    <mc:Fallback>
      <p:transition advTm="1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831" y="221267"/>
            <a:ext cx="682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Trong gia đình bạn An ai là người thấp nhất?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494"/>
    </mc:Choice>
    <mc:Fallback>
      <p:transition advTm="1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3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Sắp xếp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7009"/>
      </p:ext>
    </p:extLst>
  </p:cSld>
  <p:clrMapOvr>
    <a:masterClrMapping/>
  </p:clrMapOvr>
  <p:transition spd="med" advTm="50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4986" y="317153"/>
            <a:ext cx="634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 An như thế nào so với bố An?</a:t>
            </a:r>
            <a:endParaRPr lang="en-US" sz="2400" b="1"/>
          </a:p>
        </p:txBody>
      </p:sp>
      <p:sp>
        <p:nvSpPr>
          <p:cNvPr id="10" name="TextBox 9"/>
          <p:cNvSpPr txBox="1"/>
          <p:nvPr/>
        </p:nvSpPr>
        <p:spPr>
          <a:xfrm>
            <a:off x="3484986" y="367010"/>
            <a:ext cx="659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bạn An?</a:t>
            </a:r>
            <a:endParaRPr lang="en-US" sz="2400" b="1"/>
          </a:p>
        </p:txBody>
      </p:sp>
      <p:sp>
        <p:nvSpPr>
          <p:cNvPr id="11" name="TextBox 10"/>
          <p:cNvSpPr txBox="1"/>
          <p:nvPr/>
        </p:nvSpPr>
        <p:spPr>
          <a:xfrm>
            <a:off x="3484986" y="359247"/>
            <a:ext cx="71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Chiều cao của mẹ An như thế nào so với bố  An và An?</a:t>
            </a:r>
            <a:endParaRPr 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72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5859">
        <p:circle/>
      </p:transition>
    </mc:Choice>
    <mc:Fallback>
      <p:transition spd="slow" advTm="458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6" y="9435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" y="1159873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32" y="2975336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96084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cao đến thấp?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32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534"/>
    </mc:Choice>
    <mc:Fallback>
      <p:transition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1" y="867382"/>
            <a:ext cx="2832100" cy="57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8" y="123825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23" y="3047999"/>
            <a:ext cx="3730264" cy="3730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2295" y="138083"/>
            <a:ext cx="9920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smtClean="0">
                <a:solidFill>
                  <a:prstClr val="black"/>
                </a:solidFill>
              </a:rPr>
              <a:t>Các con hãy sắp xếp các thành viên trong gia đình An theo thứ tự từ thấp đến cao? </a:t>
            </a:r>
            <a:endParaRPr lang="en-US" sz="2200" b="1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80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776"/>
    </mc:Choice>
    <mc:Fallback>
      <p:transition advTm="4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25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giỏi nhất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31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533">
        <p15:prstTrans prst="curtains"/>
      </p:transition>
    </mc:Choice>
    <mc:Fallback xmlns="">
      <p:transition spd="slow" advTm="23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à s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logo hoa sen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4323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37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605" y="3411303"/>
            <a:ext cx="2232424" cy="28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7" y="48233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cao đến thấp?</a:t>
            </a:r>
            <a:endParaRPr lang="en-US" sz="2800" b="1"/>
          </a:p>
        </p:txBody>
      </p:sp>
      <p:pic>
        <p:nvPicPr>
          <p:cNvPr id="8" name="Picture 7" descr="logo hoa sen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397" y="60600"/>
            <a:ext cx="1541804" cy="1369366"/>
          </a:xfrm>
          <a:prstGeom prst="rect">
            <a:avLst/>
          </a:prstGeom>
        </p:spPr>
      </p:pic>
      <p:pic>
        <p:nvPicPr>
          <p:cNvPr id="2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23166" y="1722966"/>
            <a:ext cx="3040134" cy="4573674"/>
            <a:chOff x="1755602" y="2680854"/>
            <a:chExt cx="2101155" cy="36729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17912" y="2821894"/>
            <a:ext cx="2193290" cy="3503055"/>
            <a:chOff x="8517912" y="2821894"/>
            <a:chExt cx="2193290" cy="3503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2620" y="4210104"/>
              <a:ext cx="1023874" cy="2114845"/>
            </a:xfrm>
            <a:prstGeom prst="rect">
              <a:avLst/>
            </a:prstGeom>
          </p:spPr>
        </p:pic>
        <p:sp>
          <p:nvSpPr>
            <p:cNvPr id="9" name="Cloud 8"/>
            <p:cNvSpPr/>
            <p:nvPr/>
          </p:nvSpPr>
          <p:spPr>
            <a:xfrm>
              <a:off x="8517912" y="2821894"/>
              <a:ext cx="2193290" cy="1595337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20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2105">
        <p14:prism/>
      </p:transition>
    </mc:Choice>
    <mc:Fallback>
      <p:transition spd="slow" advTm="5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63164 0.0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9585" objId="2"/>
        <p14:stopEvt time="1586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57323" y="3775188"/>
            <a:ext cx="1650910" cy="2566748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7964587" y="2415832"/>
            <a:ext cx="1641655" cy="3921591"/>
            <a:chOff x="6268720" y="853440"/>
            <a:chExt cx="2905760" cy="564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2699" y="1709961"/>
            <a:ext cx="2292338" cy="4631975"/>
            <a:chOff x="1352550" y="180975"/>
            <a:chExt cx="2987040" cy="6679565"/>
          </a:xfrm>
        </p:grpSpPr>
        <p:sp>
          <p:nvSpPr>
            <p:cNvPr id="26" name="Isosceles Triangle 25"/>
            <p:cNvSpPr/>
            <p:nvPr/>
          </p:nvSpPr>
          <p:spPr>
            <a:xfrm>
              <a:off x="1352550" y="180975"/>
              <a:ext cx="2987040" cy="1017905"/>
            </a:xfrm>
            <a:prstGeom prst="triangle">
              <a:avLst>
                <a:gd name="adj" fmla="val 5127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62100" y="1209040"/>
              <a:ext cx="2590800" cy="5651500"/>
              <a:chOff x="1562100" y="1209040"/>
              <a:chExt cx="2590800" cy="56515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562100" y="49784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62100" y="120904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62100" y="3098800"/>
                <a:ext cx="2590800" cy="18796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790699" y="152908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62946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536508" y="245872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38499" y="153924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90699" y="3438525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38498" y="3494087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626995" y="443865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90698" y="5140642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63595" y="5267960"/>
                <a:ext cx="523875" cy="61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595562" y="6116320"/>
                <a:ext cx="523875" cy="7442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455774" y="373427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Sắp xếp theo thứ tự từ thấp đến cao?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560" y="572649"/>
            <a:ext cx="1002972" cy="1198519"/>
          </a:xfrm>
          <a:prstGeom prst="rect">
            <a:avLst/>
          </a:prstGeom>
        </p:spPr>
      </p:pic>
      <p:pic>
        <p:nvPicPr>
          <p:cNvPr id="4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22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7171">
        <p14:flip dir="r"/>
      </p:transition>
    </mc:Choice>
    <mc:Fallback>
      <p:transition spd="slow" advTm="57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5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277 L -0.24518 -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08 -0.00394 L 0.5001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12299" objId="41"/>
        <p14:stopEvt time="18513" objId="41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070501" y="681973"/>
            <a:ext cx="58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Sắp xếp theo thứ tự từ thấp đến cao?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028" y="1447336"/>
            <a:ext cx="1002972" cy="1198519"/>
          </a:xfrm>
          <a:prstGeom prst="rect">
            <a:avLst/>
          </a:prstGeom>
        </p:spPr>
      </p:pic>
      <p:pic>
        <p:nvPicPr>
          <p:cNvPr id="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9825" y="57149"/>
            <a:ext cx="2162175" cy="1799925"/>
          </a:xfrm>
          <a:prstGeom prst="rect">
            <a:avLst/>
          </a:prstGeom>
        </p:spPr>
      </p:pic>
      <p:pic>
        <p:nvPicPr>
          <p:cNvPr id="1026" name="Picture 2" descr="Trên 50+】hình ảnh hoa hồng trắng đẹp nhất qua các thế kỷ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44" y="1704511"/>
            <a:ext cx="3149600" cy="47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nền hoa hồng đỏ đẹp - hinhanhsieudep.ne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4" y="2194884"/>
            <a:ext cx="3235669" cy="414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ồng vàng mật ong CTY (10) - hoa lẻ | hoa tươi cắt cành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416185"/>
            <a:ext cx="2438400" cy="29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7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6940">
        <p:checker/>
      </p:transition>
    </mc:Choice>
    <mc:Fallback>
      <p:transition spd="slow" advTm="4694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9965" objId="8"/>
        <p14:stopEvt time="16286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4793" y="3162354"/>
            <a:ext cx="7504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</a:t>
            </a:r>
            <a:r>
              <a:rPr lang="en-US" sz="6600" b="1" smtClean="0">
                <a:solidFill>
                  <a:prstClr val="black"/>
                </a:solidFill>
              </a:rPr>
              <a:t>Trò chơi</a:t>
            </a:r>
          </a:p>
          <a:p>
            <a:pPr algn="ctr"/>
            <a:r>
              <a:rPr lang="en-US" sz="6600" b="1" smtClean="0">
                <a:solidFill>
                  <a:prstClr val="black"/>
                </a:solidFill>
              </a:rPr>
              <a:t>Ai thông minh hơn</a:t>
            </a:r>
            <a:endParaRPr lang="en-US" sz="6600" b="1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98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708">
        <p:circle/>
      </p:transition>
    </mc:Choice>
    <mc:Fallback>
      <p:transition spd="slow" advTm="227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57592" y="778212"/>
            <a:ext cx="3978612" cy="2091447"/>
            <a:chOff x="1157592" y="778212"/>
            <a:chExt cx="3978612" cy="2091447"/>
          </a:xfrm>
        </p:grpSpPr>
        <p:sp>
          <p:nvSpPr>
            <p:cNvPr id="4" name="Rectangle 3"/>
            <p:cNvSpPr/>
            <p:nvPr/>
          </p:nvSpPr>
          <p:spPr>
            <a:xfrm>
              <a:off x="1157592" y="778212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101" y="1233903"/>
              <a:ext cx="1121593" cy="16357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92" y="1702388"/>
              <a:ext cx="903216" cy="11672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2887" y="904672"/>
              <a:ext cx="1047015" cy="196498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706735" y="82552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Nhóm nào có cách sắp xếp từ thấp đến cao?</a:t>
            </a:r>
            <a:endParaRPr lang="en-US" sz="2800" b="1"/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922193" y="808043"/>
            <a:ext cx="3978612" cy="2091447"/>
            <a:chOff x="6185448" y="787938"/>
            <a:chExt cx="3978612" cy="2091447"/>
          </a:xfrm>
        </p:grpSpPr>
        <p:sp>
          <p:nvSpPr>
            <p:cNvPr id="7" name="Rectangle 6"/>
            <p:cNvSpPr/>
            <p:nvPr/>
          </p:nvSpPr>
          <p:spPr>
            <a:xfrm>
              <a:off x="6185448" y="787938"/>
              <a:ext cx="3978612" cy="20914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4713" y="1233503"/>
              <a:ext cx="846227" cy="16361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06833" y="1828800"/>
              <a:ext cx="735842" cy="10408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48791" y="911080"/>
              <a:ext cx="888317" cy="195857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746" y="4057375"/>
            <a:ext cx="915782" cy="1971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735" y="4362275"/>
            <a:ext cx="782582" cy="1666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2371" y="4791909"/>
            <a:ext cx="913378" cy="12753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XXX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1.</a:t>
            </a:r>
            <a:endParaRPr lang="en-US" sz="2800" b="1"/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3</a:t>
            </a:r>
            <a:r>
              <a:rPr lang="en-US" sz="2800" b="1" smtClean="0"/>
              <a:t>.</a:t>
            </a:r>
            <a:endParaRPr lang="en-US" sz="2800" b="1"/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2</a:t>
              </a:r>
              <a:r>
                <a:rPr lang="en-US" sz="2800" b="1" smtClean="0"/>
                <a:t>.</a:t>
              </a:r>
              <a:endParaRPr lang="en-US" sz="2800" b="1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4</a:t>
            </a:r>
            <a:r>
              <a:rPr lang="en-US" sz="2800" b="1" smtClean="0"/>
              <a:t>.</a:t>
            </a:r>
            <a:endParaRPr lang="en-US" sz="2800" b="1"/>
          </a:p>
        </p:txBody>
      </p:sp>
      <p:pic>
        <p:nvPicPr>
          <p:cNvPr id="39" name="Picture 38" descr="logo hoa sen"/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29825" y="4709"/>
            <a:ext cx="2162175" cy="1799925"/>
          </a:xfrm>
          <a:prstGeom prst="rect">
            <a:avLst/>
          </a:prstGeom>
        </p:spPr>
      </p:pic>
      <p:pic>
        <p:nvPicPr>
          <p:cNvPr id="102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61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575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1954">
        <p15:prstTrans prst="fracture"/>
      </p:transition>
    </mc:Choice>
    <mc:Fallback>
      <p:transition spd="slow" advTm="31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05" objId="33"/>
        <p14:stopEvt time="14236" objId="3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7592" y="778212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2966" y="108549"/>
            <a:ext cx="675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Nhóm nào có cách sắp xếp từ cao đến thấp?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22193" y="3937498"/>
            <a:ext cx="3978612" cy="2091447"/>
            <a:chOff x="6264613" y="4001309"/>
            <a:chExt cx="3978612" cy="2091447"/>
          </a:xfrm>
        </p:grpSpPr>
        <p:sp>
          <p:nvSpPr>
            <p:cNvPr id="6" name="Rectangle 5"/>
            <p:cNvSpPr/>
            <p:nvPr/>
          </p:nvSpPr>
          <p:spPr>
            <a:xfrm>
              <a:off x="6264613" y="4001309"/>
              <a:ext cx="3978612" cy="20914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138" y="4075889"/>
              <a:ext cx="978352" cy="20168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9462" y="4503906"/>
              <a:ext cx="664682" cy="15888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348" y="4817415"/>
              <a:ext cx="596588" cy="127534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922193" y="808043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7592" y="3937499"/>
            <a:ext cx="3978612" cy="2091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92341" y="3060494"/>
            <a:ext cx="554799" cy="45119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XXX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5761" y="6344615"/>
            <a:ext cx="603556" cy="475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186" y="6308349"/>
            <a:ext cx="603556" cy="4755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7714" y="3060494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1.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5994" y="63132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3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90734" y="3157865"/>
            <a:ext cx="1017455" cy="530544"/>
            <a:chOff x="7711166" y="3144217"/>
            <a:chExt cx="1017455" cy="5305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5065" y="3144217"/>
              <a:ext cx="603556" cy="47552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11166" y="3151541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prstClr val="black"/>
                  </a:solidFill>
                </a:rPr>
                <a:t>2</a:t>
              </a:r>
              <a:r>
                <a:rPr lang="en-US" sz="2800" b="1" smtClean="0">
                  <a:solidFill>
                    <a:prstClr val="black"/>
                  </a:solidFill>
                </a:rPr>
                <a:t>.</a:t>
              </a:r>
              <a:endParaRPr lang="en-US" sz="2800" b="1">
                <a:solidFill>
                  <a:prstClr val="black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31541" y="633304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prstClr val="black"/>
                </a:solidFill>
              </a:rPr>
              <a:t>4</a:t>
            </a:r>
            <a:r>
              <a:rPr lang="en-US" sz="2800" b="1" smtClean="0">
                <a:solidFill>
                  <a:prstClr val="black"/>
                </a:solidFill>
              </a:rPr>
              <a:t>.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39" name="Picture 38" descr="logo hoa sen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0" y="959811"/>
            <a:ext cx="1467821" cy="18825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24" y="1290553"/>
            <a:ext cx="1214000" cy="1557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0" y="1679553"/>
            <a:ext cx="906647" cy="116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020" y="818496"/>
            <a:ext cx="2096508" cy="2051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357" y="1436621"/>
            <a:ext cx="1360123" cy="14516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8255" y="1122600"/>
            <a:ext cx="1953747" cy="1754383"/>
          </a:xfrm>
          <a:prstGeom prst="rect">
            <a:avLst/>
          </a:prstGeom>
        </p:spPr>
      </p:pic>
      <p:pic>
        <p:nvPicPr>
          <p:cNvPr id="43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4" y="3937498"/>
            <a:ext cx="898698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47" y="4088533"/>
            <a:ext cx="1629063" cy="20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9629" y="4753603"/>
            <a:ext cx="913378" cy="1275341"/>
          </a:xfrm>
          <a:prstGeom prst="rect">
            <a:avLst/>
          </a:prstGeom>
        </p:spPr>
      </p:pic>
      <p:pic>
        <p:nvPicPr>
          <p:cNvPr id="3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29825" y="0"/>
            <a:ext cx="2162175" cy="1799925"/>
          </a:xfrm>
          <a:prstGeom prst="rect">
            <a:avLst/>
          </a:prstGeom>
        </p:spPr>
      </p:pic>
      <p:pic>
        <p:nvPicPr>
          <p:cNvPr id="32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41" y="291598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8" y="300278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ấu tích - Google Tìm kiếm | Hình, Nụ cười, Hình ảnh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22" y="6168969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4704" y="2756761"/>
            <a:ext cx="1467208" cy="1753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437787"/>
      </p:ext>
    </p:extLst>
  </p:cSld>
  <p:clrMapOvr>
    <a:masterClrMapping/>
  </p:clrMapOvr>
  <p:transition spd="slow" advTm="275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22" objId="31"/>
        <p14:stopEvt time="13924" objId="3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40"/>
            <a:ext cx="12192000" cy="6869240"/>
          </a:xfrm>
        </p:spPr>
      </p:pic>
      <p:sp>
        <p:nvSpPr>
          <p:cNvPr id="5" name="Rectangle 4"/>
          <p:cNvSpPr/>
          <p:nvPr/>
        </p:nvSpPr>
        <p:spPr>
          <a:xfrm>
            <a:off x="3835400" y="1752600"/>
            <a:ext cx="508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XIN CHÀO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HẸN GẶP LẠI </a:t>
            </a:r>
          </a:p>
        </p:txBody>
      </p:sp>
      <p:pic>
        <p:nvPicPr>
          <p:cNvPr id="7" name="Picture 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980" y="115102"/>
            <a:ext cx="1404620" cy="9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54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72">
        <p14:conveyor dir="l"/>
      </p:transition>
    </mc:Choice>
    <mc:Fallback>
      <p:transition spd="slow" advTm="12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5935" y="3733800"/>
            <a:ext cx="7536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                     Hoạt động 1</a:t>
            </a:r>
          </a:p>
          <a:p>
            <a:r>
              <a:rPr lang="en-US" sz="4000" b="1" smtClean="0"/>
              <a:t> Ôn so sánh chiều cao 2 đối tượng </a:t>
            </a:r>
            <a:endParaRPr lang="en-US" sz="40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200"/>
      </p:ext>
    </p:extLst>
  </p:cSld>
  <p:clrMapOvr>
    <a:masterClrMapping/>
  </p:clrMapOvr>
  <p:transition spd="slow" advTm="60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188176" y="3781425"/>
            <a:ext cx="1405905" cy="2619375"/>
            <a:chOff x="2367280" y="2743200"/>
            <a:chExt cx="2895600" cy="3759200"/>
          </a:xfrm>
        </p:grpSpPr>
        <p:sp>
          <p:nvSpPr>
            <p:cNvPr id="5" name="Isosceles Triangle 4"/>
            <p:cNvSpPr/>
            <p:nvPr/>
          </p:nvSpPr>
          <p:spPr>
            <a:xfrm>
              <a:off x="2367280" y="274320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7280" y="4632960"/>
              <a:ext cx="2895600" cy="1869440"/>
              <a:chOff x="2367280" y="4632960"/>
              <a:chExt cx="2895600" cy="186944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050506" y="2301240"/>
            <a:ext cx="1682042" cy="4099560"/>
            <a:chOff x="6268720" y="853440"/>
            <a:chExt cx="2905760" cy="5648960"/>
          </a:xfrm>
        </p:grpSpPr>
        <p:grpSp>
          <p:nvGrpSpPr>
            <p:cNvPr id="10" name="Group 9"/>
            <p:cNvGrpSpPr/>
            <p:nvPr/>
          </p:nvGrpSpPr>
          <p:grpSpPr>
            <a:xfrm>
              <a:off x="6278880" y="4632960"/>
              <a:ext cx="2895600" cy="1869440"/>
              <a:chOff x="2367280" y="4632960"/>
              <a:chExt cx="2895600" cy="186944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268720" y="2743200"/>
              <a:ext cx="2895600" cy="1869440"/>
              <a:chOff x="2367280" y="4632960"/>
              <a:chExt cx="2895600" cy="18694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67280" y="4632960"/>
                <a:ext cx="2895600" cy="18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560320" y="4917440"/>
                <a:ext cx="55880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2000" y="4917440"/>
                <a:ext cx="497840" cy="6299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56000" y="5781040"/>
                <a:ext cx="619760" cy="7213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6268720" y="853440"/>
              <a:ext cx="2895600" cy="188976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799" y="652163"/>
            <a:ext cx="6581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/>
              <a:t> </a:t>
            </a:r>
            <a:r>
              <a:rPr lang="en-US" sz="3200" b="1" smtClean="0"/>
              <a:t>So sánh chiều cao nhóm 2 đối tượng </a:t>
            </a:r>
            <a:endParaRPr lang="en-US" sz="3200" b="1"/>
          </a:p>
        </p:txBody>
      </p:sp>
      <p:pic>
        <p:nvPicPr>
          <p:cNvPr id="27" name="Picture 26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5049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7" y="3860614"/>
            <a:ext cx="1535515" cy="2472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7688" y="4210334"/>
            <a:ext cx="1695304" cy="21721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4411" y="4827373"/>
            <a:ext cx="1342216" cy="1573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5602" y="2680854"/>
            <a:ext cx="2101155" cy="3672982"/>
            <a:chOff x="1755602" y="2680854"/>
            <a:chExt cx="2101155" cy="367298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5" name="Cloud 24"/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994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7699">
        <p15:prstTrans prst="wind"/>
      </p:transition>
    </mc:Choice>
    <mc:Fallback>
      <p:transition spd="slow" advTm="77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0980" y="3425001"/>
            <a:ext cx="7504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prstClr val="black"/>
                </a:solidFill>
              </a:rPr>
              <a:t> Hoạt động 2</a:t>
            </a:r>
          </a:p>
          <a:p>
            <a:pPr algn="ctr"/>
            <a:r>
              <a:rPr lang="en-US" sz="4000" b="1" smtClean="0">
                <a:solidFill>
                  <a:prstClr val="black"/>
                </a:solidFill>
              </a:rPr>
              <a:t>   So sánh chiều cao 3 đối tượng </a:t>
            </a:r>
            <a:endParaRPr lang="en-US" sz="4000" b="1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0271" cy="944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5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157">
        <p14:doors dir="vert"/>
      </p:transition>
    </mc:Choice>
    <mc:Fallback>
      <p:transition spd="slow" advTm="5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3787" y="183480"/>
            <a:ext cx="685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Gia đình bạn An gồm những thành viên nào?</a:t>
            </a: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56498" y="389579"/>
            <a:ext cx="18370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3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73" y="1190625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57" y="2895600"/>
            <a:ext cx="3730264" cy="373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30429" y="184753"/>
            <a:ext cx="9210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Chiều cao của các thành viên trong gia đình An như thế nào?</a:t>
            </a:r>
            <a:endParaRPr lang="en-US" sz="2800" b="1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92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6675">
        <p14:ripple/>
      </p:transition>
    </mc:Choice>
    <mc:Fallback>
      <p:transition spd="slow" advTm="46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" grpId="0"/>
      <p:bldP spid="2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943583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ther portrait vector illustration. ⬇ Vector Image by © adekvat | Vector  Stock 11059713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279580"/>
            <a:ext cx="4049468" cy="588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16100" y="120927"/>
            <a:ext cx="9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</a:rPr>
              <a:t>Các con có nhận xét gì về chiều cao của bố bạn An so với mẹ bạn ấy?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8950" y="29467"/>
            <a:ext cx="4737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Bố An cao hơn mẹ An vì khi 2 người đứng cạnh nhau, cơ thể bố có phần thừa ra so với mẹ.</a:t>
            </a:r>
            <a:endParaRPr lang="en-US" sz="2800" b="1"/>
          </a:p>
        </p:txBody>
      </p:sp>
      <p:sp>
        <p:nvSpPr>
          <p:cNvPr id="3" name="Up-Down Arrow 2"/>
          <p:cNvSpPr/>
          <p:nvPr/>
        </p:nvSpPr>
        <p:spPr>
          <a:xfrm>
            <a:off x="4781550" y="1047750"/>
            <a:ext cx="295275" cy="73342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10050" y="104775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91025" y="1752600"/>
            <a:ext cx="205740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5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742"/>
    </mc:Choice>
    <mc:Fallback>
      <p:transition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00834 L -0.19844 -0.008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02" y="2975336"/>
            <a:ext cx="3730264" cy="37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9191" y="210181"/>
            <a:ext cx="857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</a:rPr>
              <a:t>Các con có nhận xét gì về chiều cao của bố An so với An?</a:t>
            </a:r>
            <a:endParaRPr lang="en-US" sz="2800" b="1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7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946"/>
    </mc:Choice>
    <mc:Fallback>
      <p:transition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hoa sen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20" cy="94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Young Man In Dad Style Cartoon Character Style Stock Vector - Illustration  of clip, artistic: 18361793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28675"/>
            <a:ext cx="2832100" cy="59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7" y="3013762"/>
            <a:ext cx="3730264" cy="3730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0472" y="2510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>
                <a:solidFill>
                  <a:srgbClr val="002060"/>
                </a:solidFill>
              </a:rPr>
              <a:t>Bố An cao </a:t>
            </a:r>
            <a:r>
              <a:rPr lang="en-US" sz="2800" b="1" smtClean="0">
                <a:solidFill>
                  <a:srgbClr val="002060"/>
                </a:solidFill>
              </a:rPr>
              <a:t>hơn </a:t>
            </a:r>
            <a:r>
              <a:rPr lang="en-US" sz="2800" b="1">
                <a:solidFill>
                  <a:srgbClr val="002060"/>
                </a:solidFill>
              </a:rPr>
              <a:t>An vì khi 2 </a:t>
            </a:r>
            <a:r>
              <a:rPr lang="en-US" sz="2800" b="1" smtClean="0">
                <a:solidFill>
                  <a:srgbClr val="002060"/>
                </a:solidFill>
              </a:rPr>
              <a:t>người đứng </a:t>
            </a:r>
            <a:r>
              <a:rPr lang="en-US" sz="2800" b="1">
                <a:solidFill>
                  <a:srgbClr val="002060"/>
                </a:solidFill>
              </a:rPr>
              <a:t>cạnh nhau, </a:t>
            </a:r>
            <a:r>
              <a:rPr lang="en-US" sz="2800" b="1" smtClean="0">
                <a:solidFill>
                  <a:srgbClr val="002060"/>
                </a:solidFill>
              </a:rPr>
              <a:t>phần trên cơ </a:t>
            </a:r>
            <a:r>
              <a:rPr lang="en-US" sz="2800" b="1">
                <a:solidFill>
                  <a:srgbClr val="002060"/>
                </a:solidFill>
              </a:rPr>
              <a:t>thể bố có phần thừa ra so với </a:t>
            </a:r>
            <a:r>
              <a:rPr lang="en-US" sz="2800" b="1" smtClean="0">
                <a:solidFill>
                  <a:srgbClr val="002060"/>
                </a:solidFill>
              </a:rPr>
              <a:t>An.</a:t>
            </a:r>
            <a:endParaRPr lang="en-US" sz="2800" b="1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19500" y="1057275"/>
            <a:ext cx="20574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>
            <a:off x="4408560" y="1095032"/>
            <a:ext cx="295275" cy="195648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005580" y="3089275"/>
            <a:ext cx="2057400" cy="0"/>
          </a:xfrm>
          <a:prstGeom prst="line">
            <a:avLst/>
          </a:prstGeom>
          <a:ln w="76200">
            <a:solidFill>
              <a:schemeClr val="bg2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36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945"/>
    </mc:Choice>
    <mc:Fallback>
      <p:transition advTm="1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5 -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3|4.5|9.2|2.9|5.5|2.7|10.1|1.9|7.1|3.2|13.2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6|1.3|11.5|1.1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1|2|6.2|2|2.2|6.6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5|2|7|1.7|2.4|5.3|1.6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1|6.9|9.6|1.9|1.6|6|7.5|2.1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3|1.3|7.8|9.4|1.9|1.9|6.3|7.3|2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1.4|7.3|9.6|1.8|4.7|5.9|1.8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6|7.1|6.4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1.9|2.2|6.8|1.3|1.2|1.5|6.3|2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6|5.2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5|1.6|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1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466</Words>
  <Application>Microsoft Office PowerPoint</Application>
  <PresentationFormat>Widescreen</PresentationFormat>
  <Paragraphs>53</Paragraphs>
  <Slides>26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.VnAristote</vt:lpstr>
      <vt:lpstr>Arial</vt:lpstr>
      <vt:lpstr>Calibri</vt:lpstr>
      <vt:lpstr>Calibri Light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144</cp:revision>
  <dcterms:created xsi:type="dcterms:W3CDTF">2021-05-04T15:06:01Z</dcterms:created>
  <dcterms:modified xsi:type="dcterms:W3CDTF">2021-05-13T01:34:29Z</dcterms:modified>
</cp:coreProperties>
</file>