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</p:sldMasterIdLst>
  <p:notesMasterIdLst>
    <p:notesMasterId r:id="rId23"/>
  </p:notesMasterIdLst>
  <p:sldIdLst>
    <p:sldId id="307" r:id="rId2"/>
    <p:sldId id="264" r:id="rId3"/>
    <p:sldId id="317" r:id="rId4"/>
    <p:sldId id="314" r:id="rId5"/>
    <p:sldId id="267" r:id="rId6"/>
    <p:sldId id="268" r:id="rId7"/>
    <p:sldId id="269" r:id="rId8"/>
    <p:sldId id="270" r:id="rId9"/>
    <p:sldId id="263" r:id="rId10"/>
    <p:sldId id="293" r:id="rId11"/>
    <p:sldId id="311" r:id="rId12"/>
    <p:sldId id="299" r:id="rId13"/>
    <p:sldId id="271" r:id="rId14"/>
    <p:sldId id="295" r:id="rId15"/>
    <p:sldId id="301" r:id="rId16"/>
    <p:sldId id="303" r:id="rId17"/>
    <p:sldId id="315" r:id="rId18"/>
    <p:sldId id="280" r:id="rId19"/>
    <p:sldId id="316" r:id="rId20"/>
    <p:sldId id="312" r:id="rId21"/>
    <p:sldId id="282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B5E9"/>
    <a:srgbClr val="FF99FF"/>
    <a:srgbClr val="33CC33"/>
    <a:srgbClr val="BBE0E3"/>
    <a:srgbClr val="6600CC"/>
    <a:srgbClr val="FF3300"/>
    <a:srgbClr val="CC00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30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8090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74E31FE-144B-46FA-9A12-209C26405A6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1A0241-27F5-4700-9872-6C1E86136B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4245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DD2E70-0E0E-4DA3-BEDF-EDA0368672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5190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4FD6A-0088-40A1-9E0B-06F654440B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5929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4B6FEB-D52D-4BAC-826B-FC9FDC932F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3938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29991-FBA4-484C-A34A-9174335348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872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2C32E-D7D0-4D97-A665-50A74939A7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2483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A16571-4D97-4CEF-9C10-AD84E3BCA8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7578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94D3BB-5D64-4F4B-9E95-F3CBE861FA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4017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978C73-971A-40C7-ADF2-B99BED1FDB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3777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FCCD75-AC39-4AB9-8296-98ED27E640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5138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DF6635-E2F9-48B6-A52C-C4D01C9237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1367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215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A0CF92B-9212-46AB-AEE2-3C746656399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audio" Target="../media/audio2.wav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4.wav"/><Relationship Id="rId7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-PC\Desktop\V&#194;N%202014\GADT%20LQVToan_%20V&#226;n_%20MN%20D&#7909;c%20T&#250;\s&#7889;%206%20ti&#7871;t%201,2,3%20-%20V&#226;n\ch&#224;o%20ng&#224;y%20m&#7899;i.wma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desktop\Con%20ga-%20Thuy\am%2012.wav" TargetMode="Externa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9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9" name="WordArt 5"/>
          <p:cNvSpPr>
            <a:spLocks noChangeArrowheads="1" noChangeShapeType="1" noTextEdit="1"/>
          </p:cNvSpPr>
          <p:nvPr/>
        </p:nvSpPr>
        <p:spPr bwMode="auto">
          <a:xfrm>
            <a:off x="3200400" y="5181600"/>
            <a:ext cx="3314700" cy="9271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2400" kern="10" dirty="0" err="1">
                <a:solidFill>
                  <a:srgbClr val="FF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kern="10" dirty="0">
                <a:solidFill>
                  <a:srgbClr val="FF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" dirty="0" err="1">
                <a:solidFill>
                  <a:srgbClr val="FF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kern="10" dirty="0">
                <a:solidFill>
                  <a:srgbClr val="FF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5-6 </a:t>
            </a:r>
            <a:r>
              <a:rPr lang="en-US" sz="2400" kern="10" dirty="0" err="1">
                <a:solidFill>
                  <a:srgbClr val="FF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kern="10" dirty="0">
              <a:solidFill>
                <a:srgbClr val="FF00FF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kern="10" dirty="0" err="1">
                <a:solidFill>
                  <a:srgbClr val="FF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kern="10" dirty="0">
                <a:solidFill>
                  <a:srgbClr val="FF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" dirty="0" err="1">
                <a:solidFill>
                  <a:srgbClr val="FF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kern="10" dirty="0">
                <a:solidFill>
                  <a:srgbClr val="FF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kern="10" dirty="0" err="1" smtClean="0">
                <a:solidFill>
                  <a:srgbClr val="FF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sz="2400" kern="10" dirty="0" smtClean="0">
                <a:solidFill>
                  <a:srgbClr val="FF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2400" kern="10" dirty="0" err="1" smtClean="0">
                <a:solidFill>
                  <a:srgbClr val="FF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kern="10" dirty="0" smtClean="0">
                <a:solidFill>
                  <a:srgbClr val="FF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kern="10" dirty="0">
              <a:solidFill>
                <a:srgbClr val="FF00FF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951" name="Text Box 7"/>
          <p:cNvSpPr txBox="1">
            <a:spLocks noChangeArrowheads="1"/>
          </p:cNvSpPr>
          <p:nvPr/>
        </p:nvSpPr>
        <p:spPr bwMode="auto">
          <a:xfrm>
            <a:off x="2286000" y="2819400"/>
            <a:ext cx="5099050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HOẠT ĐỘNG HỌC</a:t>
            </a:r>
          </a:p>
          <a:p>
            <a:pPr algn="ctr"/>
            <a:r>
              <a:rPr lang="en-US" altLang="en-US" sz="3600" b="1">
                <a:solidFill>
                  <a:srgbClr val="0000FF"/>
                </a:solidFill>
                <a:latin typeface="Times New Roman" panose="02020603050405020304" pitchFamily="18" charset="0"/>
              </a:rPr>
              <a:t>LÀM QUEN VỚI TOÁN</a:t>
            </a:r>
          </a:p>
        </p:txBody>
      </p:sp>
      <p:sp>
        <p:nvSpPr>
          <p:cNvPr id="82952" name="Text Box 8"/>
          <p:cNvSpPr txBox="1">
            <a:spLocks noChangeArrowheads="1"/>
          </p:cNvSpPr>
          <p:nvPr/>
        </p:nvSpPr>
        <p:spPr bwMode="auto">
          <a:xfrm>
            <a:off x="914400" y="4114800"/>
            <a:ext cx="78263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i="1">
                <a:solidFill>
                  <a:srgbClr val="0000FF"/>
                </a:solidFill>
                <a:latin typeface="Times New Roman" panose="02020603050405020304" pitchFamily="18" charset="0"/>
              </a:rPr>
              <a:t>Đề tài: Số 6 tiết 1- Đếm đến 6,nhận biết nhóm có 6 đối tượng, nhận biết số 6.</a:t>
            </a:r>
          </a:p>
        </p:txBody>
      </p:sp>
      <p:pic>
        <p:nvPicPr>
          <p:cNvPr id="82959" name="Picture 15" descr="Picture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081317">
            <a:off x="1031081" y="416719"/>
            <a:ext cx="646113" cy="57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60" name="Picture 16" descr="Picture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58036">
            <a:off x="7131844" y="411956"/>
            <a:ext cx="685800" cy="47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22561" y="331037"/>
            <a:ext cx="901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NON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SEN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5207" y1="13902" x2="25207" y2="13902"/>
                        <a14:foregroundMark x1="37988" y1="7583" x2="37988" y2="7583"/>
                        <a14:foregroundMark x1="56805" y1="6951" x2="56805" y2="6951"/>
                        <a14:foregroundMark x1="53254" y1="93523" x2="53254" y2="93523"/>
                        <a14:foregroundMark x1="51243" y1="93049" x2="51243" y2="930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487" y="888443"/>
            <a:ext cx="2355147" cy="17642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0"/>
                                        <p:tgtEl>
                                          <p:spTgt spid="82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 rot="10800000"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6563" name="Picture 3" descr="cap sach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0668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4" descr="cap sach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430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5" name="Picture 5" descr="cap sach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6" name="Picture 6" descr="cap sach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1430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7" name="Picture 7" descr="cap sach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430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8" name="Picture 8" descr="cap sach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77" name="Line 17"/>
          <p:cNvSpPr>
            <a:spLocks noChangeShapeType="1"/>
          </p:cNvSpPr>
          <p:nvPr/>
        </p:nvSpPr>
        <p:spPr bwMode="auto">
          <a:xfrm>
            <a:off x="0" y="2514600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78" name="Line 18"/>
          <p:cNvSpPr>
            <a:spLocks noChangeShapeType="1"/>
          </p:cNvSpPr>
          <p:nvPr/>
        </p:nvSpPr>
        <p:spPr bwMode="auto">
          <a:xfrm>
            <a:off x="0" y="4572000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6579" name="Picture 19" descr="qua b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429000"/>
            <a:ext cx="1219200" cy="108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80" name="Picture 20" descr="qua b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429000"/>
            <a:ext cx="1066800" cy="108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81" name="Picture 21" descr="qua b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429000"/>
            <a:ext cx="1066800" cy="108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82" name="Picture 22" descr="qua b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429000"/>
            <a:ext cx="1066800" cy="108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83" name="Picture 23" descr="qua b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429000"/>
            <a:ext cx="1066800" cy="108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84" name="Picture 24" descr="qua b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429000"/>
            <a:ext cx="1066800" cy="108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6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6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66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66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66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66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6" name="Text Box 6"/>
          <p:cNvSpPr txBox="1">
            <a:spLocks noChangeArrowheads="1"/>
          </p:cNvSpPr>
          <p:nvPr/>
        </p:nvSpPr>
        <p:spPr bwMode="auto">
          <a:xfrm>
            <a:off x="1600200" y="1600200"/>
            <a:ext cx="5943600" cy="372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800" b="1">
                <a:solidFill>
                  <a:srgbClr val="0000FF"/>
                </a:solidFill>
              </a:rPr>
              <a:t>Ngoài ra trong lớp mình còn có rất nhiều đồ dùng đồ chơi có số lượng 6 đấy, mời các con, hãy nhanh mắt tìm và đếm thật nhanh nào ( Trẻ tìm và đếm, so sánh các nhóm với 2nhóm: ba lô, bóng)</a:t>
            </a:r>
          </a:p>
          <a:p>
            <a:pPr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</a:rPr>
              <a:t>* Chọn thẻ số cho nhóm ba lô, bóng và các nhóm quanh lớp.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7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0" name="Line 6"/>
          <p:cNvSpPr>
            <a:spLocks noChangeShapeType="1"/>
          </p:cNvSpPr>
          <p:nvPr/>
        </p:nvSpPr>
        <p:spPr bwMode="auto">
          <a:xfrm flipH="1" flipV="1">
            <a:off x="2514600" y="1981200"/>
            <a:ext cx="1524000" cy="9906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1" name="Line 7"/>
          <p:cNvSpPr>
            <a:spLocks noChangeShapeType="1"/>
          </p:cNvSpPr>
          <p:nvPr/>
        </p:nvSpPr>
        <p:spPr bwMode="auto">
          <a:xfrm flipH="1">
            <a:off x="2819400" y="3962400"/>
            <a:ext cx="1295400" cy="838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2" name="Line 8"/>
          <p:cNvSpPr>
            <a:spLocks noChangeShapeType="1"/>
          </p:cNvSpPr>
          <p:nvPr/>
        </p:nvSpPr>
        <p:spPr bwMode="auto">
          <a:xfrm flipH="1">
            <a:off x="4953000" y="2209800"/>
            <a:ext cx="1524000" cy="10668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3" name="Line 9"/>
          <p:cNvSpPr>
            <a:spLocks noChangeShapeType="1"/>
          </p:cNvSpPr>
          <p:nvPr/>
        </p:nvSpPr>
        <p:spPr bwMode="auto">
          <a:xfrm flipH="1" flipV="1">
            <a:off x="4876800" y="3962400"/>
            <a:ext cx="1524000" cy="9906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36" name="Line 132"/>
          <p:cNvSpPr>
            <a:spLocks noChangeShapeType="1"/>
          </p:cNvSpPr>
          <p:nvPr/>
        </p:nvSpPr>
        <p:spPr bwMode="auto">
          <a:xfrm flipH="1" flipV="1">
            <a:off x="2514600" y="1981200"/>
            <a:ext cx="1524000" cy="9906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37" name="Line 133"/>
          <p:cNvSpPr>
            <a:spLocks noChangeShapeType="1"/>
          </p:cNvSpPr>
          <p:nvPr/>
        </p:nvSpPr>
        <p:spPr bwMode="auto">
          <a:xfrm flipH="1">
            <a:off x="2819400" y="3962400"/>
            <a:ext cx="1295400" cy="838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38" name="Line 134"/>
          <p:cNvSpPr>
            <a:spLocks noChangeShapeType="1"/>
          </p:cNvSpPr>
          <p:nvPr/>
        </p:nvSpPr>
        <p:spPr bwMode="auto">
          <a:xfrm flipH="1">
            <a:off x="4953000" y="2209800"/>
            <a:ext cx="1524000" cy="10668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39" name="Line 135"/>
          <p:cNvSpPr>
            <a:spLocks noChangeShapeType="1"/>
          </p:cNvSpPr>
          <p:nvPr/>
        </p:nvSpPr>
        <p:spPr bwMode="auto">
          <a:xfrm flipH="1" flipV="1">
            <a:off x="4876800" y="3962400"/>
            <a:ext cx="1524000" cy="9906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962" name="Line 258"/>
          <p:cNvSpPr>
            <a:spLocks noChangeShapeType="1"/>
          </p:cNvSpPr>
          <p:nvPr/>
        </p:nvSpPr>
        <p:spPr bwMode="auto">
          <a:xfrm flipH="1" flipV="1">
            <a:off x="2514600" y="1981200"/>
            <a:ext cx="1524000" cy="9906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963" name="Line 259"/>
          <p:cNvSpPr>
            <a:spLocks noChangeShapeType="1"/>
          </p:cNvSpPr>
          <p:nvPr/>
        </p:nvSpPr>
        <p:spPr bwMode="auto">
          <a:xfrm flipH="1">
            <a:off x="2819400" y="3962400"/>
            <a:ext cx="1295400" cy="838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964" name="Line 260"/>
          <p:cNvSpPr>
            <a:spLocks noChangeShapeType="1"/>
          </p:cNvSpPr>
          <p:nvPr/>
        </p:nvSpPr>
        <p:spPr bwMode="auto">
          <a:xfrm flipH="1">
            <a:off x="4953000" y="2209800"/>
            <a:ext cx="1524000" cy="10668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965" name="Line 261"/>
          <p:cNvSpPr>
            <a:spLocks noChangeShapeType="1"/>
          </p:cNvSpPr>
          <p:nvPr/>
        </p:nvSpPr>
        <p:spPr bwMode="auto">
          <a:xfrm flipH="1" flipV="1">
            <a:off x="4876800" y="3962400"/>
            <a:ext cx="1524000" cy="9906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088" name="Line 384"/>
          <p:cNvSpPr>
            <a:spLocks noChangeShapeType="1"/>
          </p:cNvSpPr>
          <p:nvPr/>
        </p:nvSpPr>
        <p:spPr bwMode="auto">
          <a:xfrm flipH="1" flipV="1">
            <a:off x="2514600" y="1981200"/>
            <a:ext cx="1524000" cy="9906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089" name="Line 385"/>
          <p:cNvSpPr>
            <a:spLocks noChangeShapeType="1"/>
          </p:cNvSpPr>
          <p:nvPr/>
        </p:nvSpPr>
        <p:spPr bwMode="auto">
          <a:xfrm flipH="1">
            <a:off x="2819400" y="3962400"/>
            <a:ext cx="1295400" cy="838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090" name="Line 386"/>
          <p:cNvSpPr>
            <a:spLocks noChangeShapeType="1"/>
          </p:cNvSpPr>
          <p:nvPr/>
        </p:nvSpPr>
        <p:spPr bwMode="auto">
          <a:xfrm flipH="1">
            <a:off x="4953000" y="2209800"/>
            <a:ext cx="1524000" cy="10668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091" name="Line 387"/>
          <p:cNvSpPr>
            <a:spLocks noChangeShapeType="1"/>
          </p:cNvSpPr>
          <p:nvPr/>
        </p:nvSpPr>
        <p:spPr bwMode="auto">
          <a:xfrm flipH="1" flipV="1">
            <a:off x="4876800" y="3962400"/>
            <a:ext cx="1524000" cy="9906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120" name="Rectangle 416"/>
          <p:cNvSpPr>
            <a:spLocks noChangeArrowheads="1"/>
          </p:cNvSpPr>
          <p:nvPr/>
        </p:nvSpPr>
        <p:spPr bwMode="auto">
          <a:xfrm>
            <a:off x="3581400" y="2514600"/>
            <a:ext cx="1828800" cy="2133600"/>
          </a:xfrm>
          <a:prstGeom prst="rect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89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73121" name="Oval 417"/>
          <p:cNvSpPr>
            <a:spLocks noChangeArrowheads="1"/>
          </p:cNvSpPr>
          <p:nvPr/>
        </p:nvSpPr>
        <p:spPr bwMode="auto">
          <a:xfrm>
            <a:off x="4953000" y="0"/>
            <a:ext cx="4191000" cy="28194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3450" name="Group 746"/>
          <p:cNvGrpSpPr>
            <a:grpSpLocks/>
          </p:cNvGrpSpPr>
          <p:nvPr/>
        </p:nvGrpSpPr>
        <p:grpSpPr bwMode="auto">
          <a:xfrm>
            <a:off x="5181600" y="152400"/>
            <a:ext cx="3581400" cy="2438400"/>
            <a:chOff x="3264" y="96"/>
            <a:chExt cx="2256" cy="1536"/>
          </a:xfrm>
        </p:grpSpPr>
        <p:pic>
          <p:nvPicPr>
            <p:cNvPr id="73122" name="Picture 418" descr="bup b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144"/>
              <a:ext cx="624" cy="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124" name="Picture 420" descr="bup b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96"/>
              <a:ext cx="672" cy="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125" name="Picture 421" descr="bup b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" y="336"/>
              <a:ext cx="672" cy="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126" name="Picture 422" descr="bup b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960"/>
              <a:ext cx="672" cy="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127" name="Picture 423" descr="bup b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816"/>
              <a:ext cx="720" cy="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128" name="Picture 424" descr="bup b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528"/>
              <a:ext cx="672" cy="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3466" name="Group 762"/>
          <p:cNvGrpSpPr>
            <a:grpSpLocks/>
          </p:cNvGrpSpPr>
          <p:nvPr/>
        </p:nvGrpSpPr>
        <p:grpSpPr bwMode="auto">
          <a:xfrm>
            <a:off x="0" y="4267200"/>
            <a:ext cx="3505200" cy="2590800"/>
            <a:chOff x="0" y="2688"/>
            <a:chExt cx="2208" cy="1632"/>
          </a:xfrm>
        </p:grpSpPr>
        <p:sp>
          <p:nvSpPr>
            <p:cNvPr id="73443" name="Oval 739"/>
            <p:cNvSpPr>
              <a:spLocks noChangeArrowheads="1"/>
            </p:cNvSpPr>
            <p:nvPr/>
          </p:nvSpPr>
          <p:spPr bwMode="auto">
            <a:xfrm>
              <a:off x="0" y="2688"/>
              <a:ext cx="2208" cy="163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3440" name="Picture 736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2722"/>
              <a:ext cx="67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445" name="Picture 74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3168"/>
              <a:ext cx="624" cy="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446" name="Picture 74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2" y="3120"/>
              <a:ext cx="672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447" name="Picture 74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3312"/>
              <a:ext cx="528" cy="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448" name="Picture 74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3696"/>
              <a:ext cx="624" cy="5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449" name="Picture 74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552"/>
              <a:ext cx="768" cy="6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3465" name="Group 761"/>
          <p:cNvGrpSpPr>
            <a:grpSpLocks/>
          </p:cNvGrpSpPr>
          <p:nvPr/>
        </p:nvGrpSpPr>
        <p:grpSpPr bwMode="auto">
          <a:xfrm>
            <a:off x="0" y="0"/>
            <a:ext cx="3733800" cy="2667000"/>
            <a:chOff x="0" y="0"/>
            <a:chExt cx="2352" cy="1680"/>
          </a:xfrm>
        </p:grpSpPr>
        <p:sp>
          <p:nvSpPr>
            <p:cNvPr id="73451" name="Oval 747"/>
            <p:cNvSpPr>
              <a:spLocks noChangeArrowheads="1"/>
            </p:cNvSpPr>
            <p:nvPr/>
          </p:nvSpPr>
          <p:spPr bwMode="auto">
            <a:xfrm>
              <a:off x="0" y="0"/>
              <a:ext cx="2352" cy="168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3452" name="Picture 748" descr="bap ben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144"/>
              <a:ext cx="720" cy="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453" name="Picture 749" descr="bap ben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2" y="96"/>
              <a:ext cx="720" cy="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454" name="Picture 750" descr="bap benh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612"/>
              <a:ext cx="672" cy="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455" name="Picture 751" descr="bap benh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1033"/>
              <a:ext cx="624" cy="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456" name="Picture 752" descr="bap ben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" y="624"/>
              <a:ext cx="720" cy="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457" name="Picture 753" descr="bap benh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624"/>
              <a:ext cx="720" cy="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3467" name="Group 763"/>
          <p:cNvGrpSpPr>
            <a:grpSpLocks/>
          </p:cNvGrpSpPr>
          <p:nvPr/>
        </p:nvGrpSpPr>
        <p:grpSpPr bwMode="auto">
          <a:xfrm>
            <a:off x="5562600" y="4114800"/>
            <a:ext cx="3581400" cy="2590800"/>
            <a:chOff x="3504" y="2592"/>
            <a:chExt cx="2256" cy="1632"/>
          </a:xfrm>
        </p:grpSpPr>
        <p:sp>
          <p:nvSpPr>
            <p:cNvPr id="73458" name="Oval 754"/>
            <p:cNvSpPr>
              <a:spLocks noChangeArrowheads="1"/>
            </p:cNvSpPr>
            <p:nvPr/>
          </p:nvSpPr>
          <p:spPr bwMode="auto">
            <a:xfrm>
              <a:off x="3504" y="2592"/>
              <a:ext cx="2256" cy="163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73459" name="Picture 755" descr="thu nhun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2832"/>
              <a:ext cx="576" cy="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460" name="Picture 756" descr="thu nhun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784"/>
              <a:ext cx="576" cy="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461" name="Picture 757" descr="thu nhun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" y="2928"/>
              <a:ext cx="576" cy="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462" name="Picture 758" descr="thu nhun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3420"/>
              <a:ext cx="624" cy="5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463" name="Picture 759" descr="thu nhun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3504"/>
              <a:ext cx="576" cy="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464" name="Picture 760" descr="thu nhun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3504"/>
              <a:ext cx="576" cy="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9" name="Group 3"/>
          <p:cNvGrpSpPr>
            <a:grpSpLocks/>
          </p:cNvGrpSpPr>
          <p:nvPr/>
        </p:nvGrpSpPr>
        <p:grpSpPr bwMode="auto">
          <a:xfrm>
            <a:off x="762000" y="6000750"/>
            <a:ext cx="7581900" cy="857250"/>
            <a:chOff x="528" y="3780"/>
            <a:chExt cx="4776" cy="540"/>
          </a:xfrm>
        </p:grpSpPr>
        <p:pic>
          <p:nvPicPr>
            <p:cNvPr id="29700" name="Picture 14" descr="C:\Users\NGOCTHANH\Desktop\anh dep\xsgs4074hd6.gi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134" y="3150"/>
              <a:ext cx="540" cy="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1" name="Picture 14" descr="C:\Users\NGOCTHANH\Desktop\anh dep\xsgs4074hd6.gi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158" y="3150"/>
              <a:ext cx="540" cy="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2" name="Picture 14" descr="C:\Users\NGOCTHANH\Desktop\anh dep\xsgs4074hd6.gi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838" y="3150"/>
              <a:ext cx="540" cy="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703" name="Group 7"/>
          <p:cNvGrpSpPr>
            <a:grpSpLocks/>
          </p:cNvGrpSpPr>
          <p:nvPr/>
        </p:nvGrpSpPr>
        <p:grpSpPr bwMode="auto">
          <a:xfrm>
            <a:off x="685800" y="0"/>
            <a:ext cx="7581900" cy="857250"/>
            <a:chOff x="528" y="3780"/>
            <a:chExt cx="4776" cy="540"/>
          </a:xfrm>
        </p:grpSpPr>
        <p:pic>
          <p:nvPicPr>
            <p:cNvPr id="29704" name="Picture 14" descr="C:\Users\NGOCTHANH\Desktop\anh dep\xsgs4074hd6.gi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134" y="3150"/>
              <a:ext cx="540" cy="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5" name="Picture 14" descr="C:\Users\NGOCTHANH\Desktop\anh dep\xsgs4074hd6.gi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158" y="3150"/>
              <a:ext cx="540" cy="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6" name="Picture 14" descr="C:\Users\NGOCTHANH\Desktop\anh dep\xsgs4074hd6.gi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838" y="3150"/>
              <a:ext cx="540" cy="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707" name="Picture 5" descr="C:\Users\NGOCTHANH\Desktop\anh dep\xsgs_2402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572000"/>
            <a:ext cx="76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5" descr="C:\Users\NGOCTHANH\Desktop\anh dep\xsgs_2402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133600"/>
            <a:ext cx="76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Picture 5" descr="C:\Users\NGOCTHANH\Desktop\anh dep\xsgs_2402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0"/>
            <a:ext cx="76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10" name="Group 14"/>
          <p:cNvGrpSpPr>
            <a:grpSpLocks/>
          </p:cNvGrpSpPr>
          <p:nvPr/>
        </p:nvGrpSpPr>
        <p:grpSpPr bwMode="auto">
          <a:xfrm>
            <a:off x="0" y="0"/>
            <a:ext cx="762000" cy="6858000"/>
            <a:chOff x="0" y="0"/>
            <a:chExt cx="480" cy="4320"/>
          </a:xfrm>
        </p:grpSpPr>
        <p:pic>
          <p:nvPicPr>
            <p:cNvPr id="29711" name="Picture 5" descr="C:\Users\NGOCTHANH\Desktop\anh dep\xsgs_24021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80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2" name="Picture 5" descr="C:\Users\NGOCTHANH\Desktop\anh dep\xsgs_24021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40"/>
              <a:ext cx="480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3" name="Picture 5" descr="C:\Users\NGOCTHANH\Desktop\anh dep\xsgs_24021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80"/>
              <a:ext cx="480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715" name="Picture 19" descr="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0"/>
            <a:ext cx="6400800" cy="1752600"/>
          </a:xfrm>
        </p:spPr>
        <p:txBody>
          <a:bodyPr/>
          <a:lstStyle/>
          <a:p>
            <a:r>
              <a:rPr lang="en-US" altLang="en-US" sz="44800" b="1">
                <a:solidFill>
                  <a:srgbClr val="0000FF"/>
                </a:solidFill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 rot="10800000"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33CC33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8611" name="Picture 3" descr="cap sach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1430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4" descr="cap sach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2192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3" name="Picture 5" descr="cap sach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1430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6" descr="cap sach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192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5" name="Picture 7" descr="cap sach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9200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6" name="Picture 8" descr="cap sach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17" name="Rectangle 9"/>
          <p:cNvSpPr>
            <a:spLocks noChangeArrowheads="1"/>
          </p:cNvSpPr>
          <p:nvPr/>
        </p:nvSpPr>
        <p:spPr bwMode="auto">
          <a:xfrm>
            <a:off x="7696200" y="1143000"/>
            <a:ext cx="1066800" cy="1219200"/>
          </a:xfrm>
          <a:prstGeom prst="rect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000" b="1">
                <a:solidFill>
                  <a:srgbClr val="0000CC"/>
                </a:solidFill>
              </a:rPr>
              <a:t>6</a:t>
            </a:r>
          </a:p>
        </p:txBody>
      </p:sp>
      <p:sp>
        <p:nvSpPr>
          <p:cNvPr id="68618" name="Rectangle 10"/>
          <p:cNvSpPr>
            <a:spLocks noChangeArrowheads="1"/>
          </p:cNvSpPr>
          <p:nvPr/>
        </p:nvSpPr>
        <p:spPr bwMode="auto">
          <a:xfrm>
            <a:off x="7696200" y="3276600"/>
            <a:ext cx="1066800" cy="1219200"/>
          </a:xfrm>
          <a:prstGeom prst="rect">
            <a:avLst/>
          </a:prstGeom>
          <a:solidFill>
            <a:srgbClr val="FF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6000" b="1">
                <a:solidFill>
                  <a:srgbClr val="0000CC"/>
                </a:solidFill>
              </a:rPr>
              <a:t>6</a:t>
            </a:r>
          </a:p>
        </p:txBody>
      </p:sp>
      <p:sp>
        <p:nvSpPr>
          <p:cNvPr id="68619" name="Line 11"/>
          <p:cNvSpPr>
            <a:spLocks noChangeShapeType="1"/>
          </p:cNvSpPr>
          <p:nvPr/>
        </p:nvSpPr>
        <p:spPr bwMode="auto">
          <a:xfrm>
            <a:off x="0" y="2514600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20" name="Line 12"/>
          <p:cNvSpPr>
            <a:spLocks noChangeShapeType="1"/>
          </p:cNvSpPr>
          <p:nvPr/>
        </p:nvSpPr>
        <p:spPr bwMode="auto">
          <a:xfrm>
            <a:off x="0" y="4572000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8621" name="Picture 13" descr="qua b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1219200" cy="108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2" name="Picture 14" descr="qua b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505200"/>
            <a:ext cx="1066800" cy="108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3" name="Picture 15" descr="qua b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05200"/>
            <a:ext cx="1066800" cy="108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4" name="Picture 16" descr="qua b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505200"/>
            <a:ext cx="1066800" cy="108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5" name="Picture 17" descr="qua b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505200"/>
            <a:ext cx="1066800" cy="108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6" name="Picture 18" descr="qua b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505200"/>
            <a:ext cx="1066800" cy="108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8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8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68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1" dur="2000"/>
                                        <p:tgtEl>
                                          <p:spTgt spid="686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6" dur="2000"/>
                                        <p:tgtEl>
                                          <p:spTgt spid="68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9" dur="2000"/>
                                        <p:tgtEl>
                                          <p:spTgt spid="68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" dur="2000"/>
                                        <p:tgtEl>
                                          <p:spTgt spid="68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9" dur="2000"/>
                                        <p:tgtEl>
                                          <p:spTgt spid="686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2" dur="2000"/>
                                        <p:tgtEl>
                                          <p:spTgt spid="686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7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2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7" dur="500"/>
                                        <p:tgtEl>
                                          <p:spTgt spid="686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686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7" grpId="0" animBg="1"/>
      <p:bldP spid="68618" grpId="0" animBg="1"/>
      <p:bldP spid="6861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0"/>
            <a:ext cx="6400800" cy="1752600"/>
          </a:xfrm>
        </p:spPr>
        <p:txBody>
          <a:bodyPr/>
          <a:lstStyle/>
          <a:p>
            <a:r>
              <a:rPr lang="en-US" altLang="en-US" sz="44800" b="1">
                <a:solidFill>
                  <a:srgbClr val="0000FF"/>
                </a:solidFill>
              </a:rPr>
              <a:t>6</a:t>
            </a:r>
          </a:p>
        </p:txBody>
      </p:sp>
      <p:grpSp>
        <p:nvGrpSpPr>
          <p:cNvPr id="74755" name="Group 3"/>
          <p:cNvGrpSpPr>
            <a:grpSpLocks/>
          </p:cNvGrpSpPr>
          <p:nvPr/>
        </p:nvGrpSpPr>
        <p:grpSpPr bwMode="auto">
          <a:xfrm>
            <a:off x="762000" y="6000750"/>
            <a:ext cx="7581900" cy="857250"/>
            <a:chOff x="528" y="3780"/>
            <a:chExt cx="4776" cy="540"/>
          </a:xfrm>
        </p:grpSpPr>
        <p:pic>
          <p:nvPicPr>
            <p:cNvPr id="74756" name="Picture 14" descr="C:\Users\NGOCTHANH\Desktop\anh dep\xsgs4074hd6.gi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134" y="3150"/>
              <a:ext cx="540" cy="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57" name="Picture 14" descr="C:\Users\NGOCTHANH\Desktop\anh dep\xsgs4074hd6.gi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158" y="3150"/>
              <a:ext cx="540" cy="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58" name="Picture 14" descr="C:\Users\NGOCTHANH\Desktop\anh dep\xsgs4074hd6.gi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838" y="3150"/>
              <a:ext cx="540" cy="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4759" name="Group 7"/>
          <p:cNvGrpSpPr>
            <a:grpSpLocks/>
          </p:cNvGrpSpPr>
          <p:nvPr/>
        </p:nvGrpSpPr>
        <p:grpSpPr bwMode="auto">
          <a:xfrm>
            <a:off x="685800" y="0"/>
            <a:ext cx="7581900" cy="857250"/>
            <a:chOff x="528" y="3780"/>
            <a:chExt cx="4776" cy="540"/>
          </a:xfrm>
        </p:grpSpPr>
        <p:pic>
          <p:nvPicPr>
            <p:cNvPr id="74760" name="Picture 14" descr="C:\Users\NGOCTHANH\Desktop\anh dep\xsgs4074hd6.gi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134" y="3150"/>
              <a:ext cx="540" cy="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61" name="Picture 14" descr="C:\Users\NGOCTHANH\Desktop\anh dep\xsgs4074hd6.gi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158" y="3150"/>
              <a:ext cx="540" cy="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62" name="Picture 14" descr="C:\Users\NGOCTHANH\Desktop\anh dep\xsgs4074hd6.gif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838" y="3150"/>
              <a:ext cx="540" cy="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4763" name="Picture 5" descr="C:\Users\NGOCTHANH\Desktop\anh dep\xsgs_2402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572000"/>
            <a:ext cx="76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4" name="Picture 5" descr="C:\Users\NGOCTHANH\Desktop\anh dep\xsgs_2402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133600"/>
            <a:ext cx="76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5" name="Picture 5" descr="C:\Users\NGOCTHANH\Desktop\anh dep\xsgs_2402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0"/>
            <a:ext cx="762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766" name="Group 14"/>
          <p:cNvGrpSpPr>
            <a:grpSpLocks/>
          </p:cNvGrpSpPr>
          <p:nvPr/>
        </p:nvGrpSpPr>
        <p:grpSpPr bwMode="auto">
          <a:xfrm>
            <a:off x="0" y="0"/>
            <a:ext cx="762000" cy="6858000"/>
            <a:chOff x="0" y="0"/>
            <a:chExt cx="480" cy="4320"/>
          </a:xfrm>
        </p:grpSpPr>
        <p:pic>
          <p:nvPicPr>
            <p:cNvPr id="74767" name="Picture 5" descr="C:\Users\NGOCTHANH\Desktop\anh dep\xsgs_24021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80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68" name="Picture 5" descr="C:\Users\NGOCTHANH\Desktop\anh dep\xsgs_24021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40"/>
              <a:ext cx="480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769" name="Picture 5" descr="C:\Users\NGOCTHANH\Desktop\anh dep\xsgs_24021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80"/>
              <a:ext cx="480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4771" name="Picture 19" descr="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4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4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4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4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4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4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4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4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4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4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4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3" name="WordArt 3"/>
          <p:cNvSpPr>
            <a:spLocks noChangeArrowheads="1" noChangeShapeType="1" noTextEdit="1"/>
          </p:cNvSpPr>
          <p:nvPr/>
        </p:nvSpPr>
        <p:spPr bwMode="auto">
          <a:xfrm>
            <a:off x="1676400" y="1905000"/>
            <a:ext cx="5791200" cy="167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 cap="sq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Ôn luyện, củng cố: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2" name="Picture 4" descr="Hinh nen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-152400"/>
            <a:ext cx="10287000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3" name="Rectangle 5"/>
          <p:cNvSpPr>
            <a:spLocks noChangeArrowheads="1"/>
          </p:cNvSpPr>
          <p:nvPr/>
        </p:nvSpPr>
        <p:spPr bwMode="auto">
          <a:xfrm>
            <a:off x="609600" y="1219200"/>
            <a:ext cx="7391400" cy="431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en-US" sz="4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4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sz="4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4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1:Tìm </a:t>
            </a:r>
            <a:r>
              <a:rPr lang="en-US" altLang="en-US" sz="4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4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44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số</a:t>
            </a:r>
            <a:endParaRPr lang="en-US" altLang="en-US" sz="44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20000"/>
              </a:spcBef>
            </a:pP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kích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chuột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tương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ứng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thẻ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Nếu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sẽ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cô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lệnh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“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” ,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nếu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sai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sẽ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lệnh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 “ Sai </a:t>
            </a:r>
            <a:r>
              <a:rPr lang="en-US" altLang="en-US" sz="36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3600" dirty="0">
                <a:solidFill>
                  <a:srgbClr val="0000FF"/>
                </a:solidFill>
                <a:latin typeface="Times New Roman" panose="02020603050405020304" pitchFamily="18" charset="0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35" name="Group 175"/>
          <p:cNvGrpSpPr>
            <a:grpSpLocks/>
          </p:cNvGrpSpPr>
          <p:nvPr/>
        </p:nvGrpSpPr>
        <p:grpSpPr bwMode="auto">
          <a:xfrm>
            <a:off x="5791200" y="381000"/>
            <a:ext cx="3200400" cy="2514600"/>
            <a:chOff x="2016" y="0"/>
            <a:chExt cx="2016" cy="1584"/>
          </a:xfrm>
        </p:grpSpPr>
        <p:sp>
          <p:nvSpPr>
            <p:cNvPr id="41011" name="Oval 51">
              <a:hlinkClick r:id="" action="ppaction://noaction">
                <a:snd r:embed="rId3" name="sai roi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2016" y="0"/>
              <a:ext cx="2016" cy="15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1036" name="Picture 76" descr="thu nhun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88"/>
              <a:ext cx="576" cy="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37" name="Picture 77" descr="thu nhun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336"/>
              <a:ext cx="576" cy="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38" name="Picture 78" descr="thu nhun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96"/>
              <a:ext cx="576" cy="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39" name="Picture 79" descr="thu nhun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" y="864"/>
              <a:ext cx="576" cy="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0" name="Picture 80" descr="thu nhun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864"/>
              <a:ext cx="576" cy="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136" name="Group 176"/>
          <p:cNvGrpSpPr>
            <a:grpSpLocks/>
          </p:cNvGrpSpPr>
          <p:nvPr/>
        </p:nvGrpSpPr>
        <p:grpSpPr bwMode="auto">
          <a:xfrm>
            <a:off x="5181600" y="3416300"/>
            <a:ext cx="3505200" cy="3441700"/>
            <a:chOff x="4224" y="-9"/>
            <a:chExt cx="1512" cy="2168"/>
          </a:xfrm>
        </p:grpSpPr>
        <p:sp>
          <p:nvSpPr>
            <p:cNvPr id="40970" name="Oval 10">
              <a:hlinkClick r:id="" action="ppaction://noaction">
                <a:snd r:embed="rId5" name="tot lam.wav"/>
              </a:hlinkClick>
            </p:cNvPr>
            <p:cNvSpPr>
              <a:spLocks noChangeArrowheads="1"/>
            </p:cNvSpPr>
            <p:nvPr/>
          </p:nvSpPr>
          <p:spPr bwMode="auto">
            <a:xfrm rot="-5097453">
              <a:off x="3916" y="338"/>
              <a:ext cx="2168" cy="14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1043" name="Picture 83" descr="bb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" y="96"/>
              <a:ext cx="672" cy="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4" name="Picture 84" descr="bb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720"/>
              <a:ext cx="672" cy="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5" name="Picture 85" descr="bb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" y="192"/>
              <a:ext cx="672" cy="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6" name="Picture 86" descr="bb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1344"/>
              <a:ext cx="672" cy="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7" name="Picture 87" descr="bb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1344"/>
              <a:ext cx="672" cy="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8" name="Picture 88" descr="bb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672"/>
              <a:ext cx="672" cy="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119" name="Group 159"/>
          <p:cNvGrpSpPr>
            <a:grpSpLocks/>
          </p:cNvGrpSpPr>
          <p:nvPr/>
        </p:nvGrpSpPr>
        <p:grpSpPr bwMode="auto">
          <a:xfrm>
            <a:off x="228600" y="228600"/>
            <a:ext cx="3048000" cy="3276600"/>
            <a:chOff x="1680" y="192"/>
            <a:chExt cx="1440" cy="2064"/>
          </a:xfrm>
        </p:grpSpPr>
        <p:grpSp>
          <p:nvGrpSpPr>
            <p:cNvPr id="41115" name="Group 155"/>
            <p:cNvGrpSpPr>
              <a:grpSpLocks/>
            </p:cNvGrpSpPr>
            <p:nvPr/>
          </p:nvGrpSpPr>
          <p:grpSpPr bwMode="auto">
            <a:xfrm>
              <a:off x="1680" y="192"/>
              <a:ext cx="1440" cy="2064"/>
              <a:chOff x="240" y="240"/>
              <a:chExt cx="1440" cy="2064"/>
            </a:xfrm>
          </p:grpSpPr>
          <p:sp>
            <p:nvSpPr>
              <p:cNvPr id="41099" name="Oval 139">
                <a:hlinkClick r:id="" action="ppaction://noaction">
                  <a:snd r:embed="rId5" name="tot lam.wav"/>
                </a:hlinkClick>
              </p:cNvPr>
              <p:cNvSpPr>
                <a:spLocks noChangeArrowheads="1"/>
              </p:cNvSpPr>
              <p:nvPr/>
            </p:nvSpPr>
            <p:spPr bwMode="auto">
              <a:xfrm rot="-5092173">
                <a:off x="-72" y="552"/>
                <a:ext cx="2064" cy="144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41100" name="Picture 140" descr="ct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" y="528"/>
                <a:ext cx="768" cy="5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01" name="Picture 141" descr="ct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4" y="960"/>
                <a:ext cx="768" cy="5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03" name="Picture 143" descr="ct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" y="912"/>
                <a:ext cx="768" cy="5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04" name="Picture 144" descr="ct2">
                <a:hlinkClick r:id="" action="ppaction://noaction">
                  <a:snd r:embed="rId5" name="tot lam.wav"/>
                </a:hlinkClick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" y="288"/>
                <a:ext cx="768" cy="5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05" name="Picture 145" descr="ct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1632"/>
                <a:ext cx="768" cy="54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1118" name="Picture 158" descr="ct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296"/>
              <a:ext cx="768" cy="5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140" name="Rectangle 180"/>
          <p:cNvSpPr>
            <a:spLocks noChangeArrowheads="1"/>
          </p:cNvSpPr>
          <p:nvPr/>
        </p:nvSpPr>
        <p:spPr bwMode="auto">
          <a:xfrm>
            <a:off x="3657600" y="2362200"/>
            <a:ext cx="1676400" cy="1828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1700" b="1">
                <a:solidFill>
                  <a:srgbClr val="FF0000"/>
                </a:solidFill>
              </a:rPr>
              <a:t>6</a:t>
            </a:r>
          </a:p>
        </p:txBody>
      </p:sp>
      <p:grpSp>
        <p:nvGrpSpPr>
          <p:cNvPr id="41142" name="Group 182"/>
          <p:cNvGrpSpPr>
            <a:grpSpLocks/>
          </p:cNvGrpSpPr>
          <p:nvPr/>
        </p:nvGrpSpPr>
        <p:grpSpPr bwMode="auto">
          <a:xfrm>
            <a:off x="152400" y="4495800"/>
            <a:ext cx="2895600" cy="2133600"/>
            <a:chOff x="96" y="2832"/>
            <a:chExt cx="1824" cy="1344"/>
          </a:xfrm>
        </p:grpSpPr>
        <p:sp>
          <p:nvSpPr>
            <p:cNvPr id="40967" name="Oval 7">
              <a:hlinkClick r:id="" action="ppaction://noaction">
                <a:snd r:embed="rId3" name="sai roi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96" y="2832"/>
              <a:ext cx="1824" cy="13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1062" name="Picture 102" descr="cap sach copy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" y="3330"/>
              <a:ext cx="506" cy="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3" name="Picture 103" descr="cap sach copy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552"/>
              <a:ext cx="506" cy="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4" name="Picture 104" descr="cap sach copy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2928"/>
              <a:ext cx="506" cy="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5" name="Picture 105" descr="cap sach copy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2928"/>
              <a:ext cx="507" cy="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41" name="Picture 181" descr="cap sach copy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3456"/>
              <a:ext cx="506" cy="4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1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1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t lam +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41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3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1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1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t lam +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41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36" name="Group 4"/>
          <p:cNvGrpSpPr>
            <a:grpSpLocks/>
          </p:cNvGrpSpPr>
          <p:nvPr/>
        </p:nvGrpSpPr>
        <p:grpSpPr bwMode="auto">
          <a:xfrm>
            <a:off x="5715000" y="3733800"/>
            <a:ext cx="3429000" cy="2895600"/>
            <a:chOff x="4307" y="2352"/>
            <a:chExt cx="1453" cy="1824"/>
          </a:xfrm>
        </p:grpSpPr>
        <p:sp>
          <p:nvSpPr>
            <p:cNvPr id="95237" name="Oval 5">
              <a:hlinkClick r:id="" action="ppaction://noaction">
                <a:snd r:embed="rId4" name="sai roi.wav"/>
              </a:hlinkClick>
            </p:cNvPr>
            <p:cNvSpPr>
              <a:spLocks noChangeArrowheads="1"/>
            </p:cNvSpPr>
            <p:nvPr/>
          </p:nvSpPr>
          <p:spPr bwMode="auto">
            <a:xfrm rot="5400000">
              <a:off x="4122" y="2537"/>
              <a:ext cx="1824" cy="14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5238" name="Picture 6" descr="bb2 cop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" y="3024"/>
              <a:ext cx="720" cy="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239" name="Picture 7" descr="bb2 cop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2976"/>
              <a:ext cx="720" cy="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240" name="Picture 8" descr="bb2 cop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3504"/>
              <a:ext cx="720" cy="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241" name="Picture 9" descr="bb2 cop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2496"/>
              <a:ext cx="720" cy="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5242" name="Group 10"/>
          <p:cNvGrpSpPr>
            <a:grpSpLocks/>
          </p:cNvGrpSpPr>
          <p:nvPr/>
        </p:nvGrpSpPr>
        <p:grpSpPr bwMode="auto">
          <a:xfrm>
            <a:off x="0" y="4343400"/>
            <a:ext cx="3429000" cy="2514600"/>
            <a:chOff x="2016" y="2736"/>
            <a:chExt cx="2160" cy="1584"/>
          </a:xfrm>
        </p:grpSpPr>
        <p:sp>
          <p:nvSpPr>
            <p:cNvPr id="95243" name="Oval 11">
              <a:hlinkClick r:id="" action="ppaction://noaction">
                <a:snd r:embed="rId3" name="vo tay, nhac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2016" y="2736"/>
              <a:ext cx="2160" cy="15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5244" name="Picture 12" descr="qua bo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3024"/>
              <a:ext cx="480" cy="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245" name="Picture 13" descr="qua bo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2" y="3024"/>
              <a:ext cx="480" cy="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246" name="Picture 14" descr="qua bo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3552"/>
              <a:ext cx="480" cy="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247" name="Picture 15" descr="qua bo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3552"/>
              <a:ext cx="480" cy="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248" name="Picture 16" descr="qua bo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3552"/>
              <a:ext cx="480" cy="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249" name="Picture 17" descr="qua bo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3024"/>
              <a:ext cx="480" cy="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5250" name="Rectangle 18"/>
          <p:cNvSpPr>
            <a:spLocks noChangeArrowheads="1"/>
          </p:cNvSpPr>
          <p:nvPr/>
        </p:nvSpPr>
        <p:spPr bwMode="auto">
          <a:xfrm>
            <a:off x="3886200" y="2667000"/>
            <a:ext cx="1676400" cy="1828800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11700" b="1">
                <a:solidFill>
                  <a:srgbClr val="FF0000"/>
                </a:solidFill>
              </a:rPr>
              <a:t>6</a:t>
            </a:r>
          </a:p>
        </p:txBody>
      </p:sp>
      <p:grpSp>
        <p:nvGrpSpPr>
          <p:cNvPr id="95251" name="Group 19"/>
          <p:cNvGrpSpPr>
            <a:grpSpLocks/>
          </p:cNvGrpSpPr>
          <p:nvPr/>
        </p:nvGrpSpPr>
        <p:grpSpPr bwMode="auto">
          <a:xfrm>
            <a:off x="228600" y="228600"/>
            <a:ext cx="3505200" cy="3441700"/>
            <a:chOff x="4224" y="-9"/>
            <a:chExt cx="1512" cy="2168"/>
          </a:xfrm>
        </p:grpSpPr>
        <p:sp>
          <p:nvSpPr>
            <p:cNvPr id="95252" name="Oval 20">
              <a:hlinkClick r:id="" action="ppaction://noaction">
                <a:snd r:embed="rId7" name="tot lam.wav"/>
              </a:hlinkClick>
            </p:cNvPr>
            <p:cNvSpPr>
              <a:spLocks noChangeArrowheads="1"/>
            </p:cNvSpPr>
            <p:nvPr/>
          </p:nvSpPr>
          <p:spPr bwMode="auto">
            <a:xfrm rot="-5097453">
              <a:off x="3916" y="338"/>
              <a:ext cx="2168" cy="14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5253" name="Picture 21" descr="bb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2" y="96"/>
              <a:ext cx="672" cy="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254" name="Picture 22" descr="bb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720"/>
              <a:ext cx="672" cy="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255" name="Picture 23" descr="bb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92" y="192"/>
              <a:ext cx="672" cy="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256" name="Picture 24" descr="bb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1344"/>
              <a:ext cx="672" cy="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257" name="Picture 25" descr="bb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1344"/>
              <a:ext cx="672" cy="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258" name="Picture 26" descr="bb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672"/>
              <a:ext cx="672" cy="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5268" name="Group 36"/>
          <p:cNvGrpSpPr>
            <a:grpSpLocks/>
          </p:cNvGrpSpPr>
          <p:nvPr/>
        </p:nvGrpSpPr>
        <p:grpSpPr bwMode="auto">
          <a:xfrm>
            <a:off x="5334000" y="381000"/>
            <a:ext cx="3657600" cy="2743200"/>
            <a:chOff x="3360" y="240"/>
            <a:chExt cx="2304" cy="1728"/>
          </a:xfrm>
        </p:grpSpPr>
        <p:sp>
          <p:nvSpPr>
            <p:cNvPr id="95260" name="Oval 28">
              <a:hlinkClick r:id="" action="ppaction://noaction">
                <a:snd r:embed="rId4" name="sai roi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3360" y="240"/>
              <a:ext cx="2304" cy="17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95261" name="Picture 29" descr="thu nhun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576"/>
              <a:ext cx="576" cy="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262" name="Picture 30" descr="thu nhun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4" y="576"/>
              <a:ext cx="576" cy="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263" name="Picture 31" descr="thu nhun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36"/>
              <a:ext cx="576" cy="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264" name="Picture 32" descr="thu nhun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1104"/>
              <a:ext cx="576" cy="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265" name="Picture 33" descr="thu nhun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864"/>
              <a:ext cx="576" cy="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267" name="Picture 35" descr="thu nhun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1440"/>
              <a:ext cx="576" cy="4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5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52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52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t lam +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25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5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52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52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 tay,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26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5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952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952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 tay, nh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24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5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23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é Thu Uyên Trường Chúng Cháu Là Trường Mầm Non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068" name="Group 4"/>
          <p:cNvGrpSpPr>
            <a:grpSpLocks/>
          </p:cNvGrpSpPr>
          <p:nvPr/>
        </p:nvGrpSpPr>
        <p:grpSpPr bwMode="auto">
          <a:xfrm rot="-5205903">
            <a:off x="-333375" y="3305175"/>
            <a:ext cx="4171950" cy="3505200"/>
            <a:chOff x="-240" y="-32"/>
            <a:chExt cx="2628" cy="2100"/>
          </a:xfrm>
        </p:grpSpPr>
        <p:pic>
          <p:nvPicPr>
            <p:cNvPr id="88069" name="Picture 5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44"/>
              <a:ext cx="444" cy="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070" name="Picture 6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" y="1872"/>
              <a:ext cx="228" cy="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071" name="Picture 7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2" y="489"/>
              <a:ext cx="660" cy="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072" name="Picture 8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0" y="-29"/>
              <a:ext cx="816" cy="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073" name="Picture 9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6" y="1108"/>
              <a:ext cx="330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074" name="Picture 10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" y="880"/>
              <a:ext cx="372" cy="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075" name="Picture 1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0"/>
              <a:ext cx="372" cy="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076" name="Picture 1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-32"/>
              <a:ext cx="372" cy="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077" name="Picture 1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0"/>
              <a:ext cx="228" cy="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078" name="Picture 1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244"/>
              <a:ext cx="228" cy="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079" name="Picture 15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144"/>
              <a:ext cx="228" cy="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080" name="Picture 16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70346" flipV="1">
              <a:off x="1392" y="0"/>
              <a:ext cx="960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081" name="Picture 17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0"/>
              <a:ext cx="288" cy="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082" name="Picture 18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0"/>
              <a:ext cx="228" cy="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8083" name="Group 19"/>
          <p:cNvGrpSpPr>
            <a:grpSpLocks/>
          </p:cNvGrpSpPr>
          <p:nvPr/>
        </p:nvGrpSpPr>
        <p:grpSpPr bwMode="auto">
          <a:xfrm>
            <a:off x="-381000" y="-50800"/>
            <a:ext cx="4171950" cy="3333750"/>
            <a:chOff x="-240" y="-32"/>
            <a:chExt cx="2628" cy="2100"/>
          </a:xfrm>
        </p:grpSpPr>
        <p:pic>
          <p:nvPicPr>
            <p:cNvPr id="88084" name="Picture 20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44"/>
              <a:ext cx="444" cy="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085" name="Picture 2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" y="1872"/>
              <a:ext cx="228" cy="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086" name="Picture 2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2" y="489"/>
              <a:ext cx="660" cy="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087" name="Picture 2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0" y="-29"/>
              <a:ext cx="816" cy="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088" name="Picture 2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6" y="1108"/>
              <a:ext cx="330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089" name="Picture 25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" y="880"/>
              <a:ext cx="372" cy="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090" name="Picture 26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0"/>
              <a:ext cx="372" cy="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091" name="Picture 27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-32"/>
              <a:ext cx="372" cy="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092" name="Picture 28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0"/>
              <a:ext cx="228" cy="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093" name="Picture 29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244"/>
              <a:ext cx="228" cy="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094" name="Picture 30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144"/>
              <a:ext cx="228" cy="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095" name="Picture 31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70346" flipV="1">
              <a:off x="1392" y="0"/>
              <a:ext cx="960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096" name="Picture 3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0"/>
              <a:ext cx="288" cy="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097" name="Picture 3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0"/>
              <a:ext cx="228" cy="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8098" name="Group 34"/>
          <p:cNvGrpSpPr>
            <a:grpSpLocks/>
          </p:cNvGrpSpPr>
          <p:nvPr/>
        </p:nvGrpSpPr>
        <p:grpSpPr bwMode="auto">
          <a:xfrm rot="10711418" flipV="1">
            <a:off x="5638800" y="0"/>
            <a:ext cx="3810000" cy="3478213"/>
            <a:chOff x="-240" y="-32"/>
            <a:chExt cx="2628" cy="2100"/>
          </a:xfrm>
        </p:grpSpPr>
        <p:pic>
          <p:nvPicPr>
            <p:cNvPr id="88099" name="Picture 35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44"/>
              <a:ext cx="444" cy="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100" name="Picture 36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" y="1872"/>
              <a:ext cx="228" cy="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101" name="Picture 37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2" y="489"/>
              <a:ext cx="660" cy="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102" name="Picture 38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0" y="-29"/>
              <a:ext cx="816" cy="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103" name="Picture 39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6" y="1108"/>
              <a:ext cx="330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104" name="Picture 40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" y="880"/>
              <a:ext cx="372" cy="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105" name="Picture 4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0"/>
              <a:ext cx="372" cy="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106" name="Picture 4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-32"/>
              <a:ext cx="372" cy="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107" name="Picture 4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0"/>
              <a:ext cx="228" cy="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108" name="Picture 4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244"/>
              <a:ext cx="228" cy="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109" name="Picture 45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144"/>
              <a:ext cx="228" cy="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110" name="Picture 46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70346" flipV="1">
              <a:off x="1392" y="0"/>
              <a:ext cx="960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111" name="Picture 47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0"/>
              <a:ext cx="288" cy="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112" name="Picture 48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0"/>
              <a:ext cx="228" cy="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8113" name="Group 49"/>
          <p:cNvGrpSpPr>
            <a:grpSpLocks/>
          </p:cNvGrpSpPr>
          <p:nvPr/>
        </p:nvGrpSpPr>
        <p:grpSpPr bwMode="auto">
          <a:xfrm rot="5400000" flipH="1">
            <a:off x="5343525" y="3286125"/>
            <a:ext cx="4267200" cy="3333750"/>
            <a:chOff x="-240" y="-32"/>
            <a:chExt cx="2628" cy="2100"/>
          </a:xfrm>
        </p:grpSpPr>
        <p:pic>
          <p:nvPicPr>
            <p:cNvPr id="88114" name="Picture 50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44"/>
              <a:ext cx="444" cy="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115" name="Picture 5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" y="1872"/>
              <a:ext cx="228" cy="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116" name="Picture 5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2" y="489"/>
              <a:ext cx="660" cy="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117" name="Picture 5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0" y="-29"/>
              <a:ext cx="816" cy="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118" name="Picture 54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6" y="1108"/>
              <a:ext cx="330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119" name="Picture 55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" y="880"/>
              <a:ext cx="372" cy="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120" name="Picture 56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0"/>
              <a:ext cx="372" cy="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121" name="Picture 57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-32"/>
              <a:ext cx="372" cy="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122" name="Picture 58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0"/>
              <a:ext cx="228" cy="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123" name="Picture 59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244"/>
              <a:ext cx="228" cy="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124" name="Picture 60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144"/>
              <a:ext cx="228" cy="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125" name="Picture 61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70346" flipV="1">
              <a:off x="1392" y="0"/>
              <a:ext cx="960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126" name="Picture 62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0"/>
              <a:ext cx="288" cy="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127" name="Picture 6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0"/>
              <a:ext cx="228" cy="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8128" name="WordArt 64"/>
          <p:cNvSpPr>
            <a:spLocks noChangeArrowheads="1" noChangeShapeType="1" noTextEdit="1"/>
          </p:cNvSpPr>
          <p:nvPr/>
        </p:nvSpPr>
        <p:spPr bwMode="auto">
          <a:xfrm>
            <a:off x="1295400" y="457200"/>
            <a:ext cx="6019800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spc="72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CC66FF"/>
                    </a:gs>
                    <a:gs pos="50000">
                      <a:srgbClr val="FFCCFF"/>
                    </a:gs>
                    <a:gs pos="100000">
                      <a:srgbClr val="CC66FF"/>
                    </a:gs>
                  </a:gsLst>
                  <a:lin ang="5400000" scaled="1"/>
                </a:gradFill>
                <a:effectLst>
                  <a:outerShdw dist="45791" dir="3378596" algn="ctr" rotWithShape="0">
                    <a:srgbClr val="4D4D4D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CHƠI 2: THI XEM ĐỘI NÀO NHANH</a:t>
            </a:r>
            <a:endParaRPr lang="en-US" sz="3600" kern="10" spc="720">
              <a:ln w="28575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CC66FF"/>
                  </a:gs>
                  <a:gs pos="50000">
                    <a:srgbClr val="FFCCFF"/>
                  </a:gs>
                  <a:gs pos="100000">
                    <a:srgbClr val="CC66FF"/>
                  </a:gs>
                </a:gsLst>
                <a:lin ang="5400000" scaled="1"/>
              </a:gradFill>
              <a:effectLst>
                <a:outerShdw dist="45791" dir="3378596" algn="ctr" rotWithShape="0">
                  <a:srgbClr val="4D4D4D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129" name="Rectangle 65"/>
          <p:cNvSpPr>
            <a:spLocks noChangeArrowheads="1"/>
          </p:cNvSpPr>
          <p:nvPr/>
        </p:nvSpPr>
        <p:spPr bwMode="auto">
          <a:xfrm>
            <a:off x="1143000" y="1752600"/>
            <a:ext cx="7391400" cy="380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800" b="1">
                <a:solidFill>
                  <a:srgbClr val="0000FF"/>
                </a:solidFill>
              </a:rPr>
              <a:t>- </a:t>
            </a:r>
            <a:r>
              <a:rPr lang="en-US" altLang="en-US" sz="2400" b="1">
                <a:solidFill>
                  <a:srgbClr val="0000FF"/>
                </a:solidFill>
              </a:rPr>
              <a:t>Trẻ tìm và gắn các đồ dùng đồ chơi theo đúng số đã cho.</a:t>
            </a:r>
          </a:p>
          <a:p>
            <a:pPr>
              <a:buFontTx/>
              <a:buChar char="-"/>
            </a:pPr>
            <a:r>
              <a:rPr lang="en-US" altLang="en-US" sz="2400" b="1" i="1">
                <a:solidFill>
                  <a:srgbClr val="0000FF"/>
                </a:solidFill>
              </a:rPr>
              <a:t>Cách chơi</a:t>
            </a:r>
            <a:r>
              <a:rPr lang="en-US" altLang="en-US" sz="2400" b="1">
                <a:solidFill>
                  <a:srgbClr val="0000FF"/>
                </a:solidFill>
              </a:rPr>
              <a:t> :Trẻ chia làm 2 đội, khi cô bật nhạc, 2 bạn đầu tiên của 2 đội, chạy lên lấy đồ dùng và xếp vào đúng ô , sau đó chạy về phát vào tay bạn thứ 2, cứ như vậy trò chơi diễn ra trong 1 bản nhạc bài “ Chào ngày mới” </a:t>
            </a:r>
          </a:p>
          <a:p>
            <a:pPr>
              <a:buFontTx/>
              <a:buChar char="-"/>
            </a:pPr>
            <a:r>
              <a:rPr lang="en-US" altLang="en-US" sz="2400" b="1" i="1">
                <a:solidFill>
                  <a:srgbClr val="0000FF"/>
                </a:solidFill>
              </a:rPr>
              <a:t>Luật chơi:</a:t>
            </a:r>
            <a:r>
              <a:rPr lang="en-US" altLang="en-US" sz="2400" b="1">
                <a:solidFill>
                  <a:srgbClr val="0000FF"/>
                </a:solidFill>
              </a:rPr>
              <a:t> chơi theo luật tiếp sức, mỗi lần lên, mối trẻ chỉ được gắn một đồ vật.</a:t>
            </a:r>
          </a:p>
          <a:p>
            <a:pPr>
              <a:buFontTx/>
              <a:buChar char="-"/>
            </a:pPr>
            <a:r>
              <a:rPr lang="en-US" altLang="en-US" sz="2400" b="1">
                <a:solidFill>
                  <a:srgbClr val="0000FF"/>
                </a:solidFill>
              </a:rPr>
              <a:t> </a:t>
            </a:r>
            <a:r>
              <a:rPr lang="en-US" altLang="en-US" sz="2400" b="1" i="1">
                <a:solidFill>
                  <a:srgbClr val="0000FF"/>
                </a:solidFill>
              </a:rPr>
              <a:t>Đếm và kiểm tra kết quả.</a:t>
            </a:r>
          </a:p>
        </p:txBody>
      </p:sp>
      <p:pic>
        <p:nvPicPr>
          <p:cNvPr id="88131" name="chào ngày mới.wma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486400"/>
            <a:ext cx="83820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88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8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4519" fill="hold"/>
                                        <p:tgtEl>
                                          <p:spTgt spid="88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131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131"/>
                </p:tgtEl>
              </p:cMediaNode>
            </p:audio>
          </p:childTnLst>
        </p:cTn>
      </p:par>
    </p:tnLst>
    <p:bldLst>
      <p:bldP spid="881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 rot="228983">
            <a:off x="3962400" y="2286000"/>
            <a:ext cx="4416425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6000" b="1">
                <a:solidFill>
                  <a:srgbClr val="FF00FF"/>
                </a:solidFill>
                <a:latin typeface=".VnAristote" panose="020B7200000000000000" pitchFamily="34" charset="0"/>
              </a:rPr>
              <a:t>Ch©n thµnh    c¶m ¬n c¸c c«! </a:t>
            </a:r>
          </a:p>
        </p:txBody>
      </p:sp>
      <p:pic>
        <p:nvPicPr>
          <p:cNvPr id="43012" name="Picture 4" descr="C44403D5C79B4FA59A492C0599BE9B4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28600"/>
            <a:ext cx="15240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9" descr="Buom01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0"/>
            <a:ext cx="1676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6" descr="2864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038600"/>
            <a:ext cx="25908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5" name="am 12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30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0" fill="hold"/>
                                        <p:tgtEl>
                                          <p:spTgt spid="430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15"/>
                </p:tgtEl>
              </p:cMediaNode>
            </p:audio>
          </p:childTnLst>
        </p:cTn>
      </p:par>
    </p:tnLst>
    <p:bldLst>
      <p:bldP spid="430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2743200"/>
            <a:ext cx="4639355" cy="32593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762000"/>
            <a:ext cx="6972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0200" y="1458258"/>
            <a:ext cx="6972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3425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6" name="Group 2"/>
          <p:cNvGrpSpPr>
            <a:grpSpLocks/>
          </p:cNvGrpSpPr>
          <p:nvPr/>
        </p:nvGrpSpPr>
        <p:grpSpPr bwMode="auto">
          <a:xfrm>
            <a:off x="-381000" y="-50800"/>
            <a:ext cx="4171950" cy="3333750"/>
            <a:chOff x="-240" y="-32"/>
            <a:chExt cx="2628" cy="2100"/>
          </a:xfrm>
        </p:grpSpPr>
        <p:pic>
          <p:nvPicPr>
            <p:cNvPr id="93187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44"/>
              <a:ext cx="444" cy="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188" name="Picture 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" y="1872"/>
              <a:ext cx="228" cy="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189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2" y="489"/>
              <a:ext cx="660" cy="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190" name="Picture 6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0" y="-29"/>
              <a:ext cx="816" cy="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191" name="Picture 7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6" y="1108"/>
              <a:ext cx="330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192" name="Picture 8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" y="880"/>
              <a:ext cx="372" cy="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193" name="Picture 9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0"/>
              <a:ext cx="372" cy="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194" name="Picture 10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-32"/>
              <a:ext cx="372" cy="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195" name="Picture 1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0"/>
              <a:ext cx="228" cy="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196" name="Picture 1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244"/>
              <a:ext cx="228" cy="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197" name="Picture 1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144"/>
              <a:ext cx="228" cy="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198" name="Picture 14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70346" flipV="1">
              <a:off x="1392" y="0"/>
              <a:ext cx="960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199" name="Picture 15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0"/>
              <a:ext cx="288" cy="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200" name="Picture 16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0"/>
              <a:ext cx="228" cy="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3201" name="Group 17"/>
          <p:cNvGrpSpPr>
            <a:grpSpLocks/>
          </p:cNvGrpSpPr>
          <p:nvPr/>
        </p:nvGrpSpPr>
        <p:grpSpPr bwMode="auto">
          <a:xfrm rot="5400000" flipH="1">
            <a:off x="5343525" y="3286125"/>
            <a:ext cx="4267200" cy="3333750"/>
            <a:chOff x="-240" y="-32"/>
            <a:chExt cx="2628" cy="2100"/>
          </a:xfrm>
        </p:grpSpPr>
        <p:pic>
          <p:nvPicPr>
            <p:cNvPr id="93202" name="Picture 18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44"/>
              <a:ext cx="444" cy="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203" name="Picture 19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" y="1872"/>
              <a:ext cx="228" cy="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204" name="Picture 20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2" y="489"/>
              <a:ext cx="660" cy="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205" name="Picture 2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0" y="-29"/>
              <a:ext cx="816" cy="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206" name="Picture 2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6" y="1108"/>
              <a:ext cx="330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207" name="Picture 2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" y="880"/>
              <a:ext cx="372" cy="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208" name="Picture 2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0"/>
              <a:ext cx="372" cy="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209" name="Picture 25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-32"/>
              <a:ext cx="372" cy="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210" name="Picture 26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0"/>
              <a:ext cx="228" cy="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211" name="Picture 27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244"/>
              <a:ext cx="228" cy="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212" name="Picture 28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144"/>
              <a:ext cx="228" cy="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213" name="Picture 29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70346" flipV="1">
              <a:off x="1392" y="0"/>
              <a:ext cx="960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214" name="Picture 30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0"/>
              <a:ext cx="288" cy="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215" name="Picture 3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0"/>
              <a:ext cx="228" cy="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3216" name="Group 32"/>
          <p:cNvGrpSpPr>
            <a:grpSpLocks/>
          </p:cNvGrpSpPr>
          <p:nvPr/>
        </p:nvGrpSpPr>
        <p:grpSpPr bwMode="auto">
          <a:xfrm rot="-5205903">
            <a:off x="-333375" y="3305175"/>
            <a:ext cx="4171950" cy="3505200"/>
            <a:chOff x="-240" y="-32"/>
            <a:chExt cx="2628" cy="2100"/>
          </a:xfrm>
        </p:grpSpPr>
        <p:pic>
          <p:nvPicPr>
            <p:cNvPr id="93217" name="Picture 3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44"/>
              <a:ext cx="444" cy="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218" name="Picture 3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" y="1872"/>
              <a:ext cx="228" cy="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219" name="Picture 3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2" y="489"/>
              <a:ext cx="660" cy="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220" name="Picture 36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0" y="-29"/>
              <a:ext cx="816" cy="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221" name="Picture 37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6" y="1108"/>
              <a:ext cx="330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222" name="Picture 38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" y="880"/>
              <a:ext cx="372" cy="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223" name="Picture 39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0"/>
              <a:ext cx="372" cy="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224" name="Picture 40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-32"/>
              <a:ext cx="372" cy="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225" name="Picture 4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0"/>
              <a:ext cx="228" cy="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226" name="Picture 4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244"/>
              <a:ext cx="228" cy="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227" name="Picture 4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144"/>
              <a:ext cx="228" cy="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228" name="Picture 44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70346" flipV="1">
              <a:off x="1392" y="0"/>
              <a:ext cx="960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229" name="Picture 45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0"/>
              <a:ext cx="288" cy="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230" name="Picture 46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0"/>
              <a:ext cx="228" cy="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3231" name="Group 47"/>
          <p:cNvGrpSpPr>
            <a:grpSpLocks/>
          </p:cNvGrpSpPr>
          <p:nvPr/>
        </p:nvGrpSpPr>
        <p:grpSpPr bwMode="auto">
          <a:xfrm rot="10711418" flipV="1">
            <a:off x="5638800" y="0"/>
            <a:ext cx="3810000" cy="3478213"/>
            <a:chOff x="-240" y="-32"/>
            <a:chExt cx="2628" cy="2100"/>
          </a:xfrm>
        </p:grpSpPr>
        <p:pic>
          <p:nvPicPr>
            <p:cNvPr id="93232" name="Picture 48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44"/>
              <a:ext cx="444" cy="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233" name="Picture 49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" y="1872"/>
              <a:ext cx="228" cy="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234" name="Picture 50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2" y="489"/>
              <a:ext cx="660" cy="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235" name="Picture 51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0" y="-29"/>
              <a:ext cx="816" cy="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236" name="Picture 5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6" y="1108"/>
              <a:ext cx="330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237" name="Picture 5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" y="880"/>
              <a:ext cx="372" cy="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238" name="Picture 54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0"/>
              <a:ext cx="372" cy="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239" name="Picture 55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-32"/>
              <a:ext cx="372" cy="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240" name="Picture 56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0"/>
              <a:ext cx="228" cy="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241" name="Picture 57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244"/>
              <a:ext cx="228" cy="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242" name="Picture 58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144"/>
              <a:ext cx="228" cy="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243" name="Picture 59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70346" flipV="1">
              <a:off x="1392" y="0"/>
              <a:ext cx="960" cy="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244" name="Picture 60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" y="0"/>
              <a:ext cx="288" cy="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245" name="Picture 6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0"/>
              <a:ext cx="228" cy="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3246" name="Text Box 62"/>
          <p:cNvSpPr txBox="1">
            <a:spLocks noChangeArrowheads="1"/>
          </p:cNvSpPr>
          <p:nvPr/>
        </p:nvSpPr>
        <p:spPr bwMode="auto">
          <a:xfrm>
            <a:off x="963680" y="1732504"/>
            <a:ext cx="7589770" cy="264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spcBef>
                <a:spcPct val="50000"/>
              </a:spcBef>
            </a:pPr>
            <a:r>
              <a:rPr lang="en-US" altLang="en-US" sz="4000" b="1" dirty="0" err="1" smtClean="0">
                <a:solidFill>
                  <a:srgbClr val="FF0000"/>
                </a:solidFill>
              </a:rPr>
              <a:t>Ôn</a:t>
            </a:r>
            <a:r>
              <a:rPr lang="en-US" altLang="en-US" sz="40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lượng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trong</a:t>
            </a:r>
            <a:r>
              <a:rPr lang="en-US" altLang="en-US" sz="4000" b="1" dirty="0">
                <a:solidFill>
                  <a:srgbClr val="FF0000"/>
                </a:solidFill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</a:rPr>
              <a:t>phạm</a:t>
            </a:r>
            <a:r>
              <a:rPr lang="en-US" altLang="en-US" sz="4000" b="1" dirty="0">
                <a:solidFill>
                  <a:srgbClr val="FF0000"/>
                </a:solidFill>
              </a:rPr>
              <a:t> vi 5:</a:t>
            </a:r>
          </a:p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</a:rPr>
              <a:t>Cô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gợi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hỏi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trẻ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về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đồ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chơi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trong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trường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mầm</a:t>
            </a:r>
            <a:r>
              <a:rPr lang="en-US" altLang="en-US" sz="2800" b="1" dirty="0">
                <a:solidFill>
                  <a:srgbClr val="0000FF"/>
                </a:solidFill>
              </a:rPr>
              <a:t> non, </a:t>
            </a:r>
            <a:r>
              <a:rPr lang="en-US" altLang="en-US" sz="2800" b="1" dirty="0" err="1">
                <a:solidFill>
                  <a:srgbClr val="0000FF"/>
                </a:solidFill>
              </a:rPr>
              <a:t>giới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thiệu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đồ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chơi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mới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của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trường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trẻ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quan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sát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đếm</a:t>
            </a:r>
            <a:r>
              <a:rPr lang="en-US" altLang="en-US" sz="2800" b="1" dirty="0">
                <a:solidFill>
                  <a:srgbClr val="0000FF"/>
                </a:solidFill>
              </a:rPr>
              <a:t>, </a:t>
            </a:r>
            <a:r>
              <a:rPr lang="en-US" altLang="en-US" sz="2800" b="1" dirty="0" err="1">
                <a:solidFill>
                  <a:srgbClr val="0000FF"/>
                </a:solidFill>
              </a:rPr>
              <a:t>đặt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thẻ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tương</a:t>
            </a:r>
            <a:r>
              <a:rPr lang="en-US" altLang="en-US" sz="2800" b="1" dirty="0">
                <a:solidFill>
                  <a:srgbClr val="0000FF"/>
                </a:solidFill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</a:rPr>
              <a:t>ứng</a:t>
            </a:r>
            <a:r>
              <a:rPr lang="en-US" altLang="en-US" sz="2800" b="1" dirty="0">
                <a:solidFill>
                  <a:srgbClr val="0000FF"/>
                </a:solidFill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3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98" name="Picture 22" descr="bup 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743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7" name="Picture 21" descr="bup 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743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slide0003_image02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0"/>
            <a:ext cx="2362200" cy="228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7" name="AutoShape 11"/>
          <p:cNvSpPr>
            <a:spLocks noChangeArrowheads="1"/>
          </p:cNvSpPr>
          <p:nvPr/>
        </p:nvSpPr>
        <p:spPr bwMode="auto">
          <a:xfrm>
            <a:off x="1752600" y="152400"/>
            <a:ext cx="5715000" cy="1905000"/>
          </a:xfrm>
          <a:prstGeom prst="cloudCallout">
            <a:avLst>
              <a:gd name="adj1" fmla="val -34000"/>
              <a:gd name="adj2" fmla="val 46833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Đố bé biết có mấy bạn búp bê?</a:t>
            </a:r>
          </a:p>
        </p:txBody>
      </p:sp>
      <p:pic>
        <p:nvPicPr>
          <p:cNvPr id="24594" name="Picture 18" descr="bup 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432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5" name="Picture 19" descr="bup 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6670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6" name="Picture 20" descr="bup 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6670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604" name="Rectangle 28"/>
          <p:cNvSpPr>
            <a:spLocks noChangeArrowheads="1"/>
          </p:cNvSpPr>
          <p:nvPr/>
        </p:nvSpPr>
        <p:spPr bwMode="auto">
          <a:xfrm>
            <a:off x="838200" y="5410200"/>
            <a:ext cx="1066800" cy="11430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0000CC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24605" name="Rectangle 29"/>
          <p:cNvSpPr>
            <a:spLocks noChangeArrowheads="1"/>
          </p:cNvSpPr>
          <p:nvPr/>
        </p:nvSpPr>
        <p:spPr bwMode="auto">
          <a:xfrm>
            <a:off x="2362200" y="5410200"/>
            <a:ext cx="1066800" cy="11430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0000CC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24606" name="Rectangle 30"/>
          <p:cNvSpPr>
            <a:spLocks noChangeArrowheads="1"/>
          </p:cNvSpPr>
          <p:nvPr/>
        </p:nvSpPr>
        <p:spPr bwMode="auto">
          <a:xfrm>
            <a:off x="3810000" y="5410200"/>
            <a:ext cx="990600" cy="11430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0000CC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24607" name="Rectangle 31"/>
          <p:cNvSpPr>
            <a:spLocks noChangeArrowheads="1"/>
          </p:cNvSpPr>
          <p:nvPr/>
        </p:nvSpPr>
        <p:spPr bwMode="auto">
          <a:xfrm>
            <a:off x="5334000" y="5410200"/>
            <a:ext cx="1066800" cy="11430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0000CC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24608" name="Rectangle 32"/>
          <p:cNvSpPr>
            <a:spLocks noChangeArrowheads="1"/>
          </p:cNvSpPr>
          <p:nvPr/>
        </p:nvSpPr>
        <p:spPr bwMode="auto">
          <a:xfrm>
            <a:off x="6781800" y="5410200"/>
            <a:ext cx="1143000" cy="11430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0000CC"/>
                </a:solidFill>
                <a:cs typeface="Arial" panose="020B0604020202020204" pitchFamily="34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46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46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4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4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46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46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4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4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246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46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4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4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46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46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4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4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46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46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4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4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6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500" fill="hold"/>
                                        <p:tgtEl>
                                          <p:spTgt spid="246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60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6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" fill="hold"/>
                                        <p:tgtEl>
                                          <p:spTgt spid="246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60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6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1000" fill="hold"/>
                                        <p:tgtEl>
                                          <p:spTgt spid="246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60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46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246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60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46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047 L 0.09583 -0.36078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246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180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ot 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1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2460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608"/>
                  </p:tgtEl>
                </p:cond>
              </p:nextCondLst>
            </p:seq>
          </p:childTnLst>
        </p:cTn>
      </p:par>
    </p:tnLst>
    <p:bldLst>
      <p:bldP spid="24604" grpId="0" animBg="1"/>
      <p:bldP spid="24604" grpId="1" animBg="1"/>
      <p:bldP spid="24605" grpId="0" animBg="1"/>
      <p:bldP spid="24605" grpId="1" animBg="1"/>
      <p:bldP spid="24606" grpId="0" animBg="1"/>
      <p:bldP spid="24606" grpId="1" animBg="1"/>
      <p:bldP spid="24607" grpId="0" animBg="1"/>
      <p:bldP spid="24607" grpId="1" animBg="1"/>
      <p:bldP spid="24608" grpId="0" animBg="1"/>
      <p:bldP spid="24608" grpId="1" animBg="1"/>
      <p:bldP spid="24608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BD15171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3371850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5" name="AutoShape 5"/>
          <p:cNvSpPr>
            <a:spLocks noChangeArrowheads="1"/>
          </p:cNvSpPr>
          <p:nvPr/>
        </p:nvSpPr>
        <p:spPr bwMode="auto">
          <a:xfrm>
            <a:off x="2667000" y="381000"/>
            <a:ext cx="4800600" cy="1524000"/>
          </a:xfrm>
          <a:prstGeom prst="cloudCallout">
            <a:avLst>
              <a:gd name="adj1" fmla="val -16667"/>
              <a:gd name="adj2" fmla="val 76042"/>
            </a:avLst>
          </a:prstGeom>
          <a:solidFill>
            <a:srgbClr val="FFCC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3200" b="1">
                <a:solidFill>
                  <a:srgbClr val="0000FF"/>
                </a:solidFill>
                <a:latin typeface="Times New Roman" panose="02020603050405020304" pitchFamily="18" charset="0"/>
              </a:rPr>
              <a:t>Có mấy quả bóng ?</a:t>
            </a:r>
          </a:p>
        </p:txBody>
      </p:sp>
      <p:pic>
        <p:nvPicPr>
          <p:cNvPr id="25616" name="Picture 16" descr="qua bo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14600"/>
            <a:ext cx="19812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7" name="Picture 17" descr="qua bo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514600"/>
            <a:ext cx="19812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8" name="Picture 18" descr="qua bo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14600"/>
            <a:ext cx="19812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9" name="Picture 19" descr="qua bo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514600"/>
            <a:ext cx="19812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21" name="Rectangle 21"/>
          <p:cNvSpPr>
            <a:spLocks noChangeArrowheads="1"/>
          </p:cNvSpPr>
          <p:nvPr/>
        </p:nvSpPr>
        <p:spPr bwMode="auto">
          <a:xfrm>
            <a:off x="1295400" y="4495800"/>
            <a:ext cx="1066800" cy="11430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0000CC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25622" name="Rectangle 22"/>
          <p:cNvSpPr>
            <a:spLocks noChangeArrowheads="1"/>
          </p:cNvSpPr>
          <p:nvPr/>
        </p:nvSpPr>
        <p:spPr bwMode="auto">
          <a:xfrm>
            <a:off x="2819400" y="4495800"/>
            <a:ext cx="1066800" cy="11430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0000CC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25623" name="Rectangle 23"/>
          <p:cNvSpPr>
            <a:spLocks noChangeArrowheads="1"/>
          </p:cNvSpPr>
          <p:nvPr/>
        </p:nvSpPr>
        <p:spPr bwMode="auto">
          <a:xfrm>
            <a:off x="4267200" y="4495800"/>
            <a:ext cx="990600" cy="11430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0000CC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25624" name="Rectangle 24"/>
          <p:cNvSpPr>
            <a:spLocks noChangeArrowheads="1"/>
          </p:cNvSpPr>
          <p:nvPr/>
        </p:nvSpPr>
        <p:spPr bwMode="auto">
          <a:xfrm>
            <a:off x="7162800" y="4572000"/>
            <a:ext cx="1066800" cy="11430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0000CC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25628" name="Rectangle 28"/>
          <p:cNvSpPr>
            <a:spLocks noChangeArrowheads="1"/>
          </p:cNvSpPr>
          <p:nvPr/>
        </p:nvSpPr>
        <p:spPr bwMode="auto">
          <a:xfrm>
            <a:off x="5638800" y="4495800"/>
            <a:ext cx="1143000" cy="11430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0000CC"/>
                </a:solidFill>
                <a:cs typeface="Arial" panose="020B0604020202020204" pitchFamily="3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56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56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5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5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56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56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5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5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256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56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5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5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6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56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56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5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5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6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56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56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5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5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6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500" fill="hold"/>
                                        <p:tgtEl>
                                          <p:spTgt spid="256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6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" fill="hold"/>
                                        <p:tgtEl>
                                          <p:spTgt spid="256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2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56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1000" fill="hold"/>
                                        <p:tgtEl>
                                          <p:spTgt spid="256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2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56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256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6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047 L 0.19583 -0.5384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256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-268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ot 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1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256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28"/>
                  </p:tgtEl>
                </p:cond>
              </p:nextCondLst>
            </p:seq>
          </p:childTnLst>
        </p:cTn>
      </p:par>
    </p:tnLst>
    <p:bldLst>
      <p:bldP spid="25621" grpId="0" animBg="1"/>
      <p:bldP spid="25621" grpId="1" animBg="1"/>
      <p:bldP spid="25622" grpId="0" animBg="1"/>
      <p:bldP spid="25622" grpId="1" animBg="1"/>
      <p:bldP spid="25623" grpId="0" animBg="1"/>
      <p:bldP spid="25623" grpId="1" animBg="1"/>
      <p:bldP spid="25624" grpId="0" animBg="1"/>
      <p:bldP spid="25624" grpId="1" animBg="1"/>
      <p:bldP spid="25628" grpId="0" animBg="1"/>
      <p:bldP spid="25628" grpId="1" animBg="1"/>
      <p:bldP spid="25628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32" name="Picture 84" descr="BD15171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3371850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761" name="Picture 113" descr="bap be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245745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762" name="Picture 114" descr="bap be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1000"/>
            <a:ext cx="245745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763" name="Picture 115" descr="bap be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81000"/>
            <a:ext cx="245745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765" name="Picture 117" descr="bap be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0"/>
            <a:ext cx="245745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766" name="Picture 118" descr="bap be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133600"/>
            <a:ext cx="245745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772" name="Rectangle 124"/>
          <p:cNvSpPr>
            <a:spLocks noChangeArrowheads="1"/>
          </p:cNvSpPr>
          <p:nvPr/>
        </p:nvSpPr>
        <p:spPr bwMode="auto">
          <a:xfrm>
            <a:off x="1066800" y="5562600"/>
            <a:ext cx="1066800" cy="11430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0000CC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27773" name="Rectangle 125"/>
          <p:cNvSpPr>
            <a:spLocks noChangeArrowheads="1"/>
          </p:cNvSpPr>
          <p:nvPr/>
        </p:nvSpPr>
        <p:spPr bwMode="auto">
          <a:xfrm>
            <a:off x="2590800" y="5562600"/>
            <a:ext cx="1066800" cy="11430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0000CC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27774" name="Rectangle 126"/>
          <p:cNvSpPr>
            <a:spLocks noChangeArrowheads="1"/>
          </p:cNvSpPr>
          <p:nvPr/>
        </p:nvSpPr>
        <p:spPr bwMode="auto">
          <a:xfrm>
            <a:off x="4038600" y="5562600"/>
            <a:ext cx="990600" cy="11430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0000CC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27775" name="Rectangle 127"/>
          <p:cNvSpPr>
            <a:spLocks noChangeArrowheads="1"/>
          </p:cNvSpPr>
          <p:nvPr/>
        </p:nvSpPr>
        <p:spPr bwMode="auto">
          <a:xfrm>
            <a:off x="5562600" y="5562600"/>
            <a:ext cx="1066800" cy="11430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0000CC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27776" name="Rectangle 128"/>
          <p:cNvSpPr>
            <a:spLocks noChangeArrowheads="1"/>
          </p:cNvSpPr>
          <p:nvPr/>
        </p:nvSpPr>
        <p:spPr bwMode="auto">
          <a:xfrm>
            <a:off x="7010400" y="5562600"/>
            <a:ext cx="1143000" cy="11430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0000CC"/>
                </a:solidFill>
                <a:cs typeface="Arial" panose="020B0604020202020204" pitchFamily="34" charset="0"/>
              </a:rPr>
              <a:t>5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77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77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7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7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77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77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7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7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277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77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7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7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77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77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7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7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77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77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7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7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77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500" fill="hold"/>
                                        <p:tgtEl>
                                          <p:spTgt spid="277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7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77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" fill="hold"/>
                                        <p:tgtEl>
                                          <p:spTgt spid="277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7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77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1000" fill="hold"/>
                                        <p:tgtEl>
                                          <p:spTgt spid="277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7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7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277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7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77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047 L -0.00417 -0.36078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277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80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ot 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1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277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776"/>
                  </p:tgtEl>
                </p:cond>
              </p:nextCondLst>
            </p:seq>
          </p:childTnLst>
        </p:cTn>
      </p:par>
    </p:tnLst>
    <p:bldLst>
      <p:bldP spid="27772" grpId="0" animBg="1"/>
      <p:bldP spid="27772" grpId="1" animBg="1"/>
      <p:bldP spid="27773" grpId="1" animBg="1"/>
      <p:bldP spid="27774" grpId="1" animBg="1"/>
      <p:bldP spid="27775" grpId="1" animBg="1"/>
      <p:bldP spid="27776" grpId="1" animBg="1"/>
      <p:bldP spid="27776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4" name="Picture 12" descr="m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6705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99" name="AutoShape 27">
            <a:hlinkClick r:id="rId5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305800" y="6019800"/>
            <a:ext cx="533400" cy="533400"/>
          </a:xfrm>
          <a:prstGeom prst="actionButtonEnd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00" name="Text Box 28"/>
          <p:cNvSpPr txBox="1">
            <a:spLocks noChangeArrowheads="1"/>
          </p:cNvSpPr>
          <p:nvPr/>
        </p:nvSpPr>
        <p:spPr bwMode="auto">
          <a:xfrm>
            <a:off x="1295400" y="6400800"/>
            <a:ext cx="640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FF3300"/>
                </a:solidFill>
              </a:rPr>
              <a:t>Có bao nhiêu bạn đang chơi đồ chơi?</a:t>
            </a:r>
          </a:p>
        </p:txBody>
      </p:sp>
      <p:sp>
        <p:nvSpPr>
          <p:cNvPr id="28701" name="Rectangle 29"/>
          <p:cNvSpPr>
            <a:spLocks noChangeArrowheads="1"/>
          </p:cNvSpPr>
          <p:nvPr/>
        </p:nvSpPr>
        <p:spPr bwMode="auto">
          <a:xfrm>
            <a:off x="1219200" y="0"/>
            <a:ext cx="1066800" cy="11430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0000CC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28702" name="Rectangle 30"/>
          <p:cNvSpPr>
            <a:spLocks noChangeArrowheads="1"/>
          </p:cNvSpPr>
          <p:nvPr/>
        </p:nvSpPr>
        <p:spPr bwMode="auto">
          <a:xfrm>
            <a:off x="2743200" y="0"/>
            <a:ext cx="1066800" cy="11430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0000CC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28703" name="Rectangle 31"/>
          <p:cNvSpPr>
            <a:spLocks noChangeArrowheads="1"/>
          </p:cNvSpPr>
          <p:nvPr/>
        </p:nvSpPr>
        <p:spPr bwMode="auto">
          <a:xfrm>
            <a:off x="4191000" y="0"/>
            <a:ext cx="990600" cy="11430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0000CC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28704" name="Rectangle 32"/>
          <p:cNvSpPr>
            <a:spLocks noChangeArrowheads="1"/>
          </p:cNvSpPr>
          <p:nvPr/>
        </p:nvSpPr>
        <p:spPr bwMode="auto">
          <a:xfrm>
            <a:off x="5715000" y="0"/>
            <a:ext cx="1066800" cy="11430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0000CC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28705" name="Rectangle 33"/>
          <p:cNvSpPr>
            <a:spLocks noChangeArrowheads="1"/>
          </p:cNvSpPr>
          <p:nvPr/>
        </p:nvSpPr>
        <p:spPr bwMode="auto">
          <a:xfrm>
            <a:off x="7162800" y="0"/>
            <a:ext cx="1143000" cy="11430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8000" b="1">
                <a:solidFill>
                  <a:srgbClr val="0000CC"/>
                </a:solidFill>
                <a:cs typeface="Arial" panose="020B0604020202020204" pitchFamily="34" charset="0"/>
              </a:rPr>
              <a:t>5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87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87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8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8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87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87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8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8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287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287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28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8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287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87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8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28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7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7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287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287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28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8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7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7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 nodeType="clickPar">
                      <p:stCondLst>
                        <p:cond delay="0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500" fill="hold"/>
                                        <p:tgtEl>
                                          <p:spTgt spid="287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0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7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500" fill="hold"/>
                                        <p:tgtEl>
                                          <p:spTgt spid="287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0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87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1000" fill="hold"/>
                                        <p:tgtEl>
                                          <p:spTgt spid="287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0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87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287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0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7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066E-6 L 0.05416 0.47178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287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2358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ot 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1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287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05"/>
                  </p:tgtEl>
                </p:cond>
              </p:nextCondLst>
            </p:seq>
          </p:childTnLst>
        </p:cTn>
      </p:par>
    </p:tnLst>
    <p:bldLst>
      <p:bldP spid="28701" grpId="0" animBg="1"/>
      <p:bldP spid="28701" grpId="1" animBg="1"/>
      <p:bldP spid="28702" grpId="0" animBg="1"/>
      <p:bldP spid="28702" grpId="1" animBg="1"/>
      <p:bldP spid="28703" grpId="0" animBg="1"/>
      <p:bldP spid="28703" grpId="1" animBg="1"/>
      <p:bldP spid="28704" grpId="0" animBg="1"/>
      <p:bldP spid="28704" grpId="1" animBg="1"/>
      <p:bldP spid="28705" grpId="0" animBg="1"/>
      <p:bldP spid="28705" grpId="1" animBg="1"/>
      <p:bldP spid="28705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 descr="Hinh nen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9982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609600" y="2667000"/>
            <a:ext cx="7239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Lập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6,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6: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</Template>
  <TotalTime>1446</TotalTime>
  <Words>423</Words>
  <Application>Microsoft Office PowerPoint</Application>
  <PresentationFormat>On-screen Show (4:3)</PresentationFormat>
  <Paragraphs>52</Paragraphs>
  <Slides>21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Times New Roman</vt:lpstr>
      <vt:lpstr>.VnAristote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Smart</dc:creator>
  <cp:lastModifiedBy>Dell</cp:lastModifiedBy>
  <cp:revision>59</cp:revision>
  <dcterms:created xsi:type="dcterms:W3CDTF">2013-01-09T08:35:11Z</dcterms:created>
  <dcterms:modified xsi:type="dcterms:W3CDTF">2025-09-22T10:12:13Z</dcterms:modified>
</cp:coreProperties>
</file>