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1" r:id="rId3"/>
    <p:sldMasterId id="2147483728" r:id="rId4"/>
    <p:sldMasterId id="2147483745" r:id="rId5"/>
    <p:sldMasterId id="2147483762" r:id="rId6"/>
    <p:sldMasterId id="2147483779" r:id="rId7"/>
  </p:sldMasterIdLst>
  <p:sldIdLst>
    <p:sldId id="256" r:id="rId8"/>
    <p:sldId id="273" r:id="rId9"/>
    <p:sldId id="274" r:id="rId10"/>
    <p:sldId id="263" r:id="rId11"/>
    <p:sldId id="264" r:id="rId12"/>
    <p:sldId id="275" r:id="rId13"/>
    <p:sldId id="257" r:id="rId14"/>
    <p:sldId id="283" r:id="rId15"/>
    <p:sldId id="258" r:id="rId16"/>
    <p:sldId id="260" r:id="rId17"/>
    <p:sldId id="261" r:id="rId18"/>
    <p:sldId id="265" r:id="rId19"/>
    <p:sldId id="293" r:id="rId20"/>
    <p:sldId id="295" r:id="rId21"/>
    <p:sldId id="267" r:id="rId22"/>
    <p:sldId id="276" r:id="rId23"/>
    <p:sldId id="266" r:id="rId24"/>
    <p:sldId id="277" r:id="rId25"/>
    <p:sldId id="270" r:id="rId26"/>
    <p:sldId id="278" r:id="rId27"/>
    <p:sldId id="272" r:id="rId28"/>
    <p:sldId id="279" r:id="rId29"/>
    <p:sldId id="284" r:id="rId30"/>
    <p:sldId id="280" r:id="rId31"/>
    <p:sldId id="291" r:id="rId32"/>
    <p:sldId id="286" r:id="rId33"/>
    <p:sldId id="287" r:id="rId34"/>
    <p:sldId id="288" r:id="rId35"/>
    <p:sldId id="289" r:id="rId36"/>
    <p:sldId id="290" r:id="rId37"/>
    <p:sldId id="281" r:id="rId38"/>
    <p:sldId id="282" r:id="rId3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3548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879687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8597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20776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0754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16964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773640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24695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81019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283612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086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4223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09204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57576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798944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590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01326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6839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3593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78677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32124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319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44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5462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649017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7411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47575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771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169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5541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993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9632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784005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319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23273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12/05/2025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425762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9894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78019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71161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25652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5432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6342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3943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83410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9073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148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t>12/05/2025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4674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8356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17472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2819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58639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73487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915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57474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8587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7782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103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t>12/05/2025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4227053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103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73659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3298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1392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31977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08571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4572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66499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1849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2967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t>12/05/2025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8333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23497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961321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42069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1592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5949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4944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3356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19939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64889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5382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t>12/05/2025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66528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1240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1888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17658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5904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5469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613113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77789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854473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9313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0601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12/05/2025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840722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1235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74452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18868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147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81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630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97570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271892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8784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623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12/05/2025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234801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201878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704764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37725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150691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34515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08708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775171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60554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029408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5712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t>12/05/2025</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t>‹#›</a:t>
            </a:fld>
            <a:endParaRPr lang="vi-VN"/>
          </a:p>
        </p:txBody>
      </p:sp>
    </p:spTree>
    <p:extLst>
      <p:ext uri="{BB962C8B-B14F-4D97-AF65-F5344CB8AC3E}">
        <p14:creationId xmlns:p14="http://schemas.microsoft.com/office/powerpoint/2010/main" val="3551036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40013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849193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0732738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3906466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5152356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92972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40.png"/><Relationship Id="rId21" Type="http://schemas.openxmlformats.org/officeDocument/2006/relationships/image" Target="../media/image56.png"/><Relationship Id="rId7" Type="http://schemas.openxmlformats.org/officeDocument/2006/relationships/image" Target="../media/image25.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audio" Target="../media/audio1.wav"/><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0.jpeg"/><Relationship Id="rId24" Type="http://schemas.openxmlformats.org/officeDocument/2006/relationships/image" Target="../media/image59.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8.gif"/><Relationship Id="rId10" Type="http://schemas.openxmlformats.org/officeDocument/2006/relationships/image" Target="../media/image46.jpeg"/><Relationship Id="rId19" Type="http://schemas.openxmlformats.org/officeDocument/2006/relationships/image" Target="../media/image54.png"/><Relationship Id="rId4" Type="http://schemas.openxmlformats.org/officeDocument/2006/relationships/image" Target="../media/image17.gif"/><Relationship Id="rId9" Type="http://schemas.openxmlformats.org/officeDocument/2006/relationships/image" Target="../media/image7.gif"/><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24.jpg"/><Relationship Id="rId7" Type="http://schemas.openxmlformats.org/officeDocument/2006/relationships/image" Target="../media/image43.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63.png"/><Relationship Id="rId5" Type="http://schemas.openxmlformats.org/officeDocument/2006/relationships/image" Target="../media/image17.gif"/><Relationship Id="rId15" Type="http://schemas.openxmlformats.org/officeDocument/2006/relationships/image" Target="../media/image46.jpe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8.gif"/><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8.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8.gif"/><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7.gif"/><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audio" Target="../media/audio1.wav"/><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18" Type="http://schemas.openxmlformats.org/officeDocument/2006/relationships/image" Target="../media/image19.gif"/><Relationship Id="rId3" Type="http://schemas.microsoft.com/office/2007/relationships/media" Target="../media/media3.m4a"/><Relationship Id="rId21" Type="http://schemas.openxmlformats.org/officeDocument/2006/relationships/image" Target="../media/image8.gif"/><Relationship Id="rId7" Type="http://schemas.openxmlformats.org/officeDocument/2006/relationships/image" Target="../media/image6.gif"/><Relationship Id="rId12" Type="http://schemas.openxmlformats.org/officeDocument/2006/relationships/image" Target="../media/image34.png"/><Relationship Id="rId17" Type="http://schemas.openxmlformats.org/officeDocument/2006/relationships/image" Target="../media/image40.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7.gif"/><Relationship Id="rId20" Type="http://schemas.openxmlformats.org/officeDocument/2006/relationships/image" Target="../media/image43.png"/><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3.png"/><Relationship Id="rId24" Type="http://schemas.openxmlformats.org/officeDocument/2006/relationships/image" Target="../media/image69.png"/><Relationship Id="rId5" Type="http://schemas.openxmlformats.org/officeDocument/2006/relationships/slideLayout" Target="../slideLayouts/slideLayout2.xml"/><Relationship Id="rId15" Type="http://schemas.openxmlformats.org/officeDocument/2006/relationships/image" Target="../media/image20.jpeg"/><Relationship Id="rId23" Type="http://schemas.openxmlformats.org/officeDocument/2006/relationships/image" Target="../media/image68.png"/><Relationship Id="rId10" Type="http://schemas.openxmlformats.org/officeDocument/2006/relationships/image" Target="../media/image31.png"/><Relationship Id="rId19" Type="http://schemas.openxmlformats.org/officeDocument/2006/relationships/image" Target="../media/image44.png"/><Relationship Id="rId4" Type="http://schemas.openxmlformats.org/officeDocument/2006/relationships/audio" Target="../media/media3.m4a"/><Relationship Id="rId9" Type="http://schemas.openxmlformats.org/officeDocument/2006/relationships/image" Target="../media/image32.png"/><Relationship Id="rId14" Type="http://schemas.openxmlformats.org/officeDocument/2006/relationships/image" Target="../media/image35.png"/><Relationship Id="rId22"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8.gif"/><Relationship Id="rId4" Type="http://schemas.openxmlformats.org/officeDocument/2006/relationships/image" Target="../media/image70.gif"/></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0.jpe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slideLayout" Target="../slideLayouts/slideLayout2.xml"/><Relationship Id="rId21" Type="http://schemas.openxmlformats.org/officeDocument/2006/relationships/image" Target="../media/image54.png"/><Relationship Id="rId7" Type="http://schemas.openxmlformats.org/officeDocument/2006/relationships/image" Target="../media/image45.png"/><Relationship Id="rId12" Type="http://schemas.openxmlformats.org/officeDocument/2006/relationships/image" Target="../media/image46.jpe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audio" Target="../media/media4.mp3"/><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19.gif"/><Relationship Id="rId1" Type="http://schemas.microsoft.com/office/2007/relationships/media" Target="../media/media4.mp3"/><Relationship Id="rId6" Type="http://schemas.openxmlformats.org/officeDocument/2006/relationships/image" Target="../media/image17.gif"/><Relationship Id="rId11" Type="http://schemas.openxmlformats.org/officeDocument/2006/relationships/image" Target="../media/image7.gif"/><Relationship Id="rId24" Type="http://schemas.openxmlformats.org/officeDocument/2006/relationships/image" Target="../media/image57.png"/><Relationship Id="rId5" Type="http://schemas.openxmlformats.org/officeDocument/2006/relationships/image" Target="../media/image40.png"/><Relationship Id="rId15" Type="http://schemas.openxmlformats.org/officeDocument/2006/relationships/image" Target="../media/image71.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6.gif"/><Relationship Id="rId19" Type="http://schemas.openxmlformats.org/officeDocument/2006/relationships/image" Target="../media/image52.png"/><Relationship Id="rId31"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70.gif"/><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8.gif"/><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35.png"/><Relationship Id="rId7" Type="http://schemas.openxmlformats.org/officeDocument/2006/relationships/image" Target="../media/image25.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62.jpeg"/><Relationship Id="rId5" Type="http://schemas.openxmlformats.org/officeDocument/2006/relationships/image" Target="../media/image32.png"/><Relationship Id="rId15" Type="http://schemas.openxmlformats.org/officeDocument/2006/relationships/image" Target="../media/image46.jpeg"/><Relationship Id="rId10" Type="http://schemas.openxmlformats.org/officeDocument/2006/relationships/image" Target="../media/image43.png"/><Relationship Id="rId4" Type="http://schemas.openxmlformats.org/officeDocument/2006/relationships/image" Target="../media/image63.png"/><Relationship Id="rId9" Type="http://schemas.openxmlformats.org/officeDocument/2006/relationships/image" Target="../media/image42.png"/><Relationship Id="rId1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8.gif"/></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gif"/><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98.xml"/><Relationship Id="rId6" Type="http://schemas.openxmlformats.org/officeDocument/2006/relationships/image" Target="../media/image23.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6.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27.gif"/></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image" Target="../media/image28.png"/><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28.png"/><Relationship Id="rId3" Type="http://schemas.openxmlformats.org/officeDocument/2006/relationships/image" Target="../media/image24.jp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24.jpg"/><Relationship Id="rId21" Type="http://schemas.openxmlformats.org/officeDocument/2006/relationships/image" Target="../media/image41.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44.png"/><Relationship Id="rId20" Type="http://schemas.openxmlformats.org/officeDocument/2006/relationships/image" Target="../media/image28.png"/><Relationship Id="rId1" Type="http://schemas.openxmlformats.org/officeDocument/2006/relationships/slideLayout" Target="../slideLayouts/slideLayout50.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38.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40.png"/><Relationship Id="rId21" Type="http://schemas.openxmlformats.org/officeDocument/2006/relationships/image" Target="../media/image56.png"/><Relationship Id="rId7" Type="http://schemas.openxmlformats.org/officeDocument/2006/relationships/image" Target="../media/image25.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audio" Target="../media/audio1.wav"/><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24.jpg"/><Relationship Id="rId11" Type="http://schemas.openxmlformats.org/officeDocument/2006/relationships/image" Target="../media/image20.jpeg"/><Relationship Id="rId24" Type="http://schemas.openxmlformats.org/officeDocument/2006/relationships/image" Target="../media/image59.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8.gif"/><Relationship Id="rId10" Type="http://schemas.openxmlformats.org/officeDocument/2006/relationships/image" Target="../media/image46.jpeg"/><Relationship Id="rId19" Type="http://schemas.openxmlformats.org/officeDocument/2006/relationships/image" Target="../media/image54.png"/><Relationship Id="rId4" Type="http://schemas.openxmlformats.org/officeDocument/2006/relationships/image" Target="../media/image17.gif"/><Relationship Id="rId9" Type="http://schemas.openxmlformats.org/officeDocument/2006/relationships/image" Target="../media/image7.gif"/><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19.gif"/></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3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24.jpg"/><Relationship Id="rId7" Type="http://schemas.openxmlformats.org/officeDocument/2006/relationships/image" Target="../media/image43.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82.xml"/><Relationship Id="rId6" Type="http://schemas.openxmlformats.org/officeDocument/2006/relationships/image" Target="../media/image42.png"/><Relationship Id="rId11" Type="http://schemas.openxmlformats.org/officeDocument/2006/relationships/image" Target="../media/image63.png"/><Relationship Id="rId5" Type="http://schemas.openxmlformats.org/officeDocument/2006/relationships/image" Target="../media/image17.gif"/><Relationship Id="rId15" Type="http://schemas.openxmlformats.org/officeDocument/2006/relationships/image" Target="../media/image46.jpe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20.jpeg"/></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6.jpeg"/><Relationship Id="rId3" Type="http://schemas.microsoft.com/office/2007/relationships/media" Target="../media/media7.mp3"/><Relationship Id="rId7" Type="http://schemas.openxmlformats.org/officeDocument/2006/relationships/slideLayout" Target="../slideLayouts/slideLayout2.xml"/><Relationship Id="rId12" Type="http://schemas.openxmlformats.org/officeDocument/2006/relationships/image" Target="../media/image18.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75.png"/><Relationship Id="rId5" Type="http://schemas.microsoft.com/office/2007/relationships/media" Target="../media/media8.mp3"/><Relationship Id="rId10" Type="http://schemas.openxmlformats.org/officeDocument/2006/relationships/image" Target="../media/image5.gif"/><Relationship Id="rId4" Type="http://schemas.openxmlformats.org/officeDocument/2006/relationships/audio" Target="../media/media7.mp3"/><Relationship Id="rId9" Type="http://schemas.openxmlformats.org/officeDocument/2006/relationships/image" Target="../media/image74.jpg"/><Relationship Id="rId1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8.gi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7.gif"/><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11" Type="http://schemas.openxmlformats.org/officeDocument/2006/relationships/image" Target="../media/image5.gif"/><Relationship Id="rId5" Type="http://schemas.openxmlformats.org/officeDocument/2006/relationships/image" Target="../media/image9.jpg"/><Relationship Id="rId1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6.jp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gif"/><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6.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image" Target="../media/image28.png"/><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28.png"/><Relationship Id="rId3" Type="http://schemas.openxmlformats.org/officeDocument/2006/relationships/image" Target="../media/image24.jp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24.jpg"/><Relationship Id="rId21" Type="http://schemas.openxmlformats.org/officeDocument/2006/relationships/image" Target="../media/image41.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4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38.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4"/>
            <a:ext cx="12192000" cy="6868884"/>
          </a:xfrm>
          <a:prstGeom prst="rect">
            <a:avLst/>
          </a:prstGeom>
        </p:spPr>
      </p:pic>
      <p:sp>
        <p:nvSpPr>
          <p:cNvPr id="6" name="Rectangle 5"/>
          <p:cNvSpPr/>
          <p:nvPr/>
        </p:nvSpPr>
        <p:spPr>
          <a:xfrm>
            <a:off x="491631" y="1364343"/>
            <a:ext cx="11417741" cy="4477848"/>
          </a:xfrm>
          <a:prstGeom prst="rect">
            <a:avLst/>
          </a:prstGeom>
          <a:noFill/>
        </p:spPr>
        <p:txBody>
          <a:bodyPr wrap="none" lIns="91440" tIns="45720" rIns="91440" bIns="45720">
            <a:prstTxWarp prst="textArchUp">
              <a:avLst/>
            </a:prstTxWarp>
            <a:spAutoFit/>
          </a:bodyPr>
          <a:lstStyle/>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3506315" y="1740733"/>
            <a:ext cx="5527493" cy="669527"/>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a:ln/>
                <a:solidFill>
                  <a:srgbClr val="FF0000"/>
                </a:solidFill>
              </a:rPr>
              <a:t>Lĩnh</a:t>
            </a:r>
            <a:r>
              <a:rPr lang="en-US" sz="4800" b="1" dirty="0">
                <a:ln/>
                <a:solidFill>
                  <a:srgbClr val="FF0000"/>
                </a:solidFill>
              </a:rPr>
              <a:t> </a:t>
            </a:r>
            <a:r>
              <a:rPr lang="en-US" sz="4800" b="1" dirty="0" err="1">
                <a:ln/>
                <a:solidFill>
                  <a:srgbClr val="FF0000"/>
                </a:solidFill>
              </a:rPr>
              <a:t>vực</a:t>
            </a:r>
            <a:r>
              <a:rPr lang="en-US" sz="4800" b="1" dirty="0">
                <a:ln/>
                <a:solidFill>
                  <a:srgbClr val="FF0000"/>
                </a:solidFill>
              </a:rPr>
              <a:t>: </a:t>
            </a:r>
            <a:r>
              <a:rPr lang="en-US" sz="4800" b="1" dirty="0" err="1">
                <a:ln/>
                <a:solidFill>
                  <a:srgbClr val="FF0000"/>
                </a:solidFill>
              </a:rPr>
              <a:t>Phát</a:t>
            </a:r>
            <a:r>
              <a:rPr lang="en-US" sz="4800" b="1" dirty="0">
                <a:ln/>
                <a:solidFill>
                  <a:srgbClr val="FF0000"/>
                </a:solidFill>
              </a:rPr>
              <a:t> </a:t>
            </a:r>
            <a:r>
              <a:rPr lang="en-US" sz="4800" b="1" dirty="0" err="1">
                <a:ln/>
                <a:solidFill>
                  <a:srgbClr val="FF0000"/>
                </a:solidFill>
              </a:rPr>
              <a:t>triển</a:t>
            </a:r>
            <a:r>
              <a:rPr lang="en-US" sz="4800" b="1" dirty="0">
                <a:ln/>
                <a:solidFill>
                  <a:srgbClr val="FF0000"/>
                </a:solidFill>
              </a:rPr>
              <a:t> </a:t>
            </a:r>
            <a:r>
              <a:rPr lang="en-US" sz="4800" b="1" dirty="0" err="1">
                <a:ln/>
                <a:solidFill>
                  <a:srgbClr val="FF0000"/>
                </a:solidFill>
              </a:rPr>
              <a:t>ngôn</a:t>
            </a:r>
            <a:r>
              <a:rPr lang="en-US" sz="4800" b="1" dirty="0">
                <a:ln/>
                <a:solidFill>
                  <a:srgbClr val="FF0000"/>
                </a:solidFill>
              </a:rPr>
              <a:t> </a:t>
            </a:r>
            <a:r>
              <a:rPr lang="en-US" sz="4800" b="1" dirty="0" err="1">
                <a:ln/>
                <a:solidFill>
                  <a:srgbClr val="FF0000"/>
                </a:solidFill>
              </a:rPr>
              <a:t>ngữ</a:t>
            </a:r>
            <a:endParaRPr lang="vi-VN" sz="4800" b="1" dirty="0">
              <a:ln/>
              <a:solidFill>
                <a:srgbClr val="FF0000"/>
              </a:solidFill>
            </a:endParaRPr>
          </a:p>
        </p:txBody>
      </p:sp>
      <p:sp>
        <p:nvSpPr>
          <p:cNvPr id="10" name="Rectangle 9"/>
          <p:cNvSpPr/>
          <p:nvPr/>
        </p:nvSpPr>
        <p:spPr>
          <a:xfrm>
            <a:off x="3046158" y="3532345"/>
            <a:ext cx="6447805" cy="506284"/>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a:t>
            </a:r>
            <a:r>
              <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ơ</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Thăm</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nhà</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bà</a:t>
            </a:r>
            <a:endPar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3378195" y="5015369"/>
            <a:ext cx="5174365" cy="1077218"/>
          </a:xfrm>
          <a:prstGeom prst="rect">
            <a:avLst/>
          </a:prstGeom>
          <a:noFill/>
        </p:spPr>
        <p:txBody>
          <a:bodyPr wrap="none" lIns="91440" tIns="45720" rIns="91440" bIns="45720">
            <a:spAutoFit/>
          </a:bodyPr>
          <a:lstStyle/>
          <a:p>
            <a:pPr algn="ctr"/>
            <a:r>
              <a:rPr lang="en-US" sz="3200" b="1" dirty="0" err="1">
                <a:ln w="13462">
                  <a:solidFill>
                    <a:schemeClr val="bg1"/>
                  </a:solidFill>
                  <a:prstDash val="solid"/>
                </a:ln>
                <a:solidFill>
                  <a:srgbClr val="FF0000"/>
                </a:solidFill>
                <a:effectLst>
                  <a:outerShdw dist="38100" dir="2700000" algn="bl" rotWithShape="0">
                    <a:schemeClr val="accent5"/>
                  </a:outerShdw>
                </a:effectLst>
              </a:rPr>
              <a:t>Giáo</a:t>
            </a:r>
            <a:r>
              <a:rPr lang="en-US" sz="3200" b="1" dirty="0">
                <a:ln w="13462">
                  <a:solidFill>
                    <a:schemeClr val="bg1"/>
                  </a:solidFill>
                  <a:prstDash val="solid"/>
                </a:ln>
                <a:solidFill>
                  <a:srgbClr val="FF0000"/>
                </a:solidFill>
                <a:effectLst>
                  <a:outerShdw dist="38100" dir="2700000" algn="bl" rotWithShape="0">
                    <a:schemeClr val="accent5"/>
                  </a:outerShdw>
                </a:effectLst>
              </a:rPr>
              <a:t> </a:t>
            </a:r>
            <a:r>
              <a:rPr lang="en-US" sz="3200" b="1" dirty="0" err="1">
                <a:ln w="13462">
                  <a:solidFill>
                    <a:schemeClr val="bg1"/>
                  </a:solidFill>
                  <a:prstDash val="solid"/>
                </a:ln>
                <a:solidFill>
                  <a:srgbClr val="FF0000"/>
                </a:solidFill>
                <a:effectLst>
                  <a:outerShdw dist="38100" dir="2700000" algn="bl" rotWithShape="0">
                    <a:schemeClr val="accent5"/>
                  </a:outerShdw>
                </a:effectLst>
              </a:rPr>
              <a:t>viên</a:t>
            </a:r>
            <a:r>
              <a:rPr lang="en-US" sz="3200" b="1" dirty="0">
                <a:ln w="13462">
                  <a:solidFill>
                    <a:schemeClr val="bg1"/>
                  </a:solidFill>
                  <a:prstDash val="solid"/>
                </a:ln>
                <a:solidFill>
                  <a:srgbClr val="FF0000"/>
                </a:solidFill>
                <a:effectLst>
                  <a:outerShdw dist="38100" dir="2700000" algn="bl" rotWithShape="0">
                    <a:schemeClr val="accent5"/>
                  </a:outerShdw>
                </a:effectLst>
              </a:rPr>
              <a:t>: </a:t>
            </a:r>
            <a:r>
              <a:rPr lang="en-US" sz="3200" b="1" dirty="0" err="1">
                <a:ln w="13462">
                  <a:solidFill>
                    <a:schemeClr val="bg1"/>
                  </a:solidFill>
                  <a:prstDash val="solid"/>
                </a:ln>
                <a:solidFill>
                  <a:srgbClr val="FF0000"/>
                </a:solidFill>
                <a:effectLst>
                  <a:outerShdw dist="38100" dir="2700000" algn="bl" rotWithShape="0">
                    <a:schemeClr val="accent5"/>
                  </a:outerShdw>
                </a:effectLst>
              </a:rPr>
              <a:t>Đào</a:t>
            </a:r>
            <a:r>
              <a:rPr lang="en-US" sz="3200" b="1" dirty="0">
                <a:ln w="13462">
                  <a:solidFill>
                    <a:schemeClr val="bg1"/>
                  </a:solidFill>
                  <a:prstDash val="solid"/>
                </a:ln>
                <a:solidFill>
                  <a:srgbClr val="FF0000"/>
                </a:solidFill>
                <a:effectLst>
                  <a:outerShdw dist="38100" dir="2700000" algn="bl" rotWithShape="0">
                    <a:schemeClr val="accent5"/>
                  </a:outerShdw>
                </a:effectLst>
              </a:rPr>
              <a:t> </a:t>
            </a:r>
            <a:r>
              <a:rPr lang="en-US" sz="3200" b="1" dirty="0" err="1">
                <a:ln w="13462">
                  <a:solidFill>
                    <a:schemeClr val="bg1"/>
                  </a:solidFill>
                  <a:prstDash val="solid"/>
                </a:ln>
                <a:solidFill>
                  <a:srgbClr val="FF0000"/>
                </a:solidFill>
                <a:effectLst>
                  <a:outerShdw dist="38100" dir="2700000" algn="bl" rotWithShape="0">
                    <a:schemeClr val="accent5"/>
                  </a:outerShdw>
                </a:effectLst>
              </a:rPr>
              <a:t>Thị</a:t>
            </a:r>
            <a:r>
              <a:rPr lang="en-US" sz="3200" b="1" dirty="0">
                <a:ln w="13462">
                  <a:solidFill>
                    <a:schemeClr val="bg1"/>
                  </a:solidFill>
                  <a:prstDash val="solid"/>
                </a:ln>
                <a:solidFill>
                  <a:srgbClr val="FF0000"/>
                </a:solidFill>
                <a:effectLst>
                  <a:outerShdw dist="38100" dir="2700000" algn="bl" rotWithShape="0">
                    <a:schemeClr val="accent5"/>
                  </a:outerShdw>
                </a:effectLst>
              </a:rPr>
              <a:t> Thu </a:t>
            </a:r>
            <a:r>
              <a:rPr lang="en-US" sz="3200" b="1" dirty="0" err="1">
                <a:ln w="13462">
                  <a:solidFill>
                    <a:schemeClr val="bg1"/>
                  </a:solidFill>
                  <a:prstDash val="solid"/>
                </a:ln>
                <a:solidFill>
                  <a:srgbClr val="FF0000"/>
                </a:solidFill>
                <a:effectLst>
                  <a:outerShdw dist="38100" dir="2700000" algn="bl" rotWithShape="0">
                    <a:schemeClr val="accent5"/>
                  </a:outerShdw>
                </a:effectLst>
              </a:rPr>
              <a:t>Hà</a:t>
            </a:r>
            <a:endParaRPr lang="en-US" sz="3200" b="1" dirty="0">
              <a:ln w="13462">
                <a:solidFill>
                  <a:schemeClr val="bg1"/>
                </a:solidFill>
                <a:prstDash val="solid"/>
              </a:ln>
              <a:solidFill>
                <a:srgbClr val="FF0000"/>
              </a:solidFill>
              <a:effectLst>
                <a:outerShdw dist="38100" dir="2700000" algn="bl" rotWithShape="0">
                  <a:schemeClr val="accent5"/>
                </a:outerShdw>
              </a:effectLst>
            </a:endParaRPr>
          </a:p>
          <a:p>
            <a:pPr algn="ctr"/>
            <a:r>
              <a:rPr lang="en-US" sz="3200" b="1" dirty="0" err="1">
                <a:ln w="13462">
                  <a:solidFill>
                    <a:schemeClr val="bg1"/>
                  </a:solidFill>
                  <a:prstDash val="solid"/>
                </a:ln>
                <a:solidFill>
                  <a:srgbClr val="FF0000"/>
                </a:solidFill>
                <a:effectLst>
                  <a:outerShdw dist="38100" dir="2700000" algn="bl" rotWithShape="0">
                    <a:schemeClr val="accent5"/>
                  </a:outerShdw>
                </a:effectLst>
              </a:rPr>
              <a:t>Lứa</a:t>
            </a:r>
            <a:r>
              <a:rPr lang="en-US" sz="3200" b="1" dirty="0">
                <a:ln w="13462">
                  <a:solidFill>
                    <a:schemeClr val="bg1"/>
                  </a:solidFill>
                  <a:prstDash val="solid"/>
                </a:ln>
                <a:solidFill>
                  <a:srgbClr val="FF0000"/>
                </a:solidFill>
                <a:effectLst>
                  <a:outerShdw dist="38100" dir="2700000" algn="bl" rotWithShape="0">
                    <a:schemeClr val="accent5"/>
                  </a:outerShdw>
                </a:effectLst>
              </a:rPr>
              <a:t> </a:t>
            </a:r>
            <a:r>
              <a:rPr lang="en-US" sz="3200" b="1" dirty="0" err="1">
                <a:ln w="13462">
                  <a:solidFill>
                    <a:schemeClr val="bg1"/>
                  </a:solidFill>
                  <a:prstDash val="solid"/>
                </a:ln>
                <a:solidFill>
                  <a:srgbClr val="FF0000"/>
                </a:solidFill>
                <a:effectLst>
                  <a:outerShdw dist="38100" dir="2700000" algn="bl" rotWithShape="0">
                    <a:schemeClr val="accent5"/>
                  </a:outerShdw>
                </a:effectLst>
              </a:rPr>
              <a:t>tuổi</a:t>
            </a:r>
            <a:r>
              <a:rPr lang="vi-VN" sz="3200" b="1" dirty="0">
                <a:ln w="13462">
                  <a:solidFill>
                    <a:schemeClr val="bg1"/>
                  </a:solidFill>
                  <a:prstDash val="solid"/>
                </a:ln>
                <a:solidFill>
                  <a:srgbClr val="FF0000"/>
                </a:solidFill>
                <a:effectLst>
                  <a:outerShdw dist="38100" dir="2700000" algn="bl" rotWithShape="0">
                    <a:schemeClr val="accent5"/>
                  </a:outerShdw>
                </a:effectLst>
              </a:rPr>
              <a:t>: </a:t>
            </a:r>
            <a:r>
              <a:rPr lang="en-US" sz="3200" b="1" dirty="0">
                <a:ln w="13462">
                  <a:solidFill>
                    <a:schemeClr val="bg1"/>
                  </a:solidFill>
                  <a:prstDash val="solid"/>
                </a:ln>
                <a:solidFill>
                  <a:srgbClr val="FF0000"/>
                </a:solidFill>
                <a:effectLst>
                  <a:outerShdw dist="38100" dir="2700000" algn="bl" rotWithShape="0">
                    <a:schemeClr val="accent5"/>
                  </a:outerShdw>
                </a:effectLst>
              </a:rPr>
              <a:t>3</a:t>
            </a:r>
            <a:r>
              <a:rPr lang="vi-VN" sz="3200" b="1" dirty="0">
                <a:ln w="13462">
                  <a:solidFill>
                    <a:schemeClr val="bg1"/>
                  </a:solidFill>
                  <a:prstDash val="solid"/>
                </a:ln>
                <a:solidFill>
                  <a:srgbClr val="FF0000"/>
                </a:solidFill>
                <a:effectLst>
                  <a:outerShdw dist="38100" dir="2700000" algn="bl" rotWithShape="0">
                    <a:schemeClr val="accent5"/>
                  </a:outerShdw>
                </a:effectLst>
              </a:rPr>
              <a:t> – </a:t>
            </a:r>
            <a:r>
              <a:rPr lang="en-US" sz="3200" b="1" dirty="0">
                <a:ln w="13462">
                  <a:solidFill>
                    <a:schemeClr val="bg1"/>
                  </a:solidFill>
                  <a:prstDash val="solid"/>
                </a:ln>
                <a:solidFill>
                  <a:srgbClr val="FF0000"/>
                </a:solidFill>
                <a:effectLst>
                  <a:outerShdw dist="38100" dir="2700000" algn="bl" rotWithShape="0">
                    <a:schemeClr val="accent5"/>
                  </a:outerShdw>
                </a:effectLst>
              </a:rPr>
              <a:t>4 </a:t>
            </a:r>
            <a:r>
              <a:rPr lang="vi-VN" sz="3200" b="1" dirty="0">
                <a:ln w="13462">
                  <a:solidFill>
                    <a:schemeClr val="bg1"/>
                  </a:solidFill>
                  <a:prstDash val="solid"/>
                </a:ln>
                <a:solidFill>
                  <a:srgbClr val="FF0000"/>
                </a:solidFill>
                <a:effectLst>
                  <a:outerShdw dist="38100" dir="2700000" algn="bl" rotWithShape="0">
                    <a:schemeClr val="accent5"/>
                  </a:outerShdw>
                </a:effectLst>
              </a:rPr>
              <a:t>tuổi</a:t>
            </a:r>
            <a:r>
              <a:rPr lang="en-US" sz="3200" b="1" dirty="0">
                <a:ln w="13462">
                  <a:solidFill>
                    <a:schemeClr val="bg1"/>
                  </a:solidFill>
                  <a:prstDash val="solid"/>
                </a:ln>
                <a:solidFill>
                  <a:srgbClr val="FF0000"/>
                </a:solidFill>
                <a:effectLst>
                  <a:outerShdw dist="38100" dir="2700000" algn="bl" rotWithShape="0">
                    <a:schemeClr val="accent5"/>
                  </a:outerShdw>
                </a:effectLst>
              </a:rPr>
              <a:t> </a:t>
            </a:r>
            <a:endParaRPr lang="vi-VN" sz="3200" b="1" dirty="0">
              <a:ln w="13462">
                <a:solidFill>
                  <a:schemeClr val="bg1"/>
                </a:solidFill>
                <a:prstDash val="solid"/>
              </a:ln>
              <a:solidFill>
                <a:srgbClr val="FF0000"/>
              </a:solidFill>
              <a:effectLst>
                <a:outerShdw dist="38100" dir="2700000" algn="bl" rotWithShape="0">
                  <a:schemeClr val="accent5"/>
                </a:outerShdw>
              </a:effectLst>
            </a:endParaRPr>
          </a:p>
        </p:txBody>
      </p:sp>
      <p:sp>
        <p:nvSpPr>
          <p:cNvPr id="5" name="TextBox 4">
            <a:extLst>
              <a:ext uri="{FF2B5EF4-FFF2-40B4-BE49-F238E27FC236}">
                <a16:creationId xmlns:a16="http://schemas.microsoft.com/office/drawing/2014/main" id="{66630E4E-12FF-4EC2-8594-E17052F15C83}"/>
              </a:ext>
            </a:extLst>
          </p:cNvPr>
          <p:cNvSpPr txBox="1"/>
          <p:nvPr/>
        </p:nvSpPr>
        <p:spPr>
          <a:xfrm>
            <a:off x="3896139" y="397565"/>
            <a:ext cx="5377864" cy="707886"/>
          </a:xfrm>
          <a:prstGeom prst="rect">
            <a:avLst/>
          </a:prstGeom>
          <a:noFill/>
        </p:spPr>
        <p:txBody>
          <a:bodyPr wrap="square" rtlCol="0">
            <a:spAutoFit/>
          </a:bodyPr>
          <a:lstStyle/>
          <a:p>
            <a:pPr algn="ctr"/>
            <a:r>
              <a:rPr lang="en-GB" sz="2000" b="1" dirty="0">
                <a:solidFill>
                  <a:srgbClr val="002060"/>
                </a:solidFill>
                <a:latin typeface="Times New Roman" panose="02020603050405020304" pitchFamily="18" charset="0"/>
                <a:cs typeface="Times New Roman" panose="02020603050405020304" pitchFamily="18" charset="0"/>
              </a:rPr>
              <a:t>UBND QUẬN LONG BIÊN</a:t>
            </a:r>
          </a:p>
          <a:p>
            <a:pPr algn="ctr"/>
            <a:r>
              <a:rPr lang="en-GB" sz="2000" b="1" dirty="0">
                <a:solidFill>
                  <a:srgbClr val="002060"/>
                </a:solidFill>
                <a:latin typeface="Times New Roman" panose="02020603050405020304" pitchFamily="18" charset="0"/>
                <a:cs typeface="Times New Roman" panose="02020603050405020304" pitchFamily="18" charset="0"/>
              </a:rPr>
              <a:t>TRƯỜNG MẦM NON HOA PHƯỢNG</a:t>
            </a:r>
          </a:p>
        </p:txBody>
      </p:sp>
    </p:spTree>
    <p:extLst>
      <p:ext uri="{BB962C8B-B14F-4D97-AF65-F5344CB8AC3E}">
        <p14:creationId xmlns:p14="http://schemas.microsoft.com/office/powerpoint/2010/main" val="2826179893"/>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1" presetClass="entr" presetSubtype="0" repeatCount="indefinite" fill="hold" nodeType="withEffect">
                                  <p:stCondLst>
                                    <p:cond delay="0"/>
                                  </p:stCondLst>
                                  <p:endCondLst>
                                    <p:cond evt="onNext" delay="0">
                                      <p:tgtEl>
                                        <p:sldTgt/>
                                      </p:tgtEl>
                                    </p:cond>
                                  </p:end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miết</a:t>
            </a:r>
          </a:p>
          <a:p>
            <a:r>
              <a:rPr lang="vi-VN" sz="2000" b="1" dirty="0">
                <a:solidFill>
                  <a:srgbClr val="00B0F0"/>
                </a:solidFill>
                <a:latin typeface="Times New Roman" pitchFamily="18" charset="0"/>
                <a:cs typeface="Times New Roman" pitchFamily="18" charset="0"/>
              </a:rPr>
              <a:t>Nhặt thóc vàng</a:t>
            </a:r>
          </a:p>
        </p:txBody>
      </p:sp>
    </p:spTree>
    <p:extLst>
      <p:ext uri="{BB962C8B-B14F-4D97-AF65-F5344CB8AC3E}">
        <p14:creationId xmlns:p14="http://schemas.microsoft.com/office/powerpoint/2010/main" val="1509946287"/>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a:solidFill>
                  <a:srgbClr val="002060"/>
                </a:solidFill>
                <a:latin typeface="Times New Roman" pitchFamily="18" charset="0"/>
                <a:cs typeface="Times New Roman" pitchFamily="18" charset="0"/>
              </a:rPr>
              <a:t>Cháu nhẹ nhàng</a:t>
            </a:r>
          </a:p>
          <a:p>
            <a:r>
              <a:rPr lang="vi-VN" sz="2000" b="1">
                <a:solidFill>
                  <a:srgbClr val="002060"/>
                </a:solidFill>
                <a:latin typeface="Times New Roman" pitchFamily="18" charset="0"/>
                <a:cs typeface="Times New Roman" pitchFamily="18" charset="0"/>
              </a:rPr>
              <a:t>Lùa v</a:t>
            </a:r>
            <a:r>
              <a:rPr lang="en-US" sz="2000" b="1">
                <a:solidFill>
                  <a:srgbClr val="002060"/>
                </a:solidFill>
                <a:latin typeface="Times New Roman" pitchFamily="18" charset="0"/>
                <a:cs typeface="Times New Roman" pitchFamily="18" charset="0"/>
              </a:rPr>
              <a:t>ào</a:t>
            </a:r>
            <a:r>
              <a:rPr lang="vi-VN" sz="2000" b="1">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86475040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54" y="-49796"/>
            <a:ext cx="12192000" cy="6863460"/>
          </a:xfrm>
          <a:prstGeom prst="rect">
            <a:avLst/>
          </a:prstGeom>
        </p:spPr>
      </p:pic>
      <p:sp>
        <p:nvSpPr>
          <p:cNvPr id="7" name="Rectangle 6"/>
          <p:cNvSpPr/>
          <p:nvPr/>
        </p:nvSpPr>
        <p:spPr>
          <a:xfrm>
            <a:off x="2243055" y="1128471"/>
            <a:ext cx="5228290" cy="707886"/>
          </a:xfrm>
          <a:prstGeom prst="rect">
            <a:avLst/>
          </a:prstGeom>
          <a:noFill/>
        </p:spPr>
        <p:txBody>
          <a:bodyPr wrap="none" lIns="91440" tIns="45720" rIns="91440" bIns="45720">
            <a:prstTxWarp prst="textWave2">
              <a:avLst/>
            </a:prstTxWarp>
            <a:spAutoFit/>
          </a:bodyPr>
          <a:lstStyle/>
          <a:p>
            <a:pPr algn="ctr"/>
            <a:r>
              <a:rPr lang="vi-VN"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Đàm thoại, Trích dẫn</a:t>
            </a: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365010"/>
            <a:ext cx="1447800" cy="2492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4903304"/>
            <a:ext cx="1447800" cy="2000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5194853"/>
            <a:ext cx="1447800" cy="17029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5618922"/>
            <a:ext cx="1447800" cy="1262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12270" y="5457053"/>
            <a:ext cx="1447800" cy="13566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79183" y="5287616"/>
            <a:ext cx="1447800" cy="15934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2663" y="5499652"/>
            <a:ext cx="1447800" cy="13566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5416192"/>
            <a:ext cx="1447800" cy="14648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9278" y="514616"/>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493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par>
                                <p:cTn id="11" presetID="26"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 y="-8936"/>
            <a:ext cx="12192000" cy="6863460"/>
          </a:xfrm>
          <a:prstGeom prst="rect">
            <a:avLst/>
          </a:prstGeom>
        </p:spPr>
      </p:pic>
      <p:sp>
        <p:nvSpPr>
          <p:cNvPr id="11" name="Rectangle 10"/>
          <p:cNvSpPr/>
          <p:nvPr/>
        </p:nvSpPr>
        <p:spPr>
          <a:xfrm>
            <a:off x="2486018" y="1574448"/>
            <a:ext cx="7026252" cy="1625952"/>
          </a:xfrm>
          <a:prstGeom prst="rect">
            <a:avLst/>
          </a:prstGeom>
          <a:noFill/>
        </p:spPr>
        <p:txBody>
          <a:bodyPr wrap="none" lIns="91440" tIns="45720" rIns="91440" bIns="45720">
            <a:prstTxWarp prst="textWave1">
              <a:avLst>
                <a:gd name="adj1" fmla="val 12500"/>
                <a:gd name="adj2" fmla="val 392"/>
              </a:avLst>
            </a:prstTxWarp>
            <a:spAutoFit/>
          </a:bodyPr>
          <a:lstStyle/>
          <a:p>
            <a:pPr algn="ctr"/>
            <a:r>
              <a:rPr lang="vi-VN" sz="8000" dirty="0">
                <a:ln w="0"/>
                <a:gradFill>
                  <a:gsLst>
                    <a:gs pos="0">
                      <a:srgbClr val="C42F1A">
                        <a:lumMod val="50000"/>
                      </a:srgbClr>
                    </a:gs>
                    <a:gs pos="50000">
                      <a:srgbClr val="C42F1A"/>
                    </a:gs>
                    <a:gs pos="100000">
                      <a:srgbClr val="C42F1A">
                        <a:lumMod val="60000"/>
                        <a:lumOff val="40000"/>
                      </a:srgbClr>
                    </a:gs>
                  </a:gsLst>
                  <a:lin ang="5400000"/>
                </a:gradFill>
                <a:effectLst>
                  <a:glow rad="101600">
                    <a:srgbClr val="90C226">
                      <a:satMod val="175000"/>
                      <a:alpha val="40000"/>
                    </a:srgbClr>
                  </a:glow>
                  <a:reflection blurRad="6350" stA="53000" endA="300" endPos="35500" dir="5400000" sy="-90000" algn="bl" rotWithShape="0"/>
                </a:effectLst>
              </a:rPr>
              <a:t>Cô vừa đọc cho các con nghe bài thơ gì?</a:t>
            </a:r>
          </a:p>
          <a:p>
            <a:pPr algn="ctr"/>
            <a:r>
              <a:rPr lang="vi-VN" sz="8000" dirty="0">
                <a:ln w="0"/>
                <a:gradFill>
                  <a:gsLst>
                    <a:gs pos="0">
                      <a:srgbClr val="C42F1A">
                        <a:lumMod val="50000"/>
                      </a:srgbClr>
                    </a:gs>
                    <a:gs pos="50000">
                      <a:srgbClr val="C42F1A"/>
                    </a:gs>
                    <a:gs pos="100000">
                      <a:srgbClr val="C42F1A">
                        <a:lumMod val="60000"/>
                        <a:lumOff val="40000"/>
                      </a:srgbClr>
                    </a:gs>
                  </a:gsLst>
                  <a:lin ang="5400000"/>
                </a:gradFill>
                <a:effectLst>
                  <a:glow rad="101600">
                    <a:srgbClr val="90C226">
                      <a:satMod val="175000"/>
                      <a:alpha val="40000"/>
                    </a:srgbClr>
                  </a:glow>
                  <a:reflection blurRad="6350" stA="53000" endA="300" endPos="35500" dir="5400000" sy="-90000" algn="bl" rotWithShape="0"/>
                </a:effectLst>
              </a:rPr>
              <a:t> Của nhà thơ nào?</a:t>
            </a: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365010"/>
            <a:ext cx="1447800" cy="2492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4903304"/>
            <a:ext cx="1447800" cy="2000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5194853"/>
            <a:ext cx="1447800" cy="17029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5618922"/>
            <a:ext cx="1447800" cy="1262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12270" y="5457053"/>
            <a:ext cx="1447800" cy="13566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79183" y="5287616"/>
            <a:ext cx="1447800" cy="15934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2663" y="5499652"/>
            <a:ext cx="1447800" cy="13566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5416192"/>
            <a:ext cx="1447800" cy="14648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 y="38208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491892"/>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par>
                                <p:cTn id="11" presetID="6" presetClass="entr" presetSubtype="16"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ircle(in)">
                                      <p:cBhvr>
                                        <p:cTn id="13" dur="2000"/>
                                        <p:tgtEl>
                                          <p:spTgt spid="11">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circle(in)">
                                      <p:cBhvr>
                                        <p:cTn id="16" dur="2000"/>
                                        <p:tgtEl>
                                          <p:spTgt spid="11">
                                            <p:txEl>
                                              <p:pRg st="1" end="1"/>
                                            </p:txEl>
                                          </p:spTgt>
                                        </p:tgtEl>
                                      </p:cBhvr>
                                    </p:animEffect>
                                  </p:childTnLst>
                                </p:cTn>
                              </p:par>
                              <p:par>
                                <p:cTn id="17" presetID="55" presetClass="exit" presetSubtype="0" fill="hold" nodeType="withEffect">
                                  <p:stCondLst>
                                    <p:cond delay="10000"/>
                                  </p:stCondLst>
                                  <p:childTnLst>
                                    <p:anim calcmode="lin" valueType="num">
                                      <p:cBhvr>
                                        <p:cTn id="18" dur="1000"/>
                                        <p:tgtEl>
                                          <p:spTgt spid="11">
                                            <p:txEl>
                                              <p:pRg st="0" end="0"/>
                                            </p:txEl>
                                          </p:spTgt>
                                        </p:tgtEl>
                                        <p:attrNameLst>
                                          <p:attrName>ppt_w</p:attrName>
                                        </p:attrNameLst>
                                      </p:cBhvr>
                                      <p:tavLst>
                                        <p:tav tm="0">
                                          <p:val>
                                            <p:strVal val="ppt_w"/>
                                          </p:val>
                                        </p:tav>
                                        <p:tav tm="100000">
                                          <p:val>
                                            <p:strVal val="ppt_w*0.70"/>
                                          </p:val>
                                        </p:tav>
                                      </p:tavLst>
                                    </p:anim>
                                    <p:anim calcmode="lin" valueType="num">
                                      <p:cBhvr>
                                        <p:cTn id="19"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20" dur="1000"/>
                                        <p:tgtEl>
                                          <p:spTgt spid="11">
                                            <p:txEl>
                                              <p:pRg st="0" end="0"/>
                                            </p:txEl>
                                          </p:spTgt>
                                        </p:tgtEl>
                                      </p:cBhvr>
                                    </p:animEffect>
                                    <p:set>
                                      <p:cBhvr>
                                        <p:cTn id="21" dur="1" fill="hold">
                                          <p:stCondLst>
                                            <p:cond delay="999"/>
                                          </p:stCondLst>
                                        </p:cTn>
                                        <p:tgtEl>
                                          <p:spTgt spid="11">
                                            <p:txEl>
                                              <p:pRg st="0" end="0"/>
                                            </p:txEl>
                                          </p:spTgt>
                                        </p:tgtEl>
                                        <p:attrNameLst>
                                          <p:attrName>style.visibility</p:attrName>
                                        </p:attrNameLst>
                                      </p:cBhvr>
                                      <p:to>
                                        <p:strVal val="hidden"/>
                                      </p:to>
                                    </p:set>
                                  </p:childTnLst>
                                </p:cTn>
                              </p:par>
                              <p:par>
                                <p:cTn id="22" presetID="55" presetClass="exit" presetSubtype="0" fill="hold" nodeType="withEffect">
                                  <p:stCondLst>
                                    <p:cond delay="10000"/>
                                  </p:stCondLst>
                                  <p:childTnLst>
                                    <p:anim calcmode="lin" valueType="num">
                                      <p:cBhvr>
                                        <p:cTn id="23" dur="1000"/>
                                        <p:tgtEl>
                                          <p:spTgt spid="11">
                                            <p:txEl>
                                              <p:pRg st="1" end="1"/>
                                            </p:txEl>
                                          </p:spTgt>
                                        </p:tgtEl>
                                        <p:attrNameLst>
                                          <p:attrName>ppt_w</p:attrName>
                                        </p:attrNameLst>
                                      </p:cBhvr>
                                      <p:tavLst>
                                        <p:tav tm="0">
                                          <p:val>
                                            <p:strVal val="ppt_w"/>
                                          </p:val>
                                        </p:tav>
                                        <p:tav tm="100000">
                                          <p:val>
                                            <p:strVal val="ppt_w*0.70"/>
                                          </p:val>
                                        </p:tav>
                                      </p:tavLst>
                                    </p:anim>
                                    <p:anim calcmode="lin" valueType="num">
                                      <p:cBhvr>
                                        <p:cTn id="24"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25" dur="1000"/>
                                        <p:tgtEl>
                                          <p:spTgt spid="11">
                                            <p:txEl>
                                              <p:pRg st="1" end="1"/>
                                            </p:txEl>
                                          </p:spTgt>
                                        </p:tgtEl>
                                      </p:cBhvr>
                                    </p:animEffect>
                                    <p:set>
                                      <p:cBhvr>
                                        <p:cTn id="26" dur="1" fill="hold">
                                          <p:stCondLst>
                                            <p:cond delay="999"/>
                                          </p:stCondLst>
                                        </p:cTn>
                                        <p:tgtEl>
                                          <p:spTgt spid="1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4" y="98078"/>
            <a:ext cx="12192000" cy="6863460"/>
          </a:xfrm>
          <a:prstGeom prst="rect">
            <a:avLst/>
          </a:prstGeom>
        </p:spPr>
      </p:pic>
      <p:sp>
        <p:nvSpPr>
          <p:cNvPr id="13" name="Rectangle 12"/>
          <p:cNvSpPr/>
          <p:nvPr/>
        </p:nvSpPr>
        <p:spPr>
          <a:xfrm>
            <a:off x="845904" y="1372410"/>
            <a:ext cx="10089748" cy="2862322"/>
          </a:xfrm>
          <a:prstGeom prst="rect">
            <a:avLst/>
          </a:prstGeom>
          <a:noFill/>
        </p:spPr>
        <p:txBody>
          <a:bodyPr wrap="square" lIns="91440" tIns="45720" rIns="91440" bIns="45720">
            <a:spAutoFit/>
          </a:bodyPr>
          <a:lstStyle/>
          <a:p>
            <a:pPr algn="ctr"/>
            <a:r>
              <a:rPr lang="en-US" sz="3200" b="1" dirty="0" err="1">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Giảng</a:t>
            </a:r>
            <a:r>
              <a:rPr lang="en-US" sz="3200" b="1" dirty="0">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 </a:t>
            </a:r>
            <a:r>
              <a:rPr lang="en-US" sz="3200" b="1" dirty="0" err="1">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giải</a:t>
            </a:r>
            <a:r>
              <a:rPr lang="en-US" sz="3200" b="1" dirty="0">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 </a:t>
            </a:r>
            <a:r>
              <a:rPr lang="en-US" sz="3200" b="1" dirty="0" err="1">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nội</a:t>
            </a:r>
            <a:r>
              <a:rPr lang="en-US" sz="3200" b="1" dirty="0">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 </a:t>
            </a:r>
            <a:r>
              <a:rPr lang="en-US" sz="3200" b="1" dirty="0" err="1">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dụng</a:t>
            </a:r>
            <a:r>
              <a:rPr lang="en-US" sz="3200" b="1" dirty="0">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 </a:t>
            </a:r>
            <a:r>
              <a:rPr lang="en-US" sz="3200" b="1" dirty="0" err="1">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bài</a:t>
            </a:r>
            <a:r>
              <a:rPr lang="en-US" sz="3200" b="1" dirty="0">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 </a:t>
            </a:r>
            <a:r>
              <a:rPr lang="en-US" sz="3200" b="1" dirty="0" err="1">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thơ</a:t>
            </a:r>
            <a:r>
              <a:rPr lang="en-US" sz="3200" b="1" dirty="0">
                <a:ln w="9525">
                  <a:solidFill>
                    <a:prstClr val="white"/>
                  </a:solidFill>
                  <a:prstDash val="solid"/>
                </a:ln>
                <a:solidFill>
                  <a:srgbClr val="0070C0"/>
                </a:solidFill>
                <a:effectLst>
                  <a:outerShdw blurRad="12700" dist="38100" dir="2700000" algn="tl" rotWithShape="0">
                    <a:srgbClr val="C42F1A">
                      <a:lumMod val="60000"/>
                      <a:lumOff val="40000"/>
                    </a:srgbClr>
                  </a:outerShdw>
                </a:effectLst>
              </a:rPr>
              <a:t>:</a:t>
            </a:r>
          </a:p>
          <a:p>
            <a:pPr algn="ctr"/>
            <a:endParaRPr lang="en-US" sz="3200" b="1" dirty="0">
              <a:ln w="9525">
                <a:solidFill>
                  <a:prstClr val="white"/>
                </a:solidFill>
                <a:prstDash val="solid"/>
              </a:ln>
              <a:solidFill>
                <a:srgbClr val="0070C0"/>
              </a:solidFill>
              <a:effectLst>
                <a:outerShdw blurRad="12700" dist="38100" dir="2700000" algn="tl" rotWithShape="0">
                  <a:srgbClr val="C42F1A">
                    <a:lumMod val="60000"/>
                    <a:lumOff val="40000"/>
                  </a:srgbClr>
                </a:outerShdw>
              </a:effectLst>
            </a:endParaRPr>
          </a:p>
          <a:p>
            <a:r>
              <a:rPr lang="pt-BR" sz="2000" b="1" dirty="0">
                <a:solidFill>
                  <a:srgbClr val="0070C0"/>
                </a:solidFill>
              </a:rPr>
              <a:t>- Bài thơ nói về tình cảm yêu quý, lễ phép của cháu đối với bà và điều đó được thể hiện qua việc bạn nhỏ lấy tăm, rót nước mời bà.</a:t>
            </a:r>
            <a:endParaRPr lang="en-US" sz="2000" b="1" dirty="0">
              <a:solidFill>
                <a:srgbClr val="0070C0"/>
              </a:solidFill>
            </a:endParaRPr>
          </a:p>
          <a:p>
            <a:r>
              <a:rPr lang="nb-NO" sz="2000" b="1" dirty="0">
                <a:solidFill>
                  <a:srgbClr val="0070C0"/>
                </a:solidFill>
              </a:rPr>
              <a:t>- Giải thích từ khó: “Hương toả”: hương thơm bay khắp phòng</a:t>
            </a:r>
            <a:endParaRPr lang="en-US" sz="2000" b="1" dirty="0">
              <a:solidFill>
                <a:srgbClr val="0070C0"/>
              </a:solidFill>
            </a:endParaRPr>
          </a:p>
          <a:p>
            <a:r>
              <a:rPr lang="nb-NO" sz="2000" b="1" dirty="0">
                <a:solidFill>
                  <a:srgbClr val="0070C0"/>
                </a:solidFill>
              </a:rPr>
              <a:t>- Cô cho trẻ đọc: "Chè thơm hương tỏa khắp nhà vui vui"</a:t>
            </a:r>
            <a:endParaRPr lang="en-US" sz="2000" b="1" dirty="0">
              <a:solidFill>
                <a:srgbClr val="0070C0"/>
              </a:solidFill>
            </a:endParaRPr>
          </a:p>
          <a:p>
            <a:pPr algn="ctr"/>
            <a:endParaRPr lang="vi-VN" sz="3600" b="1" dirty="0">
              <a:ln w="9525">
                <a:solidFill>
                  <a:prstClr val="white"/>
                </a:solidFill>
                <a:prstDash val="solid"/>
              </a:ln>
              <a:solidFill>
                <a:srgbClr val="7030A0"/>
              </a:solidFill>
              <a:effectLst>
                <a:outerShdw blurRad="12700" dist="38100" dir="2700000" algn="tl" rotWithShape="0">
                  <a:srgbClr val="C42F1A">
                    <a:lumMod val="60000"/>
                    <a:lumOff val="40000"/>
                  </a:srgbClr>
                </a:outerShdw>
              </a:effectLst>
            </a:endParaRP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365010"/>
            <a:ext cx="1447800" cy="2492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4903304"/>
            <a:ext cx="1447800" cy="2000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5194853"/>
            <a:ext cx="1447800" cy="17029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5618922"/>
            <a:ext cx="1447800" cy="1262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12270" y="5457053"/>
            <a:ext cx="1447800" cy="13566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79183" y="5287616"/>
            <a:ext cx="1447800" cy="15934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2663" y="5499652"/>
            <a:ext cx="1447800" cy="13566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5416192"/>
            <a:ext cx="1447800" cy="14648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1000" y="38208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2927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childTnLst>
                          </p:cTn>
                        </p:par>
                        <p:par>
                          <p:cTn id="11" fill="hold">
                            <p:stCondLst>
                              <p:cond delay="5000"/>
                            </p:stCondLst>
                            <p:childTnLst>
                              <p:par>
                                <p:cTn id="12" presetID="6" presetClass="entr" presetSubtype="16" fill="hold" nodeType="afterEffect">
                                  <p:stCondLst>
                                    <p:cond delay="450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circle(in)">
                                      <p:cBhvr>
                                        <p:cTn id="14" dur="2000"/>
                                        <p:tgtEl>
                                          <p:spTgt spid="13">
                                            <p:txEl>
                                              <p:pRg st="2" end="2"/>
                                            </p:txEl>
                                          </p:spTgt>
                                        </p:tgtEl>
                                      </p:cBhvr>
                                    </p:animEffect>
                                  </p:childTnLst>
                                </p:cTn>
                              </p:par>
                            </p:childTnLst>
                          </p:cTn>
                        </p:par>
                        <p:par>
                          <p:cTn id="15" fill="hold">
                            <p:stCondLst>
                              <p:cond delay="11500"/>
                            </p:stCondLst>
                            <p:childTnLst>
                              <p:par>
                                <p:cTn id="16" presetID="6" presetClass="entr" presetSubtype="16" fill="hold" nodeType="afterEffect">
                                  <p:stCondLst>
                                    <p:cond delay="450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circle(in)">
                                      <p:cBhvr>
                                        <p:cTn id="18" dur="2000"/>
                                        <p:tgtEl>
                                          <p:spTgt spid="13">
                                            <p:txEl>
                                              <p:pRg st="0" end="0"/>
                                            </p:txEl>
                                          </p:spTgt>
                                        </p:tgtEl>
                                      </p:cBhvr>
                                    </p:animEffect>
                                  </p:childTnLst>
                                </p:cTn>
                              </p:par>
                            </p:childTnLst>
                          </p:cTn>
                        </p:par>
                        <p:par>
                          <p:cTn id="19" fill="hold">
                            <p:stCondLst>
                              <p:cond delay="18000"/>
                            </p:stCondLst>
                            <p:childTnLst>
                              <p:par>
                                <p:cTn id="20" presetID="6" presetClass="entr" presetSubtype="16" fill="hold" nodeType="afterEffect">
                                  <p:stCondLst>
                                    <p:cond delay="450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circle(in)">
                                      <p:cBhvr>
                                        <p:cTn id="22" dur="2000"/>
                                        <p:tgtEl>
                                          <p:spTgt spid="13">
                                            <p:txEl>
                                              <p:pRg st="3" end="3"/>
                                            </p:txEl>
                                          </p:spTgt>
                                        </p:tgtEl>
                                      </p:cBhvr>
                                    </p:animEffect>
                                  </p:childTnLst>
                                </p:cTn>
                              </p:par>
                            </p:childTnLst>
                          </p:cTn>
                        </p:par>
                        <p:par>
                          <p:cTn id="23" fill="hold">
                            <p:stCondLst>
                              <p:cond delay="24500"/>
                            </p:stCondLst>
                            <p:childTnLst>
                              <p:par>
                                <p:cTn id="24" presetID="6" presetClass="entr" presetSubtype="16" fill="hold" nodeType="afterEffect">
                                  <p:stCondLst>
                                    <p:cond delay="4500"/>
                                  </p:stCondLst>
                                  <p:childTnLst>
                                    <p:set>
                                      <p:cBhvr>
                                        <p:cTn id="25" dur="1" fill="hold">
                                          <p:stCondLst>
                                            <p:cond delay="0"/>
                                          </p:stCondLst>
                                        </p:cTn>
                                        <p:tgtEl>
                                          <p:spTgt spid="13">
                                            <p:txEl>
                                              <p:pRg st="4" end="4"/>
                                            </p:txEl>
                                          </p:spTgt>
                                        </p:tgtEl>
                                        <p:attrNameLst>
                                          <p:attrName>style.visibility</p:attrName>
                                        </p:attrNameLst>
                                      </p:cBhvr>
                                      <p:to>
                                        <p:strVal val="visible"/>
                                      </p:to>
                                    </p:set>
                                    <p:animEffect transition="in" filter="circle(in)">
                                      <p:cBhvr>
                                        <p:cTn id="26" dur="2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1"/>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5" y="873457"/>
            <a:ext cx="4039737" cy="928047"/>
          </a:xfrm>
          <a:prstGeom prst="rect">
            <a:avLst/>
          </a:prstGeom>
          <a:noFill/>
        </p:spPr>
        <p:txBody>
          <a:bodyPr wrap="square" rtlCol="0">
            <a:spAutoFit/>
          </a:bodyPr>
          <a:lstStyle/>
          <a:p>
            <a:endParaRPr lang="vi-VN" dirty="0"/>
          </a:p>
        </p:txBody>
      </p:sp>
      <p:sp>
        <p:nvSpPr>
          <p:cNvPr id="8" name="Rectangle 7"/>
          <p:cNvSpPr/>
          <p:nvPr/>
        </p:nvSpPr>
        <p:spPr>
          <a:xfrm>
            <a:off x="921346" y="3138985"/>
            <a:ext cx="10349308" cy="3964779"/>
          </a:xfrm>
          <a:prstGeom prst="rect">
            <a:avLst/>
          </a:prstGeom>
          <a:noFill/>
        </p:spPr>
        <p:txBody>
          <a:bodyPr wrap="none" lIns="91440" tIns="45720" rIns="91440" bIns="45720">
            <a:prstTxWarp prst="textArchUp">
              <a:avLst/>
            </a:prstTxWarp>
            <a:spAutoFit/>
          </a:bodyPr>
          <a:lstStyle/>
          <a:p>
            <a:pPr algn="ctr"/>
            <a:r>
              <a:rPr lang="vi-VN" sz="4000" b="1" i="1" dirty="0">
                <a:solidFill>
                  <a:srgbClr val="FF0000"/>
                </a:solidFill>
              </a:rPr>
              <a:t>Đàm thoại và trích dẫn:</a:t>
            </a:r>
            <a:endParaRPr lang="en-US" sz="4000" b="1" i="1" dirty="0">
              <a:solidFill>
                <a:srgbClr val="FF0000"/>
              </a:solidFill>
            </a:endParaRPr>
          </a:p>
          <a:p>
            <a:pPr algn="ctr"/>
            <a:endParaRPr lang="en-US" sz="4000" dirty="0">
              <a:solidFill>
                <a:srgbClr val="FF0000"/>
              </a:solidFill>
            </a:endParaRPr>
          </a:p>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Khi bé đến thăm nhà bà thì bà có nhà không, </a:t>
            </a:r>
          </a:p>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thấy gì?</a:t>
            </a: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7"/>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6" y="4480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955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1000"/>
                                        <p:tgtEl>
                                          <p:spTgt spid="8">
                                            <p:txEl>
                                              <p:pRg st="3" end="3"/>
                                            </p:txEl>
                                          </p:spTgt>
                                        </p:tgtEl>
                                      </p:cBhvr>
                                    </p:animEffect>
                                    <p:anim calcmode="lin" valueType="num">
                                      <p:cBhvr>
                                        <p:cTn id="1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708" y="227436"/>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824610" y="32007"/>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2316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999"/>
            <a:ext cx="12192000" cy="6858529"/>
          </a:xfrm>
          <a:prstGeom prst="rect">
            <a:avLst/>
          </a:prstGeom>
        </p:spPr>
      </p:pic>
      <p:sp>
        <p:nvSpPr>
          <p:cNvPr id="6" name="Rectangle 5"/>
          <p:cNvSpPr/>
          <p:nvPr/>
        </p:nvSpPr>
        <p:spPr>
          <a:xfrm>
            <a:off x="-705465" y="2119195"/>
            <a:ext cx="10342896" cy="923330"/>
          </a:xfrm>
          <a:prstGeom prst="rect">
            <a:avLst/>
          </a:prstGeom>
          <a:noFill/>
        </p:spPr>
        <p:txBody>
          <a:bodyPr wrap="none" lIns="91440" tIns="45720" rIns="91440" bIns="45720">
            <a:prstTxWarp prst="textChevronInverted">
              <a:avLst/>
            </a:prstTxWarp>
            <a:spAutoFit/>
            <a:scene3d>
              <a:camera prst="perspectiveHeroicExtremeLeftFacing"/>
              <a:lightRig rig="threePt" dir="t"/>
            </a:scene3d>
          </a:bodyPr>
          <a:lstStyle/>
          <a:p>
            <a:pPr algn="ctr"/>
            <a:r>
              <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gọi đàn gà như thế nào?</a:t>
            </a:r>
          </a:p>
        </p:txBody>
      </p:sp>
    </p:spTree>
    <p:extLst>
      <p:ext uri="{BB962C8B-B14F-4D97-AF65-F5344CB8AC3E}">
        <p14:creationId xmlns:p14="http://schemas.microsoft.com/office/powerpoint/2010/main" val="36211405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9769234" y="588215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8518"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 name="NAPQ79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6081713" y="3409950"/>
            <a:ext cx="28575" cy="38100"/>
          </a:xfrm>
          <a:prstGeom prst="rect">
            <a:avLst/>
          </a:prstGeom>
        </p:spPr>
      </p:pic>
      <p:pic>
        <p:nvPicPr>
          <p:cNvPr id="4" name="NAPQ7983 (mp3cut.net)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217172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6" name="chimes.wav"/>
          </p:stSnd>
        </p:sndAc>
      </p:transition>
    </mc:Choice>
    <mc:Fallback xmlns="">
      <p:transition spd="slow">
        <p:fade/>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2.08333E-6 3.33333E-6 C 0.00781 -0.00255 0.01133 -0.00533 0.01419 0.00625 C 0.01367 0.00717 0.00873 0.01435 0.00781 0.01481 C 0.00482 0.01666 -0.00169 0.01898 -0.00169 0.01921 C -0.00221 0.01689 -0.00325 0.01481 -0.00325 0.01273 C -0.00325 0.00717 0.00117 0.00208 -0.00482 0.01064 C -0.00638 0.00995 -0.00833 0.01018 -0.0095 0.00856 C -0.01081 0.00694 -0.01263 0.00324 -0.01107 0.00208 C -0.0095 0.00092 -0.00794 0.00486 -0.00638 0.00625 C -0.00586 0.00347 -0.00664 -0.00047 -0.00482 -0.00209 C -0.00312 -0.00394 0.0043 0.00324 0.00313 0.00625 C 0.00222 0.00833 -0.00091 0.00602 -0.00169 0.00416 C -0.00247 0.00277 -0.00052 0.00139 -2.08333E-6 3.33333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055" fill="hold"/>
                                        <p:tgtEl>
                                          <p:spTgt spid="4"/>
                                        </p:tgtEl>
                                      </p:cBhvr>
                                    </p:cmd>
                                  </p:childTnLst>
                                </p:cTn>
                              </p:par>
                            </p:childTnLst>
                          </p:cTn>
                        </p:par>
                      </p:childTnLst>
                    </p:cTn>
                  </p:par>
                </p:childTnLst>
              </p:cTn>
              <p:nextCondLst>
                <p:cond evt="onClick" delay="0">
                  <p:tgtEl>
                    <p:spTgt spid="4"/>
                  </p:tgtEl>
                </p:cond>
              </p:nextCondLst>
            </p:seq>
            <p:audio>
              <p:cMediaNode vol="100000">
                <p:cTn id="40"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7250" y="1516715"/>
            <a:ext cx="9034845" cy="646331"/>
          </a:xfrm>
          <a:prstGeom prst="rect">
            <a:avLst/>
          </a:prstGeom>
          <a:noFill/>
        </p:spPr>
        <p:txBody>
          <a:bodyPr wrap="none" lIns="91440" tIns="45720" rIns="91440" bIns="45720">
            <a:prstTxWarp prst="textArchUp">
              <a:avLst/>
            </a:prstTxWarp>
            <a:spAutoFit/>
            <a:scene3d>
              <a:camera prst="perspectiveContrastingRightFacing"/>
              <a:lightRig rig="threePt" dir="t"/>
            </a:scene3d>
          </a:bodyPr>
          <a:lstStyle/>
          <a:p>
            <a:pPr algn="ctr"/>
            <a:r>
              <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Khi nghe bé gọi thì đàn gà như thế nào?</a:t>
            </a:r>
          </a:p>
        </p:txBody>
      </p:sp>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4"/>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400" b="1" dirty="0">
                <a:ln/>
                <a:solidFill>
                  <a:schemeClr val="accent3"/>
                </a:solidFill>
              </a:rPr>
              <a:t>Đàn gà kêu như thế nào?</a:t>
            </a:r>
          </a:p>
        </p:txBody>
      </p:sp>
    </p:spTree>
    <p:extLst>
      <p:ext uri="{BB962C8B-B14F-4D97-AF65-F5344CB8AC3E}">
        <p14:creationId xmlns:p14="http://schemas.microsoft.com/office/powerpoint/2010/main" val="377109440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13733" y="1080595"/>
            <a:ext cx="10891234"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a:t>
            </a:r>
            <a:r>
              <a:rPr lang="en-US" sz="2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MỤC  ĐÍCH- YÊU CẦU :</a:t>
            </a:r>
          </a:p>
          <a:p>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2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Trẻ</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t>
            </a:r>
            <a:r>
              <a:rPr lang="vi-VN"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ơ</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Thăm</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giả</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Như Mao</a:t>
            </a: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r>
              <a:rPr lang="vi-VN"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Trẻ hiểu nội dung bài thơ: Bạn nhỏ đến thăm bà nhưng bà đi vắng, bạn nhỏ thấy đàn gà đáng yêu đang chơi ngoài nắng, bạn đứng ngắm, cho gà ăn thóc rồi lùa đàn gà vào chỗ mát.</a:t>
            </a:r>
          </a:p>
          <a:p>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r>
              <a:rPr lang="en-US" sz="2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Kĩ</a:t>
            </a:r>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vi-VN"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Trẻ đọc thuộc diễn cảm bài thơ “Thăm nhà bà”</a:t>
            </a:r>
          </a:p>
          <a:p>
            <a:r>
              <a:rPr lang="vi-VN"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Trẻ chơi được trò chơi: «</a:t>
            </a:r>
            <a:r>
              <a:rPr lang="en-US"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2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Hái</a:t>
            </a:r>
            <a:r>
              <a:rPr lang="en-US"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2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hoa</a:t>
            </a:r>
            <a:r>
              <a:rPr lang="en-US"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2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tặng</a:t>
            </a:r>
            <a:r>
              <a:rPr lang="en-US"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2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a:t>
            </a:r>
            <a:r>
              <a:rPr lang="vi-VN"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Trẻ biết lắng nghe và mạnh dạn trả lời câu hỏi đúng theo yêu cầu của cô rõ ràng, mạch lạc.</a:t>
            </a:r>
            <a:endParaRPr lang="en-US"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2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Thái</a:t>
            </a:r>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vi-VN" sz="2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vi-VN" sz="2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Trẻ hứng thú trong giờ học, tích cực tham gia vào các hoạt đông.</a:t>
            </a:r>
          </a:p>
          <a:p>
            <a:pPr>
              <a:spcBef>
                <a:spcPct val="50000"/>
              </a:spcBef>
            </a:pPr>
            <a:endParaRPr lang="en-US" sz="2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86109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ox(in)">
                                      <p:cBhvr>
                                        <p:cTn id="19" dur="500"/>
                                        <p:tgtEl>
                                          <p:spTgt spid="5">
                                            <p:txEl>
                                              <p:pRg st="3" end="3"/>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ox(in)">
                                      <p:cBhvr>
                                        <p:cTn id="22" dur="500"/>
                                        <p:tgtEl>
                                          <p:spTgt spid="5">
                                            <p:txEl>
                                              <p:pRg st="4" end="4"/>
                                            </p:txEl>
                                          </p:spTgt>
                                        </p:tgtEl>
                                      </p:cBhvr>
                                    </p:animEffect>
                                  </p:childTnLst>
                                </p:cTn>
                              </p:par>
                            </p:childTnLst>
                          </p:cTn>
                        </p:par>
                        <p:par>
                          <p:cTn id="23" fill="hold">
                            <p:stCondLst>
                              <p:cond delay="2000"/>
                            </p:stCondLst>
                            <p:childTnLst>
                              <p:par>
                                <p:cTn id="24" presetID="4" presetClass="entr" presetSubtype="16" fill="hold" nodeType="after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ox(in)">
                                      <p:cBhvr>
                                        <p:cTn id="26" dur="500"/>
                                        <p:tgtEl>
                                          <p:spTgt spid="5">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box(in)">
                                      <p:cBhvr>
                                        <p:cTn id="29" dur="500"/>
                                        <p:tgtEl>
                                          <p:spTgt spid="5">
                                            <p:txEl>
                                              <p:pRg st="6" end="6"/>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ox(in)">
                                      <p:cBhvr>
                                        <p:cTn id="32" dur="500"/>
                                        <p:tgtEl>
                                          <p:spTgt spid="5">
                                            <p:txEl>
                                              <p:pRg st="7" end="7"/>
                                            </p:txEl>
                                          </p:spTgt>
                                        </p:tgtEl>
                                      </p:cBhvr>
                                    </p:animEffect>
                                  </p:childTnLst>
                                </p:cTn>
                              </p:par>
                            </p:childTnLst>
                          </p:cTn>
                        </p:par>
                        <p:par>
                          <p:cTn id="33" fill="hold">
                            <p:stCondLst>
                              <p:cond delay="2500"/>
                            </p:stCondLst>
                            <p:childTnLst>
                              <p:par>
                                <p:cTn id="34" presetID="4" presetClass="entr" presetSubtype="16" fill="hold" nodeType="after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box(in)">
                                      <p:cBhvr>
                                        <p:cTn id="36" dur="500"/>
                                        <p:tgtEl>
                                          <p:spTgt spid="5">
                                            <p:txEl>
                                              <p:pRg st="8" end="8"/>
                                            </p:txEl>
                                          </p:spTgt>
                                        </p:tgtEl>
                                      </p:cBhvr>
                                    </p:animEffect>
                                  </p:childTnLst>
                                </p:cTn>
                              </p:par>
                              <p:par>
                                <p:cTn id="37" presetID="4" presetClass="entr" presetSubtype="16"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box(in)">
                                      <p:cBhvr>
                                        <p:cTn id="3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463" y="238702"/>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21287" y="3619395"/>
            <a:ext cx="903175" cy="1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852" y="5614047"/>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30634" y="285867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023128" y="2014487"/>
            <a:ext cx="609600" cy="609600"/>
          </a:xfrm>
          <a:prstGeom prst="rect">
            <a:avLst/>
          </a:prstGeom>
        </p:spPr>
      </p:pic>
    </p:spTree>
    <p:extLst>
      <p:ext uri="{BB962C8B-B14F-4D97-AF65-F5344CB8AC3E}">
        <p14:creationId xmlns:p14="http://schemas.microsoft.com/office/powerpoint/2010/main" val="2765077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1.875E-6 -7.40741E-7 C 0.00156 -0.00671 0.00169 -0.01065 -0.00482 -0.01065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231"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53967spm5fzykd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48525"/>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 y="-48526"/>
            <a:ext cx="12192000" cy="6906526"/>
          </a:xfrm>
          <a:prstGeom prst="rect">
            <a:avLst/>
          </a:prstGeom>
        </p:spPr>
      </p:pic>
      <p:sp>
        <p:nvSpPr>
          <p:cNvPr id="3" name="Rectangle 2"/>
          <p:cNvSpPr/>
          <p:nvPr/>
        </p:nvSpPr>
        <p:spPr>
          <a:xfrm>
            <a:off x="1827474" y="2352348"/>
            <a:ext cx="7876141" cy="923330"/>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chemeClr val="accent3"/>
                </a:solidFill>
              </a:rPr>
              <a:t>Bạn nhỏ đã làm gì, khi đàn gà ăn thóc xong?</a:t>
            </a:r>
          </a:p>
        </p:txBody>
      </p:sp>
      <p:pic>
        <p:nvPicPr>
          <p:cNvPr id="6"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22" y="3467101"/>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9797" y="3574016"/>
            <a:ext cx="353932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73861" y="892664"/>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709095"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1079517"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25200" y="-59674"/>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70412"/>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13242 0.04676 C 0.14049 0.05417 0.14974 0.06273 0.15325 0.07245 C 0.15794 0.08357 0.15989 0.09699 0.16184 0.10995 C 0.16367 0.12292 0.16184 0.13403 0.15989 0.14607 C 0.15794 0.15694 0.15455 0.16921 0.14778 0.17917 C 0.14153 0.18889 0.13177 0.19699 0.12057 0.20324 C 0.11041 0.20926 0.09882 0.21319 0.08671 0.21528 C 0.07421 0.2169 0.06211 0.2169 0.05182 0.21528 C 0.03932 0.21319 0.0289 0.20833 0.01979 0.20023 C 0.01067 0.19329 0.00273 0.18403 -0.00144 0.17315 C -0.00625 0.16319 -0.00821 0.14931 -0.00821 0.13796 C -0.00964 0.12708 -0.00821 0.11389 -0.00339 0.10301 C 0.00143 0.09282 0.01067 0.08449 0.02239 0.08079 C 0.03411 0.07755 0.04609 0.08171 0.05468 0.08889 C 0.06158 0.09607 0.06679 0.10694 0.06744 0.11991 C 0.06744 0.1331 0.06679 0.14491 0.06158 0.15532 C 0.05664 0.16528 0.05742 0.1669 0.03776 0.18032 C 0.01979 0.19421 0.00143 0.19005 -0.00964 0.1912 C -0.02006 0.1912 -0.02917 0.18727 -0.04063 0.18333 C -0.05235 0.17824 -0.06211 0.16921 -0.06888 0.16111 C -0.07618 0.15324 -0.07904 0.14306 -0.08334 0.12708 C -0.0931 0.11551 -0.08295 0.05532 -0.09688 0.04444 C -0.11094 0.03357 -0.15222 0.05324 -0.16771 0.06204 C -0.18086 0.06782 -0.20352 0.14213 -0.2224 0.14375 C -0.24141 0.14514 -0.25651 0.0581 -0.28217 0.0713 C -0.30808 0.08472 -0.33685 0.23912 -0.37748 0.22384 C -0.44427 0.23218 -0.39115 0.07338 -0.43542 0.05347 C -0.46875 0.03472 -0.55756 -0.01018 -0.60313 0.01111 C -0.64857 0.03264 -0.6668 0.19167 -0.70847 0.18194 C -0.75013 0.17222 -0.7823 -0.08056 -0.853 -0.04676 C -0.95873 -0.02477 -1.0336 0.17569 -1.07084 0.18449 " pathEditMode="relative" rAng="0" ptsTypes="AAAAAAAAAAAAAAAAAAAAAAAAAAAAAAA">
                                      <p:cBhvr>
                                        <p:cTn id="6" dur="5000" fill="hold"/>
                                        <p:tgtEl>
                                          <p:spTgt spid="8"/>
                                        </p:tgtEl>
                                        <p:attrNameLst>
                                          <p:attrName>ppt_x</p:attrName>
                                          <p:attrName>ppt_y</p:attrName>
                                        </p:attrNameLst>
                                      </p:cBhvr>
                                      <p:rCtr x="-58659" y="4051"/>
                                    </p:animMotion>
                                  </p:childTnLst>
                                </p:cTn>
                              </p:par>
                              <p:par>
                                <p:cTn id="7" presetID="48" presetClass="path" presetSubtype="0" repeatCount="indefinite" accel="50000" decel="50000" fill="hold" nodeType="withEffect">
                                  <p:stCondLst>
                                    <p:cond delay="0"/>
                                  </p:stCondLst>
                                  <p:childTnLst>
                                    <p:animMotion origin="layout" path="M 0.10104 0.00255 C 0.10872 0.01019 0.11797 0.01898 0.12161 0.02894 C 0.12591 0.04005 0.12799 0.05324 0.13008 0.06621 C 0.13203 0.0794 0.13008 0.09051 0.12799 0.10255 C 0.12591 0.11343 0.12292 0.1257 0.11602 0.13565 C 0.10964 0.14537 0.09987 0.15347 0.08893 0.15972 C 0.07865 0.16574 0.06719 0.16968 0.05469 0.17176 C 0.04271 0.17338 0.03073 0.17338 0.02005 0.17176 C 0.00807 0.16968 -0.00273 0.16482 -0.01224 0.15671 C -0.02135 0.14977 -0.02917 0.14051 -0.03346 0.12963 C -0.03828 0.11968 -0.03984 0.10579 -0.03984 0.09445 C -0.04128 0.08357 -0.03984 0.07014 -0.03503 0.05949 C -0.03021 0.04908 -0.02135 0.04074 -0.00898 0.03704 C 0.00247 0.03403 0.01445 0.03796 0.02292 0.04514 C 0.02982 0.05232 0.0349 0.06343 0.0362 0.07639 C 0.0362 0.08958 0.0349 0.10139 0.02982 0.11181 C 0.025 0.12176 0.02578 0.12338 0.00599 0.13681 C -0.01224 0.1507 -0.03021 0.14653 -0.04128 0.14769 C -0.05182 0.14769 -0.06094 0.14375 -0.07227 0.13982 C -0.08372 0.13472 -0.09414 0.1257 -0.10065 0.11759 C -0.1082 0.10972 -0.11094 0.09954 -0.11523 0.08357 C -0.125 0.07176 -0.11458 0.01134 -0.12865 0.00046 C -0.14271 -0.01042 -0.18385 0.00926 -0.19974 0.01829 C -0.21276 0.02408 -0.23516 0.09861 -0.25417 0.10023 C -0.27305 0.10162 -0.28815 0.01412 -0.31406 0.02778 C -0.34023 0.04121 -0.36836 0.1956 -0.40937 0.18033 C -0.47578 0.18866 -0.42266 0.02963 -0.46706 0.00972 C -0.49609 -0.01412 -0.64193 0.19421 -0.6681 0.20046 C -0.70885 0.20671 -0.7681 0.05857 -0.77643 0.0294 C -0.82526 -0.00648 -0.91758 0.07083 -0.94961 0.06366 C -0.98151 0.05648 -0.96693 -0.01412 -0.96823 -0.01412 " pathEditMode="relative" rAng="0" ptsTypes="AAAAAAAAAAAAAAAAAAAAAAAAAAAAAAA">
                                      <p:cBhvr>
                                        <p:cTn id="8" dur="5000" fill="hold"/>
                                        <p:tgtEl>
                                          <p:spTgt spid="11"/>
                                        </p:tgtEl>
                                        <p:attrNameLst>
                                          <p:attrName>ppt_x</p:attrName>
                                          <p:attrName>ppt_y</p:attrName>
                                        </p:attrNameLst>
                                      </p:cBhvr>
                                      <p:rCtr x="-52083" y="9074"/>
                                    </p:animMotion>
                                  </p:childTnLst>
                                </p:cTn>
                              </p:par>
                              <p:par>
                                <p:cTn id="9" presetID="6"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66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742606" y="4897761"/>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93463" y="5759648"/>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376" y="334290"/>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08491" y="3130148"/>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439236"/>
            <a:ext cx="2133600" cy="3470515"/>
            <a:chOff x="1200" y="1344"/>
            <a:chExt cx="1632" cy="3126"/>
          </a:xfrm>
        </p:grpSpPr>
        <p:pic>
          <p:nvPicPr>
            <p:cNvPr id="35" name="Picture 13"/>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462" y="4712783"/>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2226" y="331336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1658600" y="21792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4973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2.70833E-6 7.40741E-7 C -2.70833E-6 0.00023 -0.00104 0.00417 -0.00169 0.00625 C -0.0026 0.00856 -0.00377 0.01065 -0.00481 0.01273 C -0.01666 0.01111 -0.02135 0.01204 -0.03021 0.00417 C -0.05169 0.01805 -0.02252 -0.00208 -0.04127 0.01481 C -0.04687 0.01991 -0.05872 0.02153 -0.0651 0.02315 C -0.08802 0.02037 -0.08177 0.0162 -0.10481 0.01898 C -0.11002 0.01829 -0.11549 0.01852 -0.1207 0.0169 C -0.12461 0.01551 -0.12448 0.00741 -0.13177 0.00417 C -0.13476 0.02037 -0.14375 0.03055 -0.1556 0.03588 C -0.16354 0.03518 -0.17174 0.03588 -0.17955 0.0338 C -0.18242 0.0331 -0.18437 0.02893 -0.18737 0.02755 C -0.19075 0.02593 -0.19479 0.02593 -0.19843 0.02523 C -0.21302 0.0287 -0.22773 0.04005 -0.24284 0.04005 " pathEditMode="relative" rAng="0" ptsTypes="AAAAAAAAAAAAAA">
                                      <p:cBhvr>
                                        <p:cTn id="8" dur="5000" fill="hold"/>
                                        <p:tgtEl>
                                          <p:spTgt spid="9"/>
                                        </p:tgtEl>
                                        <p:attrNameLst>
                                          <p:attrName>ppt_x</p:attrName>
                                          <p:attrName>ppt_y</p:attrName>
                                        </p:attrNameLst>
                                      </p:cBhvr>
                                      <p:rCtr x="-12148" y="1991"/>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1.45833E-6 1.85185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1.66667E-6 -2.59259E-6 C -0.00833 -0.00185 -0.01237 -0.00254 -0.01914 -0.00833 C -0.0319 -0.00486 -0.02878 -0.00301 -0.04284 -0.00833 C -0.05169 -0.04514 -0.11159 -0.01389 -0.13972 -0.01041 C -0.16966 0.01621 -0.21706 0.00926 -0.25091 0.01273 C -0.26185 0.01505 -0.27188 0.0206 -0.28268 0.02338 C -0.28646 0.02431 -0.29427 0.02547 -0.29844 0.02755 C -0.30065 0.02871 -0.30261 0.03102 -0.30482 0.03172 C -0.31159 0.03403 -0.31862 0.03426 -0.32539 0.03611 C -0.33633 0.0456 -0.33125 0.04283 -0.33972 0.04653 C -0.34948 0.04213 -0.35156 0.03681 -0.36198 0.03403 C -0.36406 0.03264 -0.36602 0.03056 -0.36823 0.02963 C -0.3724 0.02778 -0.38086 0.02547 -0.38086 0.0257 C -0.39844 0.0331 -0.37227 0.02107 -0.3905 0.03172 C -0.39636 0.03519 -0.40091 0.03542 -0.40638 0.04028 C -0.4069 0.04236 -0.40638 0.04607 -0.40794 0.04653 C -0.41081 0.04722 -0.41315 0.04236 -0.41602 0.04236 C -0.42513 0.04236 -0.43386 0.04722 -0.44284 0.04885 C -0.46341 0.05672 -0.44414 0.05023 -0.47149 0.0551 C -0.47578 0.05579 -0.48542 0.06111 -0.48893 0.05926 C -0.49076 0.0581 -0.48893 0.05371 -0.48893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0.00052 2.59259E-6 C -0.0069 0.00856 -0.00326 0.00393 -0.01641 0.01481 C -0.01888 0.0169 -0.02422 0.02106 -0.02422 0.02129 C -0.03164 0.03588 -0.02214 0.01875 -0.03373 0.03171 C -0.03698 0.03518 -0.03841 0.04097 -0.04219 0.04444 C -0.0517 0.05509 -0.06797 0.0537 -0.07865 0.05486 C -0.07891 0.05694 -0.07865 0.06041 -0.07982 0.06134 C -0.08229 0.0625 -0.0888 0.05717 -0.09128 0.05694 C -0.10196 0.05555 -0.11315 0.05555 -0.12448 0.05486 C -0.12722 0.05347 -0.13073 0.05162 -0.13347 0.05069 C -0.1375 0.04953 -0.14115 0.05046 -0.14479 0.04861 C -0.15235 0.04467 -0.15495 0.03703 -0.1625 0.03379 C -0.17917 0.03588 -0.19961 0.03796 -0.21615 0.04213 C -0.22305 0.04375 -0.22735 0.04907 -0.23529 0.05069 C -0.23763 0.05208 -0.24037 0.05486 -0.24297 0.05486 C -0.25013 0.05486 -0.25729 0.0537 -0.26407 0.05069 C -0.27175 0.04699 -0.28021 0.03426 -0.28776 0.02963 C -0.28998 0.02824 -0.2931 0.02847 -0.29558 0.02731 C -0.3043 0.02384 -0.30482 0.02199 -0.31315 0.01481 C -0.31511 0.01319 -0.31745 0.01342 -0.3194 0.0125 C -0.32279 0.01111 -0.3293 0.00833 -0.3293 0.00856 C -0.36003 0.01134 -0.3405 0.00486 -0.35912 0.01898 C -0.36641 0.0243 -0.36185 0.01713 -0.36862 0.02523 C -0.3724 0.02916 -0.3737 0.03611 -0.378 0.03796 C -0.38086 0.03935 -0.3875 0.04213 -0.3875 0.04236 C -0.3961 0.03125 -0.41315 0.03333 -0.42422 0.03171 C -0.45834 0.0199 -0.41133 0.03518 -0.4543 0.02523 C -0.45768 0.02453 -0.46081 0.02245 -0.46367 0.02106 C -0.4655 0.02037 -0.46836 0.01898 -0.46836 0.01921 C -0.48008 0.02153 -0.49206 0.02338 -0.50326 0.02731 C -0.50534 0.02801 -0.50742 0.02893 -0.50951 0.02963 C -0.51263 0.03055 -0.51914 0.03171 -0.51914 0.03194 " pathEditMode="relative" rAng="0" ptsTypes="AAAAAAAAAAAAAAAAAAAAAAAAAAAAAAAA">
                                      <p:cBhvr>
                                        <p:cTn id="22" dur="2000" fill="hold"/>
                                        <p:tgtEl>
                                          <p:spTgt spid="17"/>
                                        </p:tgtEl>
                                        <p:attrNameLst>
                                          <p:attrName>ppt_x</p:attrName>
                                          <p:attrName>ppt_y</p:attrName>
                                        </p:attrNameLst>
                                      </p:cBhvr>
                                      <p:rCtr x="-25938"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par>
                                <p:cTn id="29" presetID="48" presetClass="path" presetSubtype="0" accel="50000" decel="50000" fill="hold" nodeType="withEffect">
                                  <p:stCondLst>
                                    <p:cond delay="0"/>
                                  </p:stCondLst>
                                  <p:childTnLst>
                                    <p:animMotion origin="layout" path="M 0 -0.00069 C 0.00768 0.00579 0.01693 0.01505 0.02083 0.02431 C 0.02513 0.03565 0.02708 0.04861 0.02904 0.06157 C 0.03086 0.07454 0.02904 0.08542 0.02708 0.09792 C 0.02513 0.10857 0.02174 0.12107 0.01497 0.13056 C 0.00872 0.14051 -0.00104 0.14884 -0.01211 0.15509 C -0.0224 0.16111 -0.03398 0.16482 -0.04609 0.1669 C -0.0582 0.16852 -0.06875 0.20301 -0.08099 0.1669 C -0.09336 0.13148 -0.1112 -0.03843 -0.12031 -0.04653 C -0.12943 -0.05347 -0.15755 0.02361 -0.16159 0.0125 C -0.16641 0.00278 -0.14102 0.10116 -0.14102 0.08958 C -0.14206 0.0787 -0.14102 0.06505 -0.1362 0.05417 C -0.13138 0.04468 -0.12214 0.03634 -0.11003 0.03264 C -0.09844 0.02986 -0.08633 0.03333 -0.07812 0.04074 C -0.07122 0.04769 -0.06602 0.05833 -0.06497 0.07153 C -0.06497 0.08449 -0.06602 0.09653 -0.07122 0.10695 C -0.07617 0.1169 -0.07513 0.11852 -0.09505 0.13195 C -0.11302 0.14607 -0.19049 0.03912 -0.20117 0.04074 C -0.21198 0.04074 -0.16198 0.13889 -0.17318 0.13519 C -0.17708 0.12616 -0.27031 0.04005 -0.28177 0.0037 C -0.29336 -0.03194 -0.27135 -0.0125 -0.27669 -0.0213 C -0.28398 -0.0294 -0.25221 -0.05231 -0.25651 -0.06759 C -0.26602 -0.06759 -0.30508 -0.01968 -0.31367 -0.02153 C -0.32201 -0.02338 -0.2944 -0.08796 -0.30755 -0.07917 C -0.32083 -0.0706 -0.37695 0.02199 -0.39284 0.03056 C -0.40599 0.03657 -0.50625 -0.02245 -0.51784 -0.02824 C -0.52956 -0.03426 -0.46445 -0.05509 -0.46263 -0.0044 C -0.46107 0.04722 -0.44753 0.04282 -0.4888 0.02778 C -0.55521 0.03565 -0.5237 0.02523 -0.56797 0.00579 C -0.6125 -0.01412 -0.70469 0.07917 -0.72227 0.07083 " pathEditMode="relative" rAng="0" ptsTypes="AAAAAAAAAAAAAAAAAAAAAAAAAAAAAA">
                                      <p:cBhvr>
                                        <p:cTn id="30" dur="2000" fill="hold"/>
                                        <p:tgtEl>
                                          <p:spTgt spid="27"/>
                                        </p:tgtEl>
                                        <p:attrNameLst>
                                          <p:attrName>ppt_x</p:attrName>
                                          <p:attrName>ppt_y</p:attrName>
                                        </p:attrNameLst>
                                      </p:cBhvr>
                                      <p:rCtr x="-346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N247TV - Gà Mái Dẫn Đàn Gà Con Đi Kiếm Ăn Ngoài Đồ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063396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0"/>
            <a:ext cx="12192000" cy="6861030"/>
          </a:xfrm>
          <a:prstGeom prst="rect">
            <a:avLst/>
          </a:prstGeom>
        </p:spPr>
      </p:pic>
      <p:sp>
        <p:nvSpPr>
          <p:cNvPr id="6" name="Rectangle 5"/>
          <p:cNvSpPr/>
          <p:nvPr/>
        </p:nvSpPr>
        <p:spPr>
          <a:xfrm>
            <a:off x="618566" y="829251"/>
            <a:ext cx="11282082" cy="5531208"/>
          </a:xfrm>
          <a:prstGeom prst="rect">
            <a:avLst/>
          </a:prstGeom>
          <a:noFill/>
        </p:spPr>
        <p:txBody>
          <a:bodyPr wrap="none" lIns="91440" tIns="45720" rIns="91440" bIns="45720">
            <a:prstTxWarp prst="textArchUpPour">
              <a:avLst/>
            </a:prstTxWarp>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đọc cùng cô</a:t>
            </a:r>
          </a:p>
        </p:txBody>
      </p:sp>
      <p:pic>
        <p:nvPicPr>
          <p:cNvPr id="7"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145" y="3467100"/>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6479" y="353322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97863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5926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83523"/>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7910263"/>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6" presetClass="entr" presetSubtype="16" fill="hold" nodeType="withEffect">
                                  <p:stCondLst>
                                    <p:cond delay="400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10772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519921"/>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6646"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473" y="5102518"/>
            <a:ext cx="13525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763616"/>
            <a:ext cx="1447800" cy="31231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7" y="5038920"/>
            <a:ext cx="13525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5607" y="3874509"/>
            <a:ext cx="1295400" cy="2996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8218" y="4350320"/>
            <a:ext cx="1295400" cy="2504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3345" y="4127412"/>
            <a:ext cx="1295400" cy="27750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16573" y="3874508"/>
            <a:ext cx="1295400" cy="3075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28749" y="3763616"/>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6691" y="4127412"/>
            <a:ext cx="1295400" cy="28229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583125"/>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41291" y="3429000"/>
            <a:ext cx="1295400" cy="35213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66684" y="260196"/>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47177" y="-197657"/>
            <a:ext cx="2179027"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97667" y="96919"/>
            <a:ext cx="1478048"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24800" y="22860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893424" y="108968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6117111" y="81534"/>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6174984" y="87643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930873" y="404810"/>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77142" y="1199486"/>
            <a:ext cx="6096000" cy="2308324"/>
          </a:xfrm>
          <a:prstGeom prst="rect">
            <a:avLst/>
          </a:prstGeom>
        </p:spPr>
        <p:txBody>
          <a:bodyPr>
            <a:spAutoFit/>
          </a:bodyPr>
          <a:lstStyle/>
          <a:p>
            <a:pPr lvl="0"/>
            <a:r>
              <a:rPr lang="vi-VN" sz="2400" b="1" dirty="0">
                <a:solidFill>
                  <a:srgbClr val="FF0000"/>
                </a:solidFill>
                <a:latin typeface="Times New Roman" panose="02020603050405020304" pitchFamily="18" charset="0"/>
              </a:rPr>
              <a:t>*Đồ dùng của cô :</a:t>
            </a:r>
            <a:endParaRPr lang="vi-VN" sz="2400" dirty="0">
              <a:solidFill>
                <a:srgbClr val="FF0000"/>
              </a:solidFill>
              <a:latin typeface="Times New Roman" panose="02020603050405020304" pitchFamily="18" charset="0"/>
            </a:endParaRPr>
          </a:p>
          <a:p>
            <a:pPr lvl="0"/>
            <a:r>
              <a:rPr lang="vi-VN" sz="2400" dirty="0">
                <a:solidFill>
                  <a:srgbClr val="000000"/>
                </a:solidFill>
                <a:latin typeface="Times New Roman" panose="02020603050405020304" pitchFamily="18" charset="0"/>
              </a:rPr>
              <a:t>- Nhạc bài hát: “ </a:t>
            </a:r>
            <a:r>
              <a:rPr lang="en-US" sz="2400" dirty="0" err="1">
                <a:solidFill>
                  <a:srgbClr val="000000"/>
                </a:solidFill>
                <a:latin typeface="Times New Roman" panose="02020603050405020304" pitchFamily="18" charset="0"/>
              </a:rPr>
              <a:t>Cháu</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yêu</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bà</a:t>
            </a:r>
            <a:r>
              <a:rPr lang="en-US" sz="2400" dirty="0">
                <a:solidFill>
                  <a:srgbClr val="000000"/>
                </a:solidFill>
                <a:latin typeface="Times New Roman" panose="02020603050405020304" pitchFamily="18" charset="0"/>
              </a:rPr>
              <a:t> </a:t>
            </a:r>
            <a:r>
              <a:rPr lang="vi-VN" sz="2400" dirty="0">
                <a:solidFill>
                  <a:srgbClr val="000000"/>
                </a:solidFill>
                <a:latin typeface="Times New Roman" panose="02020603050405020304" pitchFamily="18" charset="0"/>
              </a:rPr>
              <a:t>”.</a:t>
            </a:r>
          </a:p>
          <a:p>
            <a:pPr lvl="0"/>
            <a:r>
              <a:rPr lang="vi-VN" sz="2400" dirty="0">
                <a:solidFill>
                  <a:srgbClr val="000000"/>
                </a:solidFill>
                <a:latin typeface="Times New Roman" panose="02020603050405020304" pitchFamily="18" charset="0"/>
              </a:rPr>
              <a:t>- PP bài </a:t>
            </a:r>
            <a:r>
              <a:rPr lang="en-US" sz="2400" dirty="0" err="1">
                <a:solidFill>
                  <a:srgbClr val="000000"/>
                </a:solidFill>
                <a:latin typeface="Times New Roman" panose="02020603050405020304" pitchFamily="18" charset="0"/>
              </a:rPr>
              <a:t>thơ</a:t>
            </a:r>
            <a:r>
              <a:rPr lang="en-US" sz="2400" dirty="0">
                <a:solidFill>
                  <a:srgbClr val="000000"/>
                </a:solidFill>
                <a:latin typeface="Times New Roman" panose="02020603050405020304" pitchFamily="18" charset="0"/>
              </a:rPr>
              <a:t>: “ </a:t>
            </a:r>
            <a:r>
              <a:rPr lang="en-US" sz="2400" dirty="0" err="1">
                <a:solidFill>
                  <a:srgbClr val="000000"/>
                </a:solidFill>
                <a:latin typeface="Times New Roman" panose="02020603050405020304" pitchFamily="18" charset="0"/>
              </a:rPr>
              <a:t>Thăm</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nhà</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bà</a:t>
            </a:r>
            <a:r>
              <a:rPr lang="vi-VN" sz="2400" i="1" dirty="0">
                <a:solidFill>
                  <a:srgbClr val="000000"/>
                </a:solidFill>
                <a:latin typeface="Times New Roman" panose="02020603050405020304" pitchFamily="18" charset="0"/>
              </a:rPr>
              <a:t>”.</a:t>
            </a:r>
            <a:endParaRPr lang="vi-VN" sz="2400" dirty="0">
              <a:solidFill>
                <a:srgbClr val="000000"/>
              </a:solidFill>
              <a:latin typeface="Times New Roman" panose="02020603050405020304" pitchFamily="18" charset="0"/>
            </a:endParaRPr>
          </a:p>
          <a:p>
            <a:pPr lvl="0"/>
            <a:r>
              <a:rPr lang="vi-VN" sz="2400" i="1" dirty="0">
                <a:solidFill>
                  <a:srgbClr val="000000"/>
                </a:solidFill>
                <a:latin typeface="Times New Roman" panose="02020603050405020304" pitchFamily="18" charset="0"/>
              </a:rPr>
              <a:t> </a:t>
            </a:r>
            <a:endParaRPr lang="vi-VN" sz="2400" dirty="0">
              <a:solidFill>
                <a:srgbClr val="000000"/>
              </a:solidFill>
              <a:latin typeface="Times New Roman" panose="02020603050405020304" pitchFamily="18" charset="0"/>
            </a:endParaRPr>
          </a:p>
          <a:p>
            <a:pPr lvl="0"/>
            <a:r>
              <a:rPr lang="vi-VN" sz="2400" b="1" dirty="0">
                <a:solidFill>
                  <a:srgbClr val="FF0000"/>
                </a:solidFill>
                <a:latin typeface="Times New Roman" panose="02020603050405020304" pitchFamily="18" charset="0"/>
              </a:rPr>
              <a:t>*Đồ dùng của trẻ</a:t>
            </a:r>
            <a:endParaRPr lang="vi-VN" sz="2400" dirty="0">
              <a:solidFill>
                <a:srgbClr val="FF0000"/>
              </a:solidFill>
              <a:latin typeface="Times New Roman" panose="02020603050405020304" pitchFamily="18" charset="0"/>
            </a:endParaRPr>
          </a:p>
          <a:p>
            <a:pPr lvl="0"/>
            <a:r>
              <a:rPr lang="vi-VN" sz="2400" b="1" dirty="0">
                <a:solidFill>
                  <a:srgbClr val="000000"/>
                </a:solidFill>
                <a:latin typeface="Times New Roman" panose="02020603050405020304" pitchFamily="18" charset="0"/>
              </a:rPr>
              <a:t> </a:t>
            </a:r>
            <a:r>
              <a:rPr lang="en-US" sz="2400" dirty="0">
                <a:solidFill>
                  <a:srgbClr val="000000"/>
                </a:solidFill>
                <a:latin typeface="Times New Roman" panose="02020603050405020304" pitchFamily="18" charset="0"/>
              </a:rPr>
              <a:t>-</a:t>
            </a:r>
            <a:r>
              <a:rPr lang="vi-VN" sz="2400" dirty="0">
                <a:solidFill>
                  <a:srgbClr val="000000"/>
                </a:solidFill>
                <a:latin typeface="Times New Roman" panose="02020603050405020304" pitchFamily="18" charset="0"/>
              </a:rPr>
              <a:t> Ghế ngồi</a:t>
            </a:r>
          </a:p>
        </p:txBody>
      </p:sp>
    </p:spTree>
    <p:extLst>
      <p:ext uri="{BB962C8B-B14F-4D97-AF65-F5344CB8AC3E}">
        <p14:creationId xmlns:p14="http://schemas.microsoft.com/office/powerpoint/2010/main" val="1460250670"/>
      </p:ext>
    </p:extLst>
  </p:cSld>
  <p:clrMapOvr>
    <a:masterClrMapping/>
  </p:clrMapOvr>
  <p:transition>
    <p:fade/>
    <p:sndAc>
      <p:stSnd>
        <p:snd r:embed="rId2"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01103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35340"/>
            <a:ext cx="12192001" cy="7243354"/>
          </a:xfrm>
          <a:prstGeom prst="rect">
            <a:avLst/>
          </a:prstGeom>
        </p:spPr>
      </p:pic>
      <p:pic>
        <p:nvPicPr>
          <p:cNvPr id="5"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2539089" y="3349261"/>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8222437" y="820073"/>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10738207" y="1785403"/>
            <a:ext cx="8382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74230" y="1200988"/>
            <a:ext cx="5184433" cy="707886"/>
          </a:xfrm>
          <a:prstGeom prst="rect">
            <a:avLst/>
          </a:prstGeom>
          <a:noFill/>
        </p:spPr>
        <p:txBody>
          <a:bodyPr wrap="none" lIns="91440" tIns="45720" rIns="91440" bIns="45720">
            <a:spAutoFit/>
          </a:bodyPr>
          <a:lstStyle/>
          <a:p>
            <a:pPr algn="ct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động 3: </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Kết</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thúc</a:t>
            </a:r>
            <a:endPar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p:cNvSpPr/>
          <p:nvPr/>
        </p:nvSpPr>
        <p:spPr>
          <a:xfrm>
            <a:off x="3246783" y="2952896"/>
            <a:ext cx="6495673" cy="923330"/>
          </a:xfrm>
          <a:prstGeom prst="rect">
            <a:avLst/>
          </a:prstGeom>
          <a:noFill/>
        </p:spPr>
        <p:txBody>
          <a:bodyPr wrap="none" lIns="91440" tIns="45720" rIns="91440" bIns="45720">
            <a:prstTxWarp prst="textWave1">
              <a:avLst/>
            </a:prstTxWarp>
            <a:spAutoFit/>
          </a:bodyPr>
          <a:lstStyle/>
          <a:p>
            <a:r>
              <a:rPr lang="vi-VN" dirty="0">
                <a:solidFill>
                  <a:srgbClr val="FF0000"/>
                </a:solidFill>
              </a:rPr>
              <a:t>Cô nhận xét, khen ngợi trẻ.</a:t>
            </a:r>
            <a:endParaRPr lang="en-US" dirty="0">
              <a:solidFill>
                <a:srgbClr val="FF0000"/>
              </a:solidFill>
            </a:endParaRPr>
          </a:p>
          <a:p>
            <a:r>
              <a:rPr lang="vi-VN" dirty="0">
                <a:solidFill>
                  <a:srgbClr val="FF0000"/>
                </a:solidFill>
              </a:rPr>
              <a:t>- Cô giáo dục trẻ biết vâng lời người lớn, giữ gìn cơ thể sạch sẽ.</a:t>
            </a:r>
            <a:endParaRPr lang="vi-VN" sz="5400" b="1" dirty="0">
              <a:ln w="22225">
                <a:solidFill>
                  <a:schemeClr val="accent2"/>
                </a:solidFill>
                <a:prstDash val="solid"/>
              </a:ln>
              <a:solidFill>
                <a:srgbClr val="FF0000"/>
              </a:solidFill>
            </a:endParaRPr>
          </a:p>
        </p:txBody>
      </p:sp>
      <p:pic>
        <p:nvPicPr>
          <p:cNvPr id="12" name="Dan Ga Trong San - Thanh Th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39945" y="5745606"/>
            <a:ext cx="609600" cy="609600"/>
          </a:xfrm>
          <a:prstGeom prst="rect">
            <a:avLst/>
          </a:prstGeom>
        </p:spPr>
      </p:pic>
      <p:pic>
        <p:nvPicPr>
          <p:cNvPr id="13"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5477" y="3569382"/>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084193" y="367166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8865" y="1922246"/>
            <a:ext cx="637776" cy="443361"/>
          </a:xfrm>
          <a:prstGeom prst="rect">
            <a:avLst/>
          </a:prstGeom>
        </p:spPr>
      </p:pic>
      <p:pic>
        <p:nvPicPr>
          <p:cNvPr id="16" name="y2mate (mp3cut.net) (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714732" y="2126085"/>
            <a:ext cx="609600" cy="609600"/>
          </a:xfrm>
          <a:prstGeom prst="rect">
            <a:avLst/>
          </a:prstGeom>
        </p:spPr>
      </p:pic>
      <p:pic>
        <p:nvPicPr>
          <p:cNvPr id="2" name="y2mate (mp3cut.ne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779393" y="2382060"/>
            <a:ext cx="609600" cy="609600"/>
          </a:xfrm>
          <a:prstGeom prst="rect">
            <a:avLst/>
          </a:prstGeom>
        </p:spPr>
      </p:pic>
    </p:spTree>
    <p:extLst>
      <p:ext uri="{BB962C8B-B14F-4D97-AF65-F5344CB8AC3E}">
        <p14:creationId xmlns:p14="http://schemas.microsoft.com/office/powerpoint/2010/main" val="3176148879"/>
      </p:ext>
    </p:extLst>
  </p:cSld>
  <p:clrMapOvr>
    <a:masterClrMapping/>
  </p:clrMapOvr>
  <p:transition spd="med">
    <p:pull/>
    <p:sndAc>
      <p:stSnd>
        <p:snd r:embed="rId8"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xEl>
                                              <p:pRg st="0" end="0"/>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p:cTn id="20" dur="500" fill="hold"/>
                                        <p:tgtEl>
                                          <p:spTgt spid="1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1">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1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1">
                                            <p:txEl>
                                              <p:pRg st="1" end="1"/>
                                            </p:txEl>
                                          </p:spTgt>
                                        </p:tgtEl>
                                      </p:cBhvr>
                                    </p:animEffect>
                                  </p:childTnLst>
                                </p:cTn>
                              </p:par>
                              <p:par>
                                <p:cTn id="25" presetID="44" presetClass="path" presetSubtype="0" accel="50000" decel="50000" fill="hold" nodeType="withEffect">
                                  <p:stCondLst>
                                    <p:cond delay="0"/>
                                  </p:stCondLst>
                                  <p:childTnLst>
                                    <p:animMotion origin="layout" path="M 1.875E-6 -0.00116 C 0.02226 -0.01458 0.02643 -0.11505 0.04935 -0.12847 C 0.06328 -0.13773 0.13359 -0.0294 0.15573 -0.02616 C 0.17773 -0.02292 0.16211 -0.09884 0.18203 -0.1088 C 0.20221 -0.11852 0.25963 -0.10926 0.27695 -0.08519 C 0.29362 -0.06111 0.26484 0.01019 0.28398 0.03588 C 0.30325 0.06181 0.36653 0.07847 0.39206 0.06991 C 0.41771 0.06134 0.4013 -0.01343 0.43776 -0.01574 C 0.47422 -0.01806 0.57239 -0.02199 0.61068 0.05579 C 0.69388 0.12315 0.63528 0.325 0.68372 0.36505 " pathEditMode="relative" rAng="0" ptsTypes="AAAAAAAAAA">
                                      <p:cBhvr>
                                        <p:cTn id="26" dur="5000" fill="hold"/>
                                        <p:tgtEl>
                                          <p:spTgt spid="15"/>
                                        </p:tgtEl>
                                        <p:attrNameLst>
                                          <p:attrName>ppt_x</p:attrName>
                                          <p:attrName>ppt_y</p:attrName>
                                        </p:attrNameLst>
                                      </p:cBhvr>
                                      <p:rCtr x="34180" y="1192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5169" fill="hold"/>
                                        <p:tgtEl>
                                          <p:spTgt spid="16"/>
                                        </p:tgtEl>
                                      </p:cBhvr>
                                    </p:cmd>
                                  </p:childTnLst>
                                </p:cTn>
                              </p:par>
                            </p:childTnLst>
                          </p:cTn>
                        </p:par>
                      </p:childTnLst>
                    </p:cTn>
                  </p:par>
                </p:childTnLst>
              </p:cTn>
              <p:nextCondLst>
                <p:cond evt="onClick" delay="0">
                  <p:tgtEl>
                    <p:spTgt spid="16"/>
                  </p:tgtEl>
                </p:cond>
              </p:nextCondLst>
            </p:seq>
            <p:audio>
              <p:cMediaNode vol="94340">
                <p:cTn id="33" fill="hold" display="0">
                  <p:stCondLst>
                    <p:cond delay="indefinite"/>
                  </p:stCondLst>
                  <p:endCondLst>
                    <p:cond evt="onStopAudio" delay="0">
                      <p:tgtEl>
                        <p:sldTgt/>
                      </p:tgtEl>
                    </p:cond>
                  </p:endCondLst>
                </p:cTn>
                <p:tgtEl>
                  <p:spTgt spid="16"/>
                </p:tgtEl>
              </p:cMediaNode>
            </p:audi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7103" fill="hold"/>
                                        <p:tgtEl>
                                          <p:spTgt spid="2"/>
                                        </p:tgtEl>
                                      </p:cBhvr>
                                    </p:cmd>
                                  </p:childTnLst>
                                </p:cTn>
                              </p:par>
                            </p:childTnLst>
                          </p:cTn>
                        </p:par>
                      </p:childTnLst>
                    </p:cTn>
                  </p:par>
                </p:childTnLst>
              </p:cTn>
              <p:nextCondLst>
                <p:cond evt="onClick" delay="0">
                  <p:tgtEl>
                    <p:spTgt spid="2"/>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85213"/>
          </a:xfrm>
          <a:prstGeom prst="rect">
            <a:avLst/>
          </a:prstGeom>
        </p:spPr>
      </p:pic>
      <p:sp>
        <p:nvSpPr>
          <p:cNvPr id="7" name="Rectangle 6"/>
          <p:cNvSpPr/>
          <p:nvPr/>
        </p:nvSpPr>
        <p:spPr>
          <a:xfrm>
            <a:off x="2157913" y="1881080"/>
            <a:ext cx="9171100" cy="1323439"/>
          </a:xfrm>
          <a:prstGeom prst="rect">
            <a:avLst/>
          </a:prstGeom>
          <a:noFill/>
        </p:spPr>
        <p:txBody>
          <a:bodyPr wrap="none" lIns="91440" tIns="45720" rIns="91440" bIns="45720">
            <a:prstTxWarp prst="textWave2">
              <a:avLst/>
            </a:prstTxWarp>
            <a:spAutoFit/>
          </a:bodyPr>
          <a:lstStyle/>
          <a:p>
            <a:pPr algn="ct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mạnh</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khỏe</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công</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tốt</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a:p>
            <a:pPr algn="ct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con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ngoan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ngoãn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chăm</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endParaRPr lang="vi-VN"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7"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96200" y="416627"/>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87730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20654" y="76260"/>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41496" y="247236"/>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58070" y="3204519"/>
            <a:ext cx="609600" cy="609600"/>
          </a:xfrm>
          <a:prstGeom prst="rect">
            <a:avLst/>
          </a:prstGeom>
        </p:spPr>
      </p:pic>
    </p:spTree>
    <p:extLst>
      <p:ext uri="{BB962C8B-B14F-4D97-AF65-F5344CB8AC3E}">
        <p14:creationId xmlns:p14="http://schemas.microsoft.com/office/powerpoint/2010/main" val="157949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0"/>
                                        <p:tgtEl>
                                          <p:spTgt spid="7">
                                            <p:txEl>
                                              <p:pRg st="0" end="0"/>
                                            </p:txEl>
                                          </p:spTgt>
                                        </p:tgtEl>
                                      </p:cBhvr>
                                    </p:animEffect>
                                    <p:anim calcmode="lin" valueType="num">
                                      <p:cBhvr>
                                        <p:cTn id="8"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0"/>
                                        <p:tgtEl>
                                          <p:spTgt spid="7">
                                            <p:txEl>
                                              <p:pRg st="1" end="1"/>
                                            </p:txEl>
                                          </p:spTgt>
                                        </p:tgtEl>
                                      </p:cBhvr>
                                    </p:animEffect>
                                    <p:anim calcmode="lin" valueType="num">
                                      <p:cBhvr>
                                        <p:cTn id="13"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2" presetClass="exit" presetSubtype="0" fill="hold" grpId="0" nodeType="afterEffect">
                                  <p:stCondLst>
                                    <p:cond delay="5000"/>
                                  </p:stCondLst>
                                  <p:childTnLst>
                                    <p:animEffect transition="out" filter="fade">
                                      <p:cBhvr>
                                        <p:cTn id="17" dur="1000"/>
                                        <p:tgtEl>
                                          <p:spTgt spid="7">
                                            <p:txEl>
                                              <p:pRg st="0" end="0"/>
                                            </p:txEl>
                                          </p:spTgt>
                                        </p:tgtEl>
                                      </p:cBhvr>
                                    </p:animEffect>
                                    <p:anim calcmode="lin" valueType="num">
                                      <p:cBhvr>
                                        <p:cTn id="18"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p:tgtEl>
                                          <p:spTgt spid="7">
                                            <p:txEl>
                                              <p:pRg st="0" end="0"/>
                                            </p:txEl>
                                          </p:spTgt>
                                        </p:tgtEl>
                                        <p:attrNameLst>
                                          <p:attrName>ppt_y</p:attrName>
                                        </p:attrNameLst>
                                      </p:cBhvr>
                                      <p:tavLst>
                                        <p:tav tm="0">
                                          <p:val>
                                            <p:strVal val="ppt_y"/>
                                          </p:val>
                                        </p:tav>
                                        <p:tav tm="100000">
                                          <p:val>
                                            <p:strVal val="ppt_y+.1"/>
                                          </p:val>
                                        </p:tav>
                                      </p:tavLst>
                                    </p:anim>
                                    <p:set>
                                      <p:cBhvr>
                                        <p:cTn id="20" dur="1" fill="hold">
                                          <p:stCondLst>
                                            <p:cond delay="999"/>
                                          </p:stCondLst>
                                        </p:cTn>
                                        <p:tgtEl>
                                          <p:spTgt spid="7">
                                            <p:txEl>
                                              <p:pRg st="0" end="0"/>
                                            </p:txEl>
                                          </p:spTgt>
                                        </p:tgtEl>
                                        <p:attrNameLst>
                                          <p:attrName>style.visibility</p:attrName>
                                        </p:attrNameLst>
                                      </p:cBhvr>
                                      <p:to>
                                        <p:strVal val="hidden"/>
                                      </p:to>
                                    </p:set>
                                  </p:childTnLst>
                                </p:cTn>
                              </p:par>
                            </p:childTnLst>
                          </p:cTn>
                        </p:par>
                        <p:par>
                          <p:cTn id="21" fill="hold">
                            <p:stCondLst>
                              <p:cond delay="11000"/>
                            </p:stCondLst>
                            <p:childTnLst>
                              <p:par>
                                <p:cTn id="22" presetID="42" presetClass="exit" presetSubtype="0" fill="hold" grpId="0" nodeType="afterEffect">
                                  <p:stCondLst>
                                    <p:cond delay="2000"/>
                                  </p:stCondLst>
                                  <p:childTnLst>
                                    <p:animEffect transition="out" filter="fade">
                                      <p:cBhvr>
                                        <p:cTn id="23" dur="1000"/>
                                        <p:tgtEl>
                                          <p:spTgt spid="7">
                                            <p:txEl>
                                              <p:pRg st="1" end="1"/>
                                            </p:txEl>
                                          </p:spTgt>
                                        </p:tgtEl>
                                      </p:cBhvr>
                                    </p:animEffect>
                                    <p:anim calcmode="lin" valueType="num">
                                      <p:cBhvr>
                                        <p:cTn id="24"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25" dur="1000"/>
                                        <p:tgtEl>
                                          <p:spTgt spid="7">
                                            <p:txEl>
                                              <p:pRg st="1" end="1"/>
                                            </p:txEl>
                                          </p:spTgt>
                                        </p:tgtEl>
                                        <p:attrNameLst>
                                          <p:attrName>ppt_y</p:attrName>
                                        </p:attrNameLst>
                                      </p:cBhvr>
                                      <p:tavLst>
                                        <p:tav tm="0">
                                          <p:val>
                                            <p:strVal val="ppt_y"/>
                                          </p:val>
                                        </p:tav>
                                        <p:tav tm="100000">
                                          <p:val>
                                            <p:strVal val="ppt_y+.1"/>
                                          </p:val>
                                        </p:tav>
                                      </p:tavLst>
                                    </p:anim>
                                    <p:set>
                                      <p:cBhvr>
                                        <p:cTn id="26"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5169" fill="hold"/>
                                        <p:tgtEl>
                                          <p:spTgt spid="2"/>
                                        </p:tgtEl>
                                      </p:cBhvr>
                                    </p:cmd>
                                  </p:childTnLst>
                                </p:cTn>
                              </p:par>
                            </p:childTnLst>
                          </p:cTn>
                        </p:par>
                      </p:childTnLst>
                    </p:cTn>
                  </p:par>
                </p:childTnLst>
              </p:cTn>
              <p:nextCondLst>
                <p:cond evt="onClick" delay="0">
                  <p:tgtEl>
                    <p:spTgt spid="2"/>
                  </p:tgtEl>
                </p:cond>
              </p:nextCondLst>
            </p:seq>
            <p:audio>
              <p:cMediaNode vol="100000">
                <p:cTn id="32" fill="hold" display="0">
                  <p:stCondLst>
                    <p:cond delay="indefinite"/>
                  </p:stCondLst>
                  <p:endCondLst>
                    <p:cond evt="onStopAudio" delay="0">
                      <p:tgtEl>
                        <p:sldTgt/>
                      </p:tgtEl>
                    </p:cond>
                  </p:endCondLst>
                </p:cTn>
                <p:tgtEl>
                  <p:spTgt spid="2"/>
                </p:tgtEl>
              </p:cMediaNode>
            </p:audio>
          </p:childTnLst>
        </p:cTn>
      </p:par>
    </p:tnLst>
    <p:bldLst>
      <p:bldP spid="7"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753"/>
            <a:ext cx="12331231" cy="6875576"/>
          </a:xfrm>
          <a:prstGeom prst="rect">
            <a:avLst/>
          </a:prstGeom>
        </p:spPr>
      </p:pic>
      <p:pic>
        <p:nvPicPr>
          <p:cNvPr id="6" name="Picture 27" descr="aa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261316"/>
            <a:ext cx="5598622" cy="55460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ba-va-ch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9559" y="2261316"/>
            <a:ext cx="6591672" cy="55460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8"/>
          <p:cNvGrpSpPr>
            <a:grpSpLocks/>
          </p:cNvGrpSpPr>
          <p:nvPr/>
        </p:nvGrpSpPr>
        <p:grpSpPr bwMode="auto">
          <a:xfrm rot="10800000">
            <a:off x="0" y="3733800"/>
            <a:ext cx="3048000" cy="3124200"/>
            <a:chOff x="3936" y="-15"/>
            <a:chExt cx="1817" cy="1788"/>
          </a:xfrm>
        </p:grpSpPr>
        <p:pic>
          <p:nvPicPr>
            <p:cNvPr id="12"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8"/>
          <p:cNvGrpSpPr>
            <a:grpSpLocks/>
          </p:cNvGrpSpPr>
          <p:nvPr/>
        </p:nvGrpSpPr>
        <p:grpSpPr bwMode="auto">
          <a:xfrm rot="5400000">
            <a:off x="9175983" y="3768535"/>
            <a:ext cx="3048000" cy="3124200"/>
            <a:chOff x="3936" y="-15"/>
            <a:chExt cx="1817" cy="1788"/>
          </a:xfrm>
        </p:grpSpPr>
        <p:pic>
          <p:nvPicPr>
            <p:cNvPr id="16"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691" y="5122325"/>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6308" y="3386650"/>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descr="sun12[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0085450" y="-102435"/>
            <a:ext cx="2341380" cy="21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393976" y="115852"/>
            <a:ext cx="1721226" cy="14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y2mate.com - Cháu Yêu Bà Karaoke Beat - Nhạc Thiếu Nhi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
        <p:nvSpPr>
          <p:cNvPr id="3" name="TextBox 2"/>
          <p:cNvSpPr txBox="1"/>
          <p:nvPr/>
        </p:nvSpPr>
        <p:spPr>
          <a:xfrm>
            <a:off x="2409371" y="662242"/>
            <a:ext cx="4782237" cy="830997"/>
          </a:xfrm>
          <a:prstGeom prst="rect">
            <a:avLst/>
          </a:prstGeom>
          <a:noFill/>
        </p:spPr>
        <p:txBody>
          <a:bodyPr wrap="square" rtlCol="0">
            <a:spAutoFit/>
          </a:bodyPr>
          <a:lstStyle/>
          <a:p>
            <a:r>
              <a:rPr lang="en-US" sz="2400" dirty="0">
                <a:solidFill>
                  <a:srgbClr val="FF0000"/>
                </a:solidFill>
              </a:rPr>
              <a:t> </a:t>
            </a:r>
            <a:r>
              <a:rPr lang="en-US" sz="2400" dirty="0" err="1">
                <a:solidFill>
                  <a:srgbClr val="FF0000"/>
                </a:solidFill>
              </a:rPr>
              <a:t>Hoạt</a:t>
            </a:r>
            <a:r>
              <a:rPr lang="en-US" sz="2400" dirty="0">
                <a:solidFill>
                  <a:srgbClr val="FF0000"/>
                </a:solidFill>
              </a:rPr>
              <a:t> </a:t>
            </a:r>
            <a:r>
              <a:rPr lang="en-US" sz="2400" dirty="0" err="1">
                <a:solidFill>
                  <a:srgbClr val="FF0000"/>
                </a:solidFill>
              </a:rPr>
              <a:t>động</a:t>
            </a:r>
            <a:r>
              <a:rPr lang="en-US" sz="2400" dirty="0">
                <a:solidFill>
                  <a:srgbClr val="FF0000"/>
                </a:solidFill>
              </a:rPr>
              <a:t> 1: </a:t>
            </a:r>
            <a:r>
              <a:rPr lang="en-US" sz="2400" dirty="0" err="1">
                <a:solidFill>
                  <a:srgbClr val="FF0000"/>
                </a:solidFill>
              </a:rPr>
              <a:t>Ổn</a:t>
            </a:r>
            <a:r>
              <a:rPr lang="en-US" sz="2400" dirty="0">
                <a:solidFill>
                  <a:srgbClr val="FF0000"/>
                </a:solidFill>
              </a:rPr>
              <a:t> </a:t>
            </a:r>
            <a:r>
              <a:rPr lang="en-US" sz="2400" dirty="0" err="1">
                <a:solidFill>
                  <a:srgbClr val="FF0000"/>
                </a:solidFill>
              </a:rPr>
              <a:t>đinh</a:t>
            </a:r>
            <a:r>
              <a:rPr lang="en-US" sz="2400" dirty="0">
                <a:solidFill>
                  <a:srgbClr val="FF0000"/>
                </a:solidFill>
              </a:rPr>
              <a:t> </a:t>
            </a:r>
            <a:r>
              <a:rPr lang="en-US" sz="2400" dirty="0" err="1">
                <a:solidFill>
                  <a:srgbClr val="FF0000"/>
                </a:solidFill>
              </a:rPr>
              <a:t>tổ</a:t>
            </a:r>
            <a:r>
              <a:rPr lang="en-US" sz="2400" dirty="0">
                <a:solidFill>
                  <a:srgbClr val="FF0000"/>
                </a:solidFill>
              </a:rPr>
              <a:t> </a:t>
            </a:r>
            <a:r>
              <a:rPr lang="en-US" sz="2400" dirty="0" err="1">
                <a:solidFill>
                  <a:srgbClr val="FF0000"/>
                </a:solidFill>
              </a:rPr>
              <a:t>chức</a:t>
            </a:r>
            <a:endParaRPr lang="en-US" sz="2400" dirty="0">
              <a:solidFill>
                <a:srgbClr val="FF0000"/>
              </a:solidFill>
            </a:endParaRPr>
          </a:p>
          <a:p>
            <a:r>
              <a:rPr lang="en-US" sz="2400" dirty="0" err="1">
                <a:solidFill>
                  <a:srgbClr val="FF0000"/>
                </a:solidFill>
              </a:rPr>
              <a:t>Côvà</a:t>
            </a:r>
            <a:r>
              <a:rPr lang="en-US" sz="2400" dirty="0">
                <a:solidFill>
                  <a:srgbClr val="FF0000"/>
                </a:solidFill>
              </a:rPr>
              <a:t> </a:t>
            </a:r>
            <a:r>
              <a:rPr lang="en-US" sz="2400" dirty="0" err="1">
                <a:solidFill>
                  <a:srgbClr val="FF0000"/>
                </a:solidFill>
              </a:rPr>
              <a:t>cả</a:t>
            </a:r>
            <a:r>
              <a:rPr lang="en-US" sz="2400" dirty="0">
                <a:solidFill>
                  <a:srgbClr val="FF0000"/>
                </a:solidFill>
              </a:rPr>
              <a:t> </a:t>
            </a:r>
            <a:r>
              <a:rPr lang="en-US" sz="2400" dirty="0" err="1">
                <a:solidFill>
                  <a:srgbClr val="FF0000"/>
                </a:solidFill>
              </a:rPr>
              <a:t>lớp</a:t>
            </a:r>
            <a:r>
              <a:rPr lang="en-US" sz="2400" dirty="0">
                <a:solidFill>
                  <a:srgbClr val="FF0000"/>
                </a:solidFill>
              </a:rPr>
              <a:t> </a:t>
            </a:r>
            <a:r>
              <a:rPr lang="en-US" sz="2400" dirty="0" err="1">
                <a:solidFill>
                  <a:srgbClr val="FF0000"/>
                </a:solidFill>
              </a:rPr>
              <a:t>hát</a:t>
            </a:r>
            <a:r>
              <a:rPr lang="en-US" sz="2400" dirty="0">
                <a:solidFill>
                  <a:srgbClr val="FF0000"/>
                </a:solidFill>
              </a:rPr>
              <a:t> </a:t>
            </a:r>
            <a:r>
              <a:rPr lang="en-US" sz="2400" dirty="0" err="1">
                <a:solidFill>
                  <a:srgbClr val="FF0000"/>
                </a:solidFill>
              </a:rPr>
              <a:t>bài</a:t>
            </a:r>
            <a:r>
              <a:rPr lang="en-US" sz="2400" dirty="0">
                <a:solidFill>
                  <a:srgbClr val="FF0000"/>
                </a:solidFill>
              </a:rPr>
              <a:t>: </a:t>
            </a:r>
            <a:r>
              <a:rPr lang="en-US" sz="2400" dirty="0" err="1">
                <a:solidFill>
                  <a:srgbClr val="FF0000"/>
                </a:solidFill>
              </a:rPr>
              <a:t>Cháu</a:t>
            </a:r>
            <a:r>
              <a:rPr lang="en-US" sz="2400" dirty="0">
                <a:solidFill>
                  <a:srgbClr val="FF0000"/>
                </a:solidFill>
              </a:rPr>
              <a:t> </a:t>
            </a:r>
            <a:r>
              <a:rPr lang="en-US" sz="2400" dirty="0" err="1">
                <a:solidFill>
                  <a:srgbClr val="FF0000"/>
                </a:solidFill>
              </a:rPr>
              <a:t>yêu</a:t>
            </a:r>
            <a:r>
              <a:rPr lang="en-US" sz="2400" dirty="0">
                <a:solidFill>
                  <a:srgbClr val="FF0000"/>
                </a:solidFill>
              </a:rPr>
              <a:t> </a:t>
            </a:r>
            <a:r>
              <a:rPr lang="en-US" sz="2400" dirty="0" err="1">
                <a:solidFill>
                  <a:srgbClr val="FF0000"/>
                </a:solidFill>
              </a:rPr>
              <a:t>bà</a:t>
            </a:r>
            <a:endParaRPr lang="en-US" sz="2400" dirty="0">
              <a:solidFill>
                <a:srgbClr val="FF0000"/>
              </a:solidFill>
            </a:endParaRPr>
          </a:p>
        </p:txBody>
      </p:sp>
    </p:spTree>
    <p:extLst>
      <p:ext uri="{BB962C8B-B14F-4D97-AF65-F5344CB8AC3E}">
        <p14:creationId xmlns:p14="http://schemas.microsoft.com/office/powerpoint/2010/main" val="2680018448"/>
      </p:ext>
    </p:extLst>
  </p:cSld>
  <p:clrMapOvr>
    <a:masterClrMapping/>
  </p:clrMapOvr>
  <mc:AlternateContent xmlns:mc="http://schemas.openxmlformats.org/markup-compatibility/2006" xmlns:p14="http://schemas.microsoft.com/office/powerpoint/2010/main">
    <mc:Choice Requires="p14">
      <p:transition spd="slow">
        <p14:glitter pattern="hexagon"/>
        <p:sndAc>
          <p:stSnd>
            <p:snd r:embed="rId4"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3" presetClass="entr" presetSubtype="16" fill="hold" nodeType="withEffect">
                                  <p:stCondLst>
                                    <p:cond delay="40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childTnLst>
                                </p:cTn>
                              </p:par>
                              <p:par>
                                <p:cTn id="12" presetID="42" presetClass="entr" presetSubtype="0" fill="hold" nodeType="withEffect">
                                  <p:stCondLst>
                                    <p:cond delay="40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9015" fill="hold"/>
                                        <p:tgtEl>
                                          <p:spTgt spid="4"/>
                                        </p:tgtEl>
                                      </p:cBhvr>
                                    </p:cmd>
                                  </p:childTnLst>
                                </p:cTn>
                              </p:par>
                            </p:childTnLst>
                          </p:cTn>
                        </p:par>
                      </p:childTnLst>
                    </p:cTn>
                  </p:par>
                </p:childTnLst>
              </p:cTn>
              <p:nextCondLst>
                <p:cond evt="onClick" delay="0">
                  <p:tgtEl>
                    <p:spTgt spid="4"/>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02"/>
            <a:ext cx="12192000" cy="6882102"/>
          </a:xfrm>
          <a:prstGeom prst="rect">
            <a:avLst/>
          </a:prstGeom>
        </p:spPr>
      </p:pic>
      <p:sp>
        <p:nvSpPr>
          <p:cNvPr id="7" name="Rectangle 6"/>
          <p:cNvSpPr/>
          <p:nvPr/>
        </p:nvSpPr>
        <p:spPr>
          <a:xfrm>
            <a:off x="3056552" y="1309339"/>
            <a:ext cx="3361818" cy="769441"/>
          </a:xfrm>
          <a:prstGeom prst="rect">
            <a:avLst/>
          </a:prstGeom>
          <a:noFill/>
        </p:spPr>
        <p:txBody>
          <a:bodyPr wrap="none" lIns="91440" tIns="45720" rIns="91440" bIns="45720">
            <a:prstTxWarp prst="textWave1">
              <a:avLst/>
            </a:prstTxWarp>
            <a:spAutoFit/>
          </a:bodyPr>
          <a:lstStyle/>
          <a:p>
            <a:pPr algn="ctr"/>
            <a:r>
              <a:rPr lang="en-US" sz="4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động 2 </a:t>
            </a:r>
            <a:endParaRPr lang="vi-VN"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6096000" y="2671610"/>
            <a:ext cx="3204723" cy="769441"/>
          </a:xfrm>
          <a:prstGeom prst="rect">
            <a:avLst/>
          </a:prstGeom>
          <a:noFill/>
        </p:spPr>
        <p:txBody>
          <a:bodyPr wrap="none" lIns="91440" tIns="45720" rIns="91440" bIns="45720">
            <a:prstTxWarp prst="textDeflateBottom">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err="1">
                <a:ln/>
                <a:solidFill>
                  <a:schemeClr val="accent3"/>
                </a:solidFill>
              </a:rPr>
              <a:t>Cô</a:t>
            </a:r>
            <a:r>
              <a:rPr lang="en-US" sz="4400" b="1" dirty="0">
                <a:ln/>
                <a:solidFill>
                  <a:schemeClr val="accent3"/>
                </a:solidFill>
              </a:rPr>
              <a:t> </a:t>
            </a:r>
            <a:r>
              <a:rPr lang="en-US" sz="4400" b="1" dirty="0" err="1">
                <a:ln/>
                <a:solidFill>
                  <a:schemeClr val="accent3"/>
                </a:solidFill>
              </a:rPr>
              <a:t>đọc</a:t>
            </a:r>
            <a:r>
              <a:rPr lang="en-US" sz="4400" b="1" dirty="0">
                <a:ln/>
                <a:solidFill>
                  <a:schemeClr val="accent3"/>
                </a:solidFill>
              </a:rPr>
              <a:t> </a:t>
            </a:r>
            <a:r>
              <a:rPr lang="en-US" sz="4400" b="1" dirty="0" err="1">
                <a:ln/>
                <a:solidFill>
                  <a:schemeClr val="accent3"/>
                </a:solidFill>
              </a:rPr>
              <a:t>mẫu</a:t>
            </a:r>
            <a:endParaRPr lang="vi-VN" sz="4400" b="1" dirty="0">
              <a:ln/>
              <a:solidFill>
                <a:schemeClr val="accent3"/>
              </a:solidFill>
            </a:endParaRPr>
          </a:p>
        </p:txBody>
      </p:sp>
      <p:pic>
        <p:nvPicPr>
          <p:cNvPr id="1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9243"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20028"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8459"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629" y="3665883"/>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10340" y="100733"/>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10073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97315" y="11244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09940" y="47460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68000" y="40231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95310" y="791117"/>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24062"/>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7" presetClass="entr" presetSubtype="0" repeatCount="indefinite"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06348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bà</a:t>
            </a:r>
          </a:p>
          <a:p>
            <a:r>
              <a:rPr lang="vi-VN" sz="2000" b="1" dirty="0">
                <a:solidFill>
                  <a:srgbClr val="0070C0"/>
                </a:solidFill>
                <a:latin typeface="Times New Roman" pitchFamily="18" charset="0"/>
                <a:cs typeface="Times New Roman" pitchFamily="18" charset="0"/>
              </a:rPr>
              <a:t>Bà đi vắng</a:t>
            </a:r>
          </a:p>
          <a:p>
            <a:r>
              <a:rPr lang="vi-VN" sz="2000" b="1" dirty="0">
                <a:solidFill>
                  <a:srgbClr val="0070C0"/>
                </a:solidFill>
                <a:latin typeface="Times New Roman" pitchFamily="18" charset="0"/>
                <a:cs typeface="Times New Roman" pitchFamily="18" charset="0"/>
              </a:rPr>
              <a:t>Có đàn 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258049717"/>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ngắm</a:t>
            </a:r>
          </a:p>
          <a:p>
            <a:r>
              <a:rPr lang="vi-VN" b="1" dirty="0">
                <a:solidFill>
                  <a:srgbClr val="FF0000"/>
                </a:solidFill>
              </a:rPr>
              <a:t>Đàn gà con</a:t>
            </a:r>
          </a:p>
          <a:p>
            <a:r>
              <a:rPr lang="vi-VN" b="1" dirty="0">
                <a:solidFill>
                  <a:srgbClr val="FF0000"/>
                </a:solidFill>
              </a:rPr>
              <a:t>Rồi gọi luôn</a:t>
            </a:r>
          </a:p>
          <a:p>
            <a:r>
              <a:rPr lang="vi-VN" b="1" dirty="0">
                <a:solidFill>
                  <a:srgbClr val="FF0000"/>
                </a:solidFill>
              </a:rPr>
              <a:t>Bập, bập, bập</a:t>
            </a:r>
          </a:p>
        </p:txBody>
      </p:sp>
    </p:spTree>
    <p:extLst>
      <p:ext uri="{BB962C8B-B14F-4D97-AF65-F5344CB8AC3E}">
        <p14:creationId xmlns:p14="http://schemas.microsoft.com/office/powerpoint/2010/main" val="150699812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a:solidFill>
                  <a:srgbClr val="0070C0"/>
                </a:solidFill>
                <a:latin typeface="Times New Roman" pitchFamily="18" charset="0"/>
                <a:cs typeface="Times New Roman" pitchFamily="18" charset="0"/>
              </a:rPr>
              <a:t>lật </a:t>
            </a:r>
            <a:r>
              <a:rPr lang="vi-VN" b="1">
                <a:solidFill>
                  <a:srgbClr val="0070C0"/>
                </a:solidFill>
                <a:latin typeface="Times New Roman" pitchFamily="18" charset="0"/>
                <a:cs typeface="Times New Roman" pitchFamily="18" charset="0"/>
              </a:rPr>
              <a:t>bật</a:t>
            </a:r>
            <a:endParaRPr lang="vi-VN" b="1" dirty="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nhanh nhanh</a:t>
            </a:r>
          </a:p>
          <a:p>
            <a:r>
              <a:rPr lang="vi-VN" b="1" dirty="0">
                <a:solidFill>
                  <a:srgbClr val="0070C0"/>
                </a:solidFill>
                <a:latin typeface="Times New Roman" pitchFamily="18" charset="0"/>
                <a:cs typeface="Times New Roman" pitchFamily="18" charset="0"/>
              </a:rPr>
              <a:t>Xúm 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3716140231"/>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1380</TotalTime>
  <Words>527</Words>
  <Application>Microsoft Office PowerPoint</Application>
  <PresentationFormat>Widescreen</PresentationFormat>
  <Paragraphs>74</Paragraphs>
  <Slides>32</Slides>
  <Notes>0</Notes>
  <HiddenSlides>0</HiddenSlides>
  <MMClips>9</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32</vt:i4>
      </vt:variant>
    </vt:vector>
  </HeadingPairs>
  <TitlesOfParts>
    <vt:vector size="44" baseType="lpstr">
      <vt:lpstr>Arial</vt:lpstr>
      <vt:lpstr>Tahoma</vt:lpstr>
      <vt:lpstr>Times New Roman</vt:lpstr>
      <vt:lpstr>Trebuchet MS</vt:lpstr>
      <vt:lpstr>Wingdings 3</vt:lpstr>
      <vt:lpstr>Facet</vt:lpstr>
      <vt:lpstr>2_Facet</vt:lpstr>
      <vt:lpstr>3_Facet</vt:lpstr>
      <vt:lpstr>4_Facet</vt:lpstr>
      <vt:lpstr>5_Facet</vt:lpstr>
      <vt:lpstr>6_Facet</vt:lpstr>
      <vt:lpstr>1_Facet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 PC</dc:creator>
  <cp:lastModifiedBy>Administrator</cp:lastModifiedBy>
  <cp:revision>123</cp:revision>
  <dcterms:created xsi:type="dcterms:W3CDTF">2016-01-11T13:31:43Z</dcterms:created>
  <dcterms:modified xsi:type="dcterms:W3CDTF">2025-05-12T14:39:16Z</dcterms:modified>
</cp:coreProperties>
</file>