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61" r:id="rId5"/>
    <p:sldId id="259" r:id="rId6"/>
    <p:sldId id="262" r:id="rId7"/>
    <p:sldId id="263" r:id="rId8"/>
    <p:sldId id="264"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D171-244A-4192-A2FE-AC48C5BA50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E228675-171C-4984-8781-CC9C2A38B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D8FB6BF-1DE3-451C-BFA9-17A14984BD8E}"/>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5" name="Footer Placeholder 4">
            <a:extLst>
              <a:ext uri="{FF2B5EF4-FFF2-40B4-BE49-F238E27FC236}">
                <a16:creationId xmlns:a16="http://schemas.microsoft.com/office/drawing/2014/main" id="{2E650A44-044F-48A7-8461-ADC1EF81E46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8BDC47C-8CD5-425A-A48C-326DAE620BB2}"/>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389980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8958-0E6D-4C07-9EEB-64A06C76C56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4ED6FF4-68DC-47C1-8F7A-42B82D822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85148AF-9B0C-41AD-9887-07B27A7F962B}"/>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5" name="Footer Placeholder 4">
            <a:extLst>
              <a:ext uri="{FF2B5EF4-FFF2-40B4-BE49-F238E27FC236}">
                <a16:creationId xmlns:a16="http://schemas.microsoft.com/office/drawing/2014/main" id="{29677B41-0227-4236-8E8D-FCAD998FE32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1F85024-291F-42C0-813D-54E7EE58A8BB}"/>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63821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AA52F-81E4-4C3A-BD17-D0C4C55A90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7AD2DDE-FFB5-4874-A0DB-A73069B7DC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D0A3CF-A3F8-46EC-83F1-F85352E7886D}"/>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5" name="Footer Placeholder 4">
            <a:extLst>
              <a:ext uri="{FF2B5EF4-FFF2-40B4-BE49-F238E27FC236}">
                <a16:creationId xmlns:a16="http://schemas.microsoft.com/office/drawing/2014/main" id="{5D0ABD5A-48D4-45AF-921A-91076BB9F68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405A24-6506-4FA5-A003-93154E2A5BF9}"/>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225676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B1FC-1B96-42D7-B709-CD0A5C27E1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D35C486-595F-4DB0-9DD9-6485ABD018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D60E701-A1CF-42B8-A2B7-980450AF9AB1}"/>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5" name="Footer Placeholder 4">
            <a:extLst>
              <a:ext uri="{FF2B5EF4-FFF2-40B4-BE49-F238E27FC236}">
                <a16:creationId xmlns:a16="http://schemas.microsoft.com/office/drawing/2014/main" id="{D0FFA2D0-D2E1-45BC-AA24-687F625B375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09F5D1B-26C6-4B3C-941B-CE12A98B4569}"/>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94144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4EAB-54F2-43EA-8C7C-EA799E536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617D155-4555-4295-B89A-8BD77AE98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1BF1A-75EA-4453-9795-FA6BA200CAB6}"/>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5" name="Footer Placeholder 4">
            <a:extLst>
              <a:ext uri="{FF2B5EF4-FFF2-40B4-BE49-F238E27FC236}">
                <a16:creationId xmlns:a16="http://schemas.microsoft.com/office/drawing/2014/main" id="{17BC8156-BF5D-4B89-80B7-D314F54EBB9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0744E0-9E34-4D15-819C-1EC481953A7A}"/>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781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6DA1-A622-4922-BC47-E8C612AD23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2497EB7-0AC5-4B61-B4DE-2E443B2713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B484D16-B7DB-4BA6-90A6-2F2983565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E2E245C-6DEC-42FA-81DD-22BEF431FF5C}"/>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6" name="Footer Placeholder 5">
            <a:extLst>
              <a:ext uri="{FF2B5EF4-FFF2-40B4-BE49-F238E27FC236}">
                <a16:creationId xmlns:a16="http://schemas.microsoft.com/office/drawing/2014/main" id="{F9B08CAB-514A-4AC2-A43A-65189AB58DD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5C3F8F7-B63B-4937-BB35-57E2D5C9CAE9}"/>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194869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DCF3-21EF-4CF4-9185-C4D2CEAD850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981700-5290-4B99-9A2F-0DD923268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AB0A24-7CE1-4E08-B706-8EA6AA3FBC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26996F8-BFD1-4946-9351-875BD505B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39364B-8492-400A-B206-006FB066B0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86CB803-6169-431C-86E8-3A71BD1CCC49}"/>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8" name="Footer Placeholder 7">
            <a:extLst>
              <a:ext uri="{FF2B5EF4-FFF2-40B4-BE49-F238E27FC236}">
                <a16:creationId xmlns:a16="http://schemas.microsoft.com/office/drawing/2014/main" id="{DD99B459-196A-49B8-99D2-C684E42721D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1211A79-7B89-444D-8A67-AAD2B2751CC7}"/>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374964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DE0D-0CC1-4D16-BE95-07102F4568F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E36EA03-DC98-47AA-8316-3A1B8402D52C}"/>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4" name="Footer Placeholder 3">
            <a:extLst>
              <a:ext uri="{FF2B5EF4-FFF2-40B4-BE49-F238E27FC236}">
                <a16:creationId xmlns:a16="http://schemas.microsoft.com/office/drawing/2014/main" id="{51494950-241B-4472-B5C0-01F9FA84D4A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C2038F6-60B7-4FFE-AFC8-CD51FBE2FBBD}"/>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261591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806C8-1ADE-42AB-8336-AA814DA4E32C}"/>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3" name="Footer Placeholder 2">
            <a:extLst>
              <a:ext uri="{FF2B5EF4-FFF2-40B4-BE49-F238E27FC236}">
                <a16:creationId xmlns:a16="http://schemas.microsoft.com/office/drawing/2014/main" id="{F4072542-3406-46C7-90D8-CCA99EDA693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F52E25F-1DBB-4406-B4F0-10A69DBF7D6F}"/>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157434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FFF2-1F8D-42D9-96E5-8D25E648C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DB1EAB2-E269-426A-8BC6-CE981C023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A9A4735-6478-4F59-8E6D-82808E80B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1DA91-F27A-4A9B-A77A-7A2D360B829F}"/>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6" name="Footer Placeholder 5">
            <a:extLst>
              <a:ext uri="{FF2B5EF4-FFF2-40B4-BE49-F238E27FC236}">
                <a16:creationId xmlns:a16="http://schemas.microsoft.com/office/drawing/2014/main" id="{D61F69FA-742D-47D6-9532-5912C888FCD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BB63FB0-4BE3-4763-B6F0-92AEDA7EB313}"/>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105172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819A-B820-48E2-BAA6-A81852318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7C1404C-502D-4A3B-BFD1-9700EF8B6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37BA12-BF83-4CD6-BF42-7B882CFEC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5475F-258F-4C43-AB28-D941ED0E1B2F}"/>
              </a:ext>
            </a:extLst>
          </p:cNvPr>
          <p:cNvSpPr>
            <a:spLocks noGrp="1"/>
          </p:cNvSpPr>
          <p:nvPr>
            <p:ph type="dt" sz="half" idx="10"/>
          </p:nvPr>
        </p:nvSpPr>
        <p:spPr/>
        <p:txBody>
          <a:bodyPr/>
          <a:lstStyle/>
          <a:p>
            <a:fld id="{9D36003A-52F8-404C-93E7-A2C7376123DA}" type="datetimeFigureOut">
              <a:rPr lang="vi-VN" smtClean="0"/>
              <a:t>06/05/2025</a:t>
            </a:fld>
            <a:endParaRPr lang="vi-VN"/>
          </a:p>
        </p:txBody>
      </p:sp>
      <p:sp>
        <p:nvSpPr>
          <p:cNvPr id="6" name="Footer Placeholder 5">
            <a:extLst>
              <a:ext uri="{FF2B5EF4-FFF2-40B4-BE49-F238E27FC236}">
                <a16:creationId xmlns:a16="http://schemas.microsoft.com/office/drawing/2014/main" id="{861F404E-985B-489C-B62A-F10B3614E00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8F697FE-4AE6-473A-BAE2-926F9EC48A4C}"/>
              </a:ext>
            </a:extLst>
          </p:cNvPr>
          <p:cNvSpPr>
            <a:spLocks noGrp="1"/>
          </p:cNvSpPr>
          <p:nvPr>
            <p:ph type="sldNum" sz="quarter" idx="12"/>
          </p:nvPr>
        </p:nvSpPr>
        <p:spPr/>
        <p:txBody>
          <a:bodyPr/>
          <a:lstStyle/>
          <a:p>
            <a:fld id="{E8A64F52-5539-482F-B311-21A597EBF311}" type="slidenum">
              <a:rPr lang="vi-VN" smtClean="0"/>
              <a:t>‹#›</a:t>
            </a:fld>
            <a:endParaRPr lang="vi-VN"/>
          </a:p>
        </p:txBody>
      </p:sp>
    </p:spTree>
    <p:extLst>
      <p:ext uri="{BB962C8B-B14F-4D97-AF65-F5344CB8AC3E}">
        <p14:creationId xmlns:p14="http://schemas.microsoft.com/office/powerpoint/2010/main" val="219573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D5F832-1626-43A9-B04C-95F61C078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F3FA01D-AA3D-4064-9E4F-77DE96DDC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F095EA-FE77-48EB-BEDC-A68A483AA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6003A-52F8-404C-93E7-A2C7376123DA}" type="datetimeFigureOut">
              <a:rPr lang="vi-VN" smtClean="0"/>
              <a:t>06/05/2025</a:t>
            </a:fld>
            <a:endParaRPr lang="vi-VN"/>
          </a:p>
        </p:txBody>
      </p:sp>
      <p:sp>
        <p:nvSpPr>
          <p:cNvPr id="5" name="Footer Placeholder 4">
            <a:extLst>
              <a:ext uri="{FF2B5EF4-FFF2-40B4-BE49-F238E27FC236}">
                <a16:creationId xmlns:a16="http://schemas.microsoft.com/office/drawing/2014/main" id="{7F397378-0394-4343-AE50-E8F67CE55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C654545-1C88-421B-A79B-4FF7E6A08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64F52-5539-482F-B311-21A597EBF311}" type="slidenum">
              <a:rPr lang="vi-VN" smtClean="0"/>
              <a:t>‹#›</a:t>
            </a:fld>
            <a:endParaRPr lang="vi-VN"/>
          </a:p>
        </p:txBody>
      </p:sp>
    </p:spTree>
    <p:extLst>
      <p:ext uri="{BB962C8B-B14F-4D97-AF65-F5344CB8AC3E}">
        <p14:creationId xmlns:p14="http://schemas.microsoft.com/office/powerpoint/2010/main" val="274899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mầm non đẹp">
            <a:extLst>
              <a:ext uri="{FF2B5EF4-FFF2-40B4-BE49-F238E27FC236}">
                <a16:creationId xmlns:a16="http://schemas.microsoft.com/office/drawing/2014/main" id="{094A79C2-543E-4255-9640-97BD8968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5D8592-20AF-420F-B70E-6BC54C1143ED}"/>
              </a:ext>
            </a:extLst>
          </p:cNvPr>
          <p:cNvSpPr txBox="1"/>
          <p:nvPr/>
        </p:nvSpPr>
        <p:spPr>
          <a:xfrm>
            <a:off x="2364319" y="2628057"/>
            <a:ext cx="8191098" cy="646331"/>
          </a:xfrm>
          <a:prstGeom prst="rect">
            <a:avLst/>
          </a:prstGeom>
          <a:noFill/>
        </p:spPr>
        <p:txBody>
          <a:bodyPr wrap="square" rtlCol="0">
            <a:spAutoFit/>
          </a:bodyPr>
          <a:lstStyle/>
          <a:p>
            <a:pPr algn="ctr"/>
            <a:r>
              <a:rPr lang="en-US" sz="3600" b="1" dirty="0">
                <a:solidFill>
                  <a:srgbClr val="00B050"/>
                </a:solidFill>
                <a:latin typeface="Times New Roman" panose="02020603050405020304" pitchFamily="18" charset="0"/>
                <a:cs typeface="Times New Roman" panose="02020603050405020304" pitchFamily="18" charset="0"/>
              </a:rPr>
              <a:t>LÀM QUEN VỚI VĂN HỌC</a:t>
            </a:r>
            <a:endParaRPr lang="vi-VN" sz="36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E9D32F1-BF4B-4418-85BB-BA8BFCA55909}"/>
              </a:ext>
            </a:extLst>
          </p:cNvPr>
          <p:cNvSpPr txBox="1"/>
          <p:nvPr/>
        </p:nvSpPr>
        <p:spPr>
          <a:xfrm>
            <a:off x="2198570" y="3449682"/>
            <a:ext cx="8442961" cy="584775"/>
          </a:xfrm>
          <a:prstGeom prst="rect">
            <a:avLst/>
          </a:prstGeom>
          <a:noFill/>
        </p:spPr>
        <p:txBody>
          <a:bodyPr wrap="square" rtlCol="0">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 TRUYỆN : CÓ MỘT BẦY HƯƠU </a:t>
            </a:r>
            <a:endParaRPr lang="vi-VN" sz="3200" b="1" dirty="0">
              <a:solidFill>
                <a:srgbClr val="7030A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4CBBEE7-4058-4519-A569-4280718A69BE}"/>
              </a:ext>
            </a:extLst>
          </p:cNvPr>
          <p:cNvSpPr txBox="1"/>
          <p:nvPr/>
        </p:nvSpPr>
        <p:spPr>
          <a:xfrm>
            <a:off x="5657317" y="4812397"/>
            <a:ext cx="5749741" cy="461665"/>
          </a:xfrm>
          <a:prstGeom prst="rect">
            <a:avLst/>
          </a:prstGeom>
          <a:noFill/>
        </p:spPr>
        <p:txBody>
          <a:bodyPr wrap="square" rtlCol="0">
            <a:spAutoFit/>
          </a:bodyPr>
          <a:lstStyle/>
          <a:p>
            <a:r>
              <a:rPr lang="en-US" sz="2400" b="1" dirty="0" err="1">
                <a:solidFill>
                  <a:srgbClr val="EE1270"/>
                </a:solidFill>
                <a:latin typeface="Times New Roman" panose="02020603050405020304" pitchFamily="18" charset="0"/>
                <a:cs typeface="Times New Roman" panose="02020603050405020304" pitchFamily="18" charset="0"/>
              </a:rPr>
              <a:t>Giáo</a:t>
            </a:r>
            <a:r>
              <a:rPr lang="en-US" sz="2400" b="1" dirty="0">
                <a:solidFill>
                  <a:srgbClr val="EE1270"/>
                </a:solidFill>
                <a:latin typeface="Times New Roman" panose="02020603050405020304" pitchFamily="18" charset="0"/>
                <a:cs typeface="Times New Roman" panose="02020603050405020304" pitchFamily="18" charset="0"/>
              </a:rPr>
              <a:t> </a:t>
            </a:r>
            <a:r>
              <a:rPr lang="en-US" sz="2400" b="1" dirty="0" err="1">
                <a:solidFill>
                  <a:srgbClr val="EE1270"/>
                </a:solidFill>
                <a:latin typeface="Times New Roman" panose="02020603050405020304" pitchFamily="18" charset="0"/>
                <a:cs typeface="Times New Roman" panose="02020603050405020304" pitchFamily="18" charset="0"/>
              </a:rPr>
              <a:t>viên</a:t>
            </a:r>
            <a:r>
              <a:rPr lang="en-US" sz="2400" b="1">
                <a:solidFill>
                  <a:srgbClr val="EE1270"/>
                </a:solidFill>
                <a:latin typeface="Times New Roman" panose="02020603050405020304" pitchFamily="18" charset="0"/>
                <a:cs typeface="Times New Roman" panose="02020603050405020304" pitchFamily="18" charset="0"/>
              </a:rPr>
              <a:t>: Phạm Thị Giang</a:t>
            </a:r>
            <a:endParaRPr lang="vi-VN" sz="2400" b="1" dirty="0">
              <a:solidFill>
                <a:srgbClr val="EE1270"/>
              </a:solidFill>
              <a:latin typeface="Times New Roman" panose="02020603050405020304" pitchFamily="18" charset="0"/>
              <a:cs typeface="Times New Roman" panose="02020603050405020304" pitchFamily="18" charset="0"/>
            </a:endParaRPr>
          </a:p>
        </p:txBody>
      </p:sp>
      <p:sp>
        <p:nvSpPr>
          <p:cNvPr id="9" name="Text Box 22">
            <a:extLst>
              <a:ext uri="{FF2B5EF4-FFF2-40B4-BE49-F238E27FC236}">
                <a16:creationId xmlns:a16="http://schemas.microsoft.com/office/drawing/2014/main" id="{7F52CF68-0F8B-43E9-AABD-605654FA5FF7}"/>
              </a:ext>
            </a:extLst>
          </p:cNvPr>
          <p:cNvSpPr txBox="1">
            <a:spLocks noChangeArrowheads="1"/>
          </p:cNvSpPr>
          <p:nvPr/>
        </p:nvSpPr>
        <p:spPr bwMode="auto">
          <a:xfrm>
            <a:off x="2331772" y="260034"/>
            <a:ext cx="75284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2060"/>
                </a:solidFill>
                <a:latin typeface="Times New Roman" panose="02020603050405020304" pitchFamily="18" charset="0"/>
                <a:cs typeface="Times New Roman" panose="02020603050405020304" pitchFamily="18" charset="0"/>
              </a:rPr>
              <a:t>UỶ BAN NHÂN DÂN QUẬN LONG BIÊN</a:t>
            </a:r>
          </a:p>
          <a:p>
            <a:pPr algn="ctr" eaLnBrk="1" hangingPunct="1">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TRƯỜNG MẦM NON HOA PHƯỢNG</a:t>
            </a:r>
          </a:p>
        </p:txBody>
      </p:sp>
      <p:pic>
        <p:nvPicPr>
          <p:cNvPr id="10" name="Picture 3">
            <a:extLst>
              <a:ext uri="{FF2B5EF4-FFF2-40B4-BE49-F238E27FC236}">
                <a16:creationId xmlns:a16="http://schemas.microsoft.com/office/drawing/2014/main" id="{053893D8-20C4-45A9-BE9B-590404699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4" y="1106420"/>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35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B05BC5-D9E0-4DF1-B7B1-1D80F189338D}"/>
              </a:ext>
            </a:extLst>
          </p:cNvPr>
          <p:cNvPicPr>
            <a:picLocks noChangeAspect="1"/>
          </p:cNvPicPr>
          <p:nvPr/>
        </p:nvPicPr>
        <p:blipFill rotWithShape="1">
          <a:blip r:embed="rId2"/>
          <a:srcRect l="10106" r="10237"/>
          <a:stretch/>
        </p:blipFill>
        <p:spPr>
          <a:xfrm>
            <a:off x="0" y="0"/>
            <a:ext cx="12192000" cy="6858000"/>
          </a:xfrm>
          <a:prstGeom prst="rect">
            <a:avLst/>
          </a:prstGeom>
        </p:spPr>
      </p:pic>
      <p:sp>
        <p:nvSpPr>
          <p:cNvPr id="9" name="TextBox 8">
            <a:extLst>
              <a:ext uri="{FF2B5EF4-FFF2-40B4-BE49-F238E27FC236}">
                <a16:creationId xmlns:a16="http://schemas.microsoft.com/office/drawing/2014/main" id="{0E4E4B2E-4596-4F53-AF03-60F79BC159B5}"/>
              </a:ext>
            </a:extLst>
          </p:cNvPr>
          <p:cNvSpPr txBox="1"/>
          <p:nvPr/>
        </p:nvSpPr>
        <p:spPr>
          <a:xfrm>
            <a:off x="933650" y="750769"/>
            <a:ext cx="10732167" cy="830997"/>
          </a:xfrm>
          <a:prstGeom prst="rect">
            <a:avLst/>
          </a:prstGeom>
          <a:noFill/>
        </p:spPr>
        <p:txBody>
          <a:bodyPr wrap="square" rtlCol="0">
            <a:spAutoFit/>
          </a:bodyPr>
          <a:lstStyle/>
          <a:p>
            <a:pPr algn="ctr"/>
            <a:r>
              <a:rPr lang="vi-VN" sz="4800" b="1" dirty="0">
                <a:solidFill>
                  <a:srgbClr val="FF0000"/>
                </a:solidFill>
                <a:latin typeface="+mj-lt"/>
              </a:rPr>
              <a:t>TRUYỆN : CÓ MỘT BẦY HƯƠU</a:t>
            </a:r>
          </a:p>
        </p:txBody>
      </p:sp>
    </p:spTree>
    <p:extLst>
      <p:ext uri="{BB962C8B-B14F-4D97-AF65-F5344CB8AC3E}">
        <p14:creationId xmlns:p14="http://schemas.microsoft.com/office/powerpoint/2010/main" val="100780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E2B676-BED8-4C66-AC99-3B41FB7F9F78}"/>
              </a:ext>
            </a:extLst>
          </p:cNvPr>
          <p:cNvPicPr>
            <a:picLocks noChangeAspect="1"/>
          </p:cNvPicPr>
          <p:nvPr/>
        </p:nvPicPr>
        <p:blipFill rotWithShape="1">
          <a:blip r:embed="rId2"/>
          <a:srcRect l="10106" r="10237"/>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1BF98EC-BF64-40D0-91A5-E9A3DE8E8C1D}"/>
              </a:ext>
            </a:extLst>
          </p:cNvPr>
          <p:cNvSpPr/>
          <p:nvPr/>
        </p:nvSpPr>
        <p:spPr>
          <a:xfrm>
            <a:off x="147588" y="202130"/>
            <a:ext cx="8643486" cy="131384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Có một bầy hươu đang gặm cỏ bên một dòng suối trong vắt. Chú hươu nào cũng có đôi mắt to tròn, đen nháy và kháoc bộ lông màu vàng hoặc màu nâu mịn như nhung, điểm những dấu hoa trắng</a:t>
            </a:r>
            <a:r>
              <a:rPr lang="vi-VN" b="0" i="0" dirty="0">
                <a:solidFill>
                  <a:srgbClr val="000000"/>
                </a:solidFill>
                <a:effectLst/>
                <a:latin typeface="Arial" panose="020B0604020202020204" pitchFamily="34" charset="0"/>
              </a:rPr>
              <a:t>.</a:t>
            </a:r>
            <a:endParaRPr lang="vi-VN" dirty="0"/>
          </a:p>
        </p:txBody>
      </p:sp>
    </p:spTree>
    <p:extLst>
      <p:ext uri="{BB962C8B-B14F-4D97-AF65-F5344CB8AC3E}">
        <p14:creationId xmlns:p14="http://schemas.microsoft.com/office/powerpoint/2010/main" val="429312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53A8D3-ED9F-432D-A3A6-CB7EF8F5C1C6}"/>
              </a:ext>
            </a:extLst>
          </p:cNvPr>
          <p:cNvPicPr>
            <a:picLocks noChangeAspect="1"/>
          </p:cNvPicPr>
          <p:nvPr/>
        </p:nvPicPr>
        <p:blipFill rotWithShape="1">
          <a:blip r:embed="rId2"/>
          <a:srcRect l="10026" r="10079"/>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27731A8E-CAB5-4C07-BC80-ED36370D7F64}"/>
              </a:ext>
            </a:extLst>
          </p:cNvPr>
          <p:cNvSpPr/>
          <p:nvPr/>
        </p:nvSpPr>
        <p:spPr>
          <a:xfrm>
            <a:off x="0" y="0"/>
            <a:ext cx="8277727" cy="126090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Bầy hươu đang gặm cỏ thì bỗng có một chú hươu bé nhỏ đi tới. Chú bước tập tễnh trông thật vất vã, một chân của chú bị đau, bộ lông xơ xác đầy những vết bùn đất. Chắc là chú ta bị ngã rất đau.</a:t>
            </a:r>
            <a:endParaRPr lang="vi-VN" sz="2400" dirty="0">
              <a:latin typeface="+mj-lt"/>
            </a:endParaRPr>
          </a:p>
        </p:txBody>
      </p:sp>
    </p:spTree>
    <p:extLst>
      <p:ext uri="{BB962C8B-B14F-4D97-AF65-F5344CB8AC3E}">
        <p14:creationId xmlns:p14="http://schemas.microsoft.com/office/powerpoint/2010/main" val="352776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0BAFA7-7BF4-40CA-9EFF-462E34B3B998}"/>
              </a:ext>
            </a:extLst>
          </p:cNvPr>
          <p:cNvPicPr>
            <a:picLocks noChangeAspect="1"/>
          </p:cNvPicPr>
          <p:nvPr/>
        </p:nvPicPr>
        <p:blipFill rotWithShape="1">
          <a:blip r:embed="rId2"/>
          <a:srcRect l="10027" r="10000"/>
          <a:stretch/>
        </p:blipFill>
        <p:spPr>
          <a:xfrm>
            <a:off x="0" y="0"/>
            <a:ext cx="12192000" cy="6858000"/>
          </a:xfrm>
          <a:prstGeom prst="rect">
            <a:avLst/>
          </a:prstGeom>
        </p:spPr>
      </p:pic>
      <p:sp>
        <p:nvSpPr>
          <p:cNvPr id="5" name="Oval 4">
            <a:extLst>
              <a:ext uri="{FF2B5EF4-FFF2-40B4-BE49-F238E27FC236}">
                <a16:creationId xmlns:a16="http://schemas.microsoft.com/office/drawing/2014/main" id="{BBDE9B67-FB3E-45F2-8716-B5E9F331BD73}"/>
              </a:ext>
            </a:extLst>
          </p:cNvPr>
          <p:cNvSpPr/>
          <p:nvPr/>
        </p:nvSpPr>
        <p:spPr>
          <a:xfrm>
            <a:off x="519765" y="365758"/>
            <a:ext cx="4687503" cy="17421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0" i="0" dirty="0">
                <a:solidFill>
                  <a:srgbClr val="000000"/>
                </a:solidFill>
                <a:effectLst/>
                <a:latin typeface="+mj-lt"/>
              </a:rPr>
              <a:t>Chú Hươu nói : </a:t>
            </a:r>
          </a:p>
          <a:p>
            <a:r>
              <a:rPr lang="vi-VN" sz="2800" b="0" i="0" dirty="0">
                <a:solidFill>
                  <a:srgbClr val="000000"/>
                </a:solidFill>
                <a:effectLst/>
                <a:latin typeface="+mj-lt"/>
              </a:rPr>
              <a:t>- Các bạn ơi ! cho tôi đi ăn cùng với nhé !</a:t>
            </a:r>
            <a:endParaRPr lang="vi-VN" sz="2800" dirty="0">
              <a:latin typeface="+mj-lt"/>
            </a:endParaRPr>
          </a:p>
        </p:txBody>
      </p:sp>
    </p:spTree>
    <p:extLst>
      <p:ext uri="{BB962C8B-B14F-4D97-AF65-F5344CB8AC3E}">
        <p14:creationId xmlns:p14="http://schemas.microsoft.com/office/powerpoint/2010/main" val="250574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69E01-780B-4B8E-9EF0-42275588C6F5}"/>
              </a:ext>
            </a:extLst>
          </p:cNvPr>
          <p:cNvPicPr>
            <a:picLocks noChangeAspect="1"/>
          </p:cNvPicPr>
          <p:nvPr/>
        </p:nvPicPr>
        <p:blipFill rotWithShape="1">
          <a:blip r:embed="rId2"/>
          <a:srcRect l="10342" r="10001"/>
          <a:stretch/>
        </p:blipFill>
        <p:spPr>
          <a:xfrm>
            <a:off x="0" y="0"/>
            <a:ext cx="12192000" cy="6858000"/>
          </a:xfrm>
          <a:prstGeom prst="rect">
            <a:avLst/>
          </a:prstGeom>
        </p:spPr>
      </p:pic>
      <p:sp>
        <p:nvSpPr>
          <p:cNvPr id="4" name="Oval 3">
            <a:extLst>
              <a:ext uri="{FF2B5EF4-FFF2-40B4-BE49-F238E27FC236}">
                <a16:creationId xmlns:a16="http://schemas.microsoft.com/office/drawing/2014/main" id="{73BDC500-0330-4BDA-BA2B-A3653193FCAD}"/>
              </a:ext>
            </a:extLst>
          </p:cNvPr>
          <p:cNvSpPr/>
          <p:nvPr/>
        </p:nvSpPr>
        <p:spPr>
          <a:xfrm>
            <a:off x="4321743" y="269507"/>
            <a:ext cx="4677877" cy="19058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Các chú hươu khác nghe thấy vậy đua nhau mời :</a:t>
            </a:r>
            <a:br>
              <a:rPr lang="vi-VN" sz="2400" dirty="0">
                <a:latin typeface="+mj-lt"/>
              </a:rPr>
            </a:br>
            <a:r>
              <a:rPr lang="vi-VN" sz="2400" b="0" i="0" dirty="0">
                <a:solidFill>
                  <a:srgbClr val="000000"/>
                </a:solidFill>
                <a:effectLst/>
                <a:latin typeface="+mj-lt"/>
              </a:rPr>
              <a:t>-    Bạn lại đây, lại đây ăn cùng với chúng tôi !</a:t>
            </a:r>
            <a:endParaRPr lang="vi-VN" sz="2400" dirty="0">
              <a:latin typeface="+mj-lt"/>
            </a:endParaRPr>
          </a:p>
        </p:txBody>
      </p:sp>
    </p:spTree>
    <p:extLst>
      <p:ext uri="{BB962C8B-B14F-4D97-AF65-F5344CB8AC3E}">
        <p14:creationId xmlns:p14="http://schemas.microsoft.com/office/powerpoint/2010/main" val="274958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1EBCBB-ECEB-464E-8467-35C641856C14}"/>
              </a:ext>
            </a:extLst>
          </p:cNvPr>
          <p:cNvPicPr>
            <a:picLocks noChangeAspect="1"/>
          </p:cNvPicPr>
          <p:nvPr/>
        </p:nvPicPr>
        <p:blipFill rotWithShape="1">
          <a:blip r:embed="rId2"/>
          <a:srcRect l="10263" r="10158"/>
          <a:stretch/>
        </p:blipFill>
        <p:spPr>
          <a:xfrm>
            <a:off x="1" y="0"/>
            <a:ext cx="12192000" cy="6858000"/>
          </a:xfrm>
          <a:prstGeom prst="rect">
            <a:avLst/>
          </a:prstGeom>
        </p:spPr>
      </p:pic>
      <p:sp>
        <p:nvSpPr>
          <p:cNvPr id="2" name="Flowchart: Terminator 1">
            <a:extLst>
              <a:ext uri="{FF2B5EF4-FFF2-40B4-BE49-F238E27FC236}">
                <a16:creationId xmlns:a16="http://schemas.microsoft.com/office/drawing/2014/main" id="{A017DE19-0691-4F91-8CB0-26B8360BC3EA}"/>
              </a:ext>
            </a:extLst>
          </p:cNvPr>
          <p:cNvSpPr/>
          <p:nvPr/>
        </p:nvSpPr>
        <p:spPr>
          <a:xfrm>
            <a:off x="1605816" y="0"/>
            <a:ext cx="10586184" cy="1183908"/>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i="0" dirty="0">
                <a:solidFill>
                  <a:srgbClr val="000000"/>
                </a:solidFill>
                <a:effectLst/>
                <a:latin typeface="+mj-lt"/>
              </a:rPr>
              <a:t>Rồi các chú hươu đứng vươn hai chân trước một tảng đá, lấy gạc cắt rụng mấy cái chồi nói :</a:t>
            </a:r>
            <a:br>
              <a:rPr lang="vi-VN" sz="2000" dirty="0">
                <a:latin typeface="+mj-lt"/>
              </a:rPr>
            </a:br>
            <a:r>
              <a:rPr lang="vi-VN" sz="2000" i="0" dirty="0">
                <a:solidFill>
                  <a:srgbClr val="000000"/>
                </a:solidFill>
                <a:effectLst/>
                <a:latin typeface="+mj-lt"/>
              </a:rPr>
              <a:t>-    Bạn ăn đi ! Rồi chúng tôi lấy thêm cho bạn mấy chiếc búp nữa thật ngon!</a:t>
            </a:r>
            <a:br>
              <a:rPr lang="vi-VN" sz="2000" dirty="0">
                <a:latin typeface="+mj-lt"/>
              </a:rPr>
            </a:br>
            <a:r>
              <a:rPr lang="vi-VN" sz="2000" i="0" dirty="0">
                <a:solidFill>
                  <a:srgbClr val="000000"/>
                </a:solidFill>
                <a:effectLst/>
                <a:latin typeface="+mj-lt"/>
              </a:rPr>
              <a:t>Chú hươu bị đau chân ăn rất ngon lành và cảm động nhìn các bạn hươu.</a:t>
            </a:r>
            <a:endParaRPr lang="vi-VN" sz="2000" dirty="0">
              <a:latin typeface="+mj-lt"/>
            </a:endParaRPr>
          </a:p>
        </p:txBody>
      </p:sp>
    </p:spTree>
    <p:extLst>
      <p:ext uri="{BB962C8B-B14F-4D97-AF65-F5344CB8AC3E}">
        <p14:creationId xmlns:p14="http://schemas.microsoft.com/office/powerpoint/2010/main" val="401239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937B8F-A586-427E-B63B-83C6E7BF7841}"/>
              </a:ext>
            </a:extLst>
          </p:cNvPr>
          <p:cNvPicPr>
            <a:picLocks noChangeAspect="1"/>
          </p:cNvPicPr>
          <p:nvPr/>
        </p:nvPicPr>
        <p:blipFill rotWithShape="1">
          <a:blip r:embed="rId2"/>
          <a:srcRect l="10105" r="10158"/>
          <a:stretch/>
        </p:blipFill>
        <p:spPr>
          <a:xfrm>
            <a:off x="0" y="0"/>
            <a:ext cx="12192000" cy="6858000"/>
          </a:xfrm>
          <a:prstGeom prst="rect">
            <a:avLst/>
          </a:prstGeom>
        </p:spPr>
      </p:pic>
      <p:sp>
        <p:nvSpPr>
          <p:cNvPr id="5" name="Oval 4">
            <a:extLst>
              <a:ext uri="{FF2B5EF4-FFF2-40B4-BE49-F238E27FC236}">
                <a16:creationId xmlns:a16="http://schemas.microsoft.com/office/drawing/2014/main" id="{FE6DFEF4-5BF3-4D61-88D0-6266F3FF1042}"/>
              </a:ext>
            </a:extLst>
          </p:cNvPr>
          <p:cNvSpPr/>
          <p:nvPr/>
        </p:nvSpPr>
        <p:spPr>
          <a:xfrm>
            <a:off x="6352674" y="1357161"/>
            <a:ext cx="3657600" cy="8277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Bác khen :</a:t>
            </a:r>
          </a:p>
          <a:p>
            <a:pPr algn="ctr"/>
            <a:r>
              <a:rPr lang="vi-VN" sz="2000" dirty="0">
                <a:solidFill>
                  <a:schemeClr val="tx1"/>
                </a:solidFill>
                <a:latin typeface="+mj-lt"/>
              </a:rPr>
              <a:t>- Các cháu ngoan lắm !</a:t>
            </a:r>
          </a:p>
        </p:txBody>
      </p:sp>
      <p:sp>
        <p:nvSpPr>
          <p:cNvPr id="6" name="Rectangle: Rounded Corners 5">
            <a:extLst>
              <a:ext uri="{FF2B5EF4-FFF2-40B4-BE49-F238E27FC236}">
                <a16:creationId xmlns:a16="http://schemas.microsoft.com/office/drawing/2014/main" id="{D4998910-D5D5-4EE7-82BA-AE99ED93000B}"/>
              </a:ext>
            </a:extLst>
          </p:cNvPr>
          <p:cNvSpPr/>
          <p:nvPr/>
        </p:nvSpPr>
        <p:spPr>
          <a:xfrm>
            <a:off x="115503" y="67377"/>
            <a:ext cx="6497053" cy="10491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0" i="0" dirty="0">
              <a:solidFill>
                <a:srgbClr val="000000"/>
              </a:solidFill>
              <a:effectLst/>
              <a:latin typeface="Arial" panose="020B0604020202020204" pitchFamily="34" charset="0"/>
            </a:endParaRPr>
          </a:p>
          <a:p>
            <a:pPr algn="ctr"/>
            <a:r>
              <a:rPr lang="vi-VN" b="0" i="0" dirty="0">
                <a:solidFill>
                  <a:srgbClr val="000000"/>
                </a:solidFill>
                <a:effectLst/>
                <a:latin typeface="Arial" panose="020B0604020202020204" pitchFamily="34" charset="0"/>
              </a:rPr>
              <a:t>Đúng lúc ấy, một bác hươu già từ trong rừng đi tới. Thấy bầy hươu con giúp bạn, bác hươu già hài lòng lắm. </a:t>
            </a:r>
            <a:br>
              <a:rPr lang="vi-VN" dirty="0"/>
            </a:br>
            <a:r>
              <a:rPr lang="vi-VN" b="0" i="0" dirty="0">
                <a:solidFill>
                  <a:srgbClr val="000000"/>
                </a:solidFill>
                <a:effectLst/>
                <a:latin typeface="Arial" panose="020B0604020202020204" pitchFamily="34" charset="0"/>
              </a:rPr>
              <a:t>Còn bầy hươu con rất vui vì đã làm một việc tốt giúp bạn.</a:t>
            </a:r>
            <a:br>
              <a:rPr lang="vi-VN" dirty="0"/>
            </a:br>
            <a:endParaRPr lang="vi-VN" dirty="0"/>
          </a:p>
        </p:txBody>
      </p:sp>
    </p:spTree>
    <p:extLst>
      <p:ext uri="{BB962C8B-B14F-4D97-AF65-F5344CB8AC3E}">
        <p14:creationId xmlns:p14="http://schemas.microsoft.com/office/powerpoint/2010/main" val="2406226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288</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cp:revision>
  <dcterms:created xsi:type="dcterms:W3CDTF">2022-10-03T10:37:05Z</dcterms:created>
  <dcterms:modified xsi:type="dcterms:W3CDTF">2025-05-06T02:29:57Z</dcterms:modified>
</cp:coreProperties>
</file>