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77" r:id="rId3"/>
    <p:sldId id="259" r:id="rId4"/>
    <p:sldId id="379" r:id="rId5"/>
    <p:sldId id="262" r:id="rId6"/>
    <p:sldId id="266" r:id="rId7"/>
    <p:sldId id="267" r:id="rId8"/>
    <p:sldId id="263" r:id="rId9"/>
    <p:sldId id="268" r:id="rId10"/>
    <p:sldId id="269" r:id="rId11"/>
    <p:sldId id="264" r:id="rId12"/>
    <p:sldId id="270" r:id="rId13"/>
    <p:sldId id="271" r:id="rId14"/>
    <p:sldId id="265" r:id="rId15"/>
    <p:sldId id="272" r:id="rId16"/>
    <p:sldId id="273" r:id="rId17"/>
    <p:sldId id="274" r:id="rId18"/>
    <p:sldId id="275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2B47-5650-458E-A9C6-D82FCADA7DA8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8492-7B1C-4B59-98A5-2F8A30155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2B47-5650-458E-A9C6-D82FCADA7DA8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8492-7B1C-4B59-98A5-2F8A30155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0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2B47-5650-458E-A9C6-D82FCADA7DA8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8492-7B1C-4B59-98A5-2F8A30155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13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00A04D9-E94E-E099-3B63-2650BCC3E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03BC614-EC26-E648-06EC-ECB8439693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2B2A969-2F92-A8E0-776D-755DBCAA0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1C4D9-A0AA-432E-A400-32DC62C55A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85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C300228-5B98-6BCE-8C82-190CCFD2C0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CB8CB68-353D-DB5C-7875-5D6B584EDB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07AF8F2-57A1-8976-0E65-A2638B0696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E35EC-BC90-41F3-B769-DCCE3DB918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573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39D3958-E4FA-8EA8-8EBD-026A21E108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53F13BF-FB7A-E672-F0F9-047B6DAE50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68867CF-AA6B-1444-D540-9C6CD022F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8BFB0-00DF-4AB8-B334-4F6709280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906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F77DF9-6124-1D30-07DA-D4C96F4187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E31451-F130-81C5-6043-6FBEFB1F3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E0599B-03AA-5C07-EFE2-961A30255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B90CB-1976-4AD0-AA53-6DF4223B1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290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C370993-7838-498E-46A8-4755C1AC7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DFE3945-F06C-AFFF-C3B9-8503BE4BFA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C91907E7-B574-2899-7D83-478739D95A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D1706-6CEE-4F8F-967C-DF514D4A28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544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F91D551-25D7-303B-664A-44EC6EA37A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F9BA9D1-32C4-4C69-3D4D-3543572CE5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F3F92D0-9852-3D24-DE95-092F41283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0DAE2-B28B-47D1-B7BE-FAA285F87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762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1D50E3AC-BA0D-5191-01C6-73EF6DE3D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33600E62-4D78-C6C4-E4D7-11B6F2702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3020162-4ABD-A1E1-A121-1E274E07F4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47580-3335-4451-8A66-1406D64E7B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500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B18087-B4BB-FF5A-3B55-50D8E5A330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0593733-DF8D-3A5A-0F49-BFFCE8BA5E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DC7314-CF14-0E42-F6CF-93EF64DA09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B329E-EFFC-49EF-8DBE-576A07763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2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2B47-5650-458E-A9C6-D82FCADA7DA8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8492-7B1C-4B59-98A5-2F8A30155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5F6F51-5E92-36B9-4918-1E0933476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782B64E-4AD6-A3B6-ED00-7275ABAD66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EB21270-6AD5-4640-5A7B-15120A7926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D019F-97D3-4069-A1DE-731A4BF3D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094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DCFC3FD-D293-B10E-0030-64D4D5723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ABB2399-5EDF-1432-4BA6-ED0E30AB9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7FF3362-5251-E3C8-9C41-3863C6393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F211D-CEA7-4519-8C02-89DB20BF4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096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03D5562-76E2-3C4E-EB80-2A9A2FF916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9A85249-7397-6A3D-578F-5BB653A699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2B68A10-787C-528E-1FE9-86DE215322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FA32D-A3EE-49E1-BBCB-69C905A880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28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2B47-5650-458E-A9C6-D82FCADA7DA8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8492-7B1C-4B59-98A5-2F8A30155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7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2B47-5650-458E-A9C6-D82FCADA7DA8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8492-7B1C-4B59-98A5-2F8A30155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8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2B47-5650-458E-A9C6-D82FCADA7DA8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8492-7B1C-4B59-98A5-2F8A30155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0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2B47-5650-458E-A9C6-D82FCADA7DA8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8492-7B1C-4B59-98A5-2F8A30155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2B47-5650-458E-A9C6-D82FCADA7DA8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8492-7B1C-4B59-98A5-2F8A30155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0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2B47-5650-458E-A9C6-D82FCADA7DA8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8492-7B1C-4B59-98A5-2F8A30155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7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2B47-5650-458E-A9C6-D82FCADA7DA8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8492-7B1C-4B59-98A5-2F8A30155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2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32B47-5650-458E-A9C6-D82FCADA7DA8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8492-7B1C-4B59-98A5-2F8A30155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7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CC4FEA85-D610-4A86-05E6-63D135940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F405010C-DF6F-5C51-383B-8E17A3F21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5C340CA9-9D50-61B8-AB8B-91ECEE9DF1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2594D9F0-42D9-3C43-0BD4-26F39BF186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0EDB55D-3EAA-62E2-1F1A-5D56B13996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9942733-0C5A-4BB0-9499-3A3D535BA7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8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31.gif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5.gif"/><Relationship Id="rId5" Type="http://schemas.openxmlformats.org/officeDocument/2006/relationships/audio" Target="../media/audio4.wav"/><Relationship Id="rId10" Type="http://schemas.openxmlformats.org/officeDocument/2006/relationships/image" Target="../media/image34.png"/><Relationship Id="rId4" Type="http://schemas.openxmlformats.org/officeDocument/2006/relationships/audio" Target="../media/audio3.wav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image" Target="../media/image36.gif"/><Relationship Id="rId12" Type="http://schemas.openxmlformats.org/officeDocument/2006/relationships/image" Target="../media/image4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40.png"/><Relationship Id="rId5" Type="http://schemas.openxmlformats.org/officeDocument/2006/relationships/audio" Target="../media/audio4.wav"/><Relationship Id="rId10" Type="http://schemas.openxmlformats.org/officeDocument/2006/relationships/image" Target="../media/image39.png"/><Relationship Id="rId4" Type="http://schemas.openxmlformats.org/officeDocument/2006/relationships/audio" Target="../media/audio3.wav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44.png"/><Relationship Id="rId5" Type="http://schemas.openxmlformats.org/officeDocument/2006/relationships/audio" Target="../media/audio6.wav"/><Relationship Id="rId10" Type="http://schemas.openxmlformats.org/officeDocument/2006/relationships/image" Target="../media/image43.png"/><Relationship Id="rId4" Type="http://schemas.openxmlformats.org/officeDocument/2006/relationships/audio" Target="../media/audio3.wav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Con-Huou-Cao-Co-Nhat-Vy-Minh-Khoi.mp3" TargetMode="External"/><Relationship Id="rId6" Type="http://schemas.openxmlformats.org/officeDocument/2006/relationships/image" Target="../media/image48.gif"/><Relationship Id="rId5" Type="http://schemas.openxmlformats.org/officeDocument/2006/relationships/image" Target="../media/image47.png"/><Relationship Id="rId10" Type="http://schemas.openxmlformats.org/officeDocument/2006/relationships/image" Target="../media/image4.png"/><Relationship Id="rId4" Type="http://schemas.openxmlformats.org/officeDocument/2006/relationships/image" Target="../media/image46.gif"/><Relationship Id="rId9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Admin\Downloads\Chu-Voi-Con-O-Ban-Don-Cao-Le-Ha-Trang.mp3" TargetMode="External"/><Relationship Id="rId1" Type="http://schemas.microsoft.com/office/2007/relationships/media" Target="file:///C:\Users\Admin\Downloads\Chu-Voi-Con-O-Ban-Don-Cao-Le-Ha-Trang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gif"/><Relationship Id="rId2" Type="http://schemas.openxmlformats.org/officeDocument/2006/relationships/audio" Target="file:///C:\Users\Admin\Downloads\Chu-Voi-Con-O-Ban-Don-Cao-Le-Ha-Trang.mp3" TargetMode="External"/><Relationship Id="rId1" Type="http://schemas.microsoft.com/office/2007/relationships/media" Target="file:///C:\Users\Admin\Downloads\Chu-Voi-Con-O-Ban-Don-Cao-Le-Ha-Trang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HQ-bong hoa cuc trang\anh dong\daisy-landscape-vector-pack.jpg">
            <a:extLst>
              <a:ext uri="{FF2B5EF4-FFF2-40B4-BE49-F238E27FC236}">
                <a16:creationId xmlns:a16="http://schemas.microsoft.com/office/drawing/2014/main" xmlns="" id="{88EDCD76-0B1E-297D-2F7C-FB2ED41AD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>
            <a:extLst>
              <a:ext uri="{FF2B5EF4-FFF2-40B4-BE49-F238E27FC236}">
                <a16:creationId xmlns:a16="http://schemas.microsoft.com/office/drawing/2014/main" xmlns="" id="{33262E1B-C12E-9454-CE13-BB0A7FA3E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817564"/>
            <a:ext cx="7772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ỦY BAN NHÂN DÂN QUẬN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TRƯỜNG MẦM NON HOA PHƯỢNG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1E519F-4A2A-1331-AD51-83C758EE70BA}"/>
              </a:ext>
            </a:extLst>
          </p:cNvPr>
          <p:cNvSpPr txBox="1"/>
          <p:nvPr/>
        </p:nvSpPr>
        <p:spPr>
          <a:xfrm>
            <a:off x="3505200" y="4410075"/>
            <a:ext cx="5016500" cy="954088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Giáo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Trần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Thi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̣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Thúy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Nga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Lứa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tuổi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: 4-5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tuổi</a:t>
            </a:r>
            <a:endParaRPr lang="en-US" sz="2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8C27A68-E6BD-139C-B24F-38B5EF19BA43}"/>
              </a:ext>
            </a:extLst>
          </p:cNvPr>
          <p:cNvSpPr/>
          <p:nvPr/>
        </p:nvSpPr>
        <p:spPr>
          <a:xfrm>
            <a:off x="1638299" y="2246142"/>
            <a:ext cx="965647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Làm</a:t>
            </a:r>
            <a:r>
              <a:rPr lang="en-US" sz="44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400" b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quen</a:t>
            </a:r>
            <a:r>
              <a:rPr lang="en-US" sz="44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400" b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với</a:t>
            </a:r>
            <a:r>
              <a:rPr lang="en-US" sz="44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400" b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toán</a:t>
            </a:r>
            <a:endParaRPr lang="en-US" sz="4400" b="1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Sắp</a:t>
            </a:r>
            <a:r>
              <a:rPr lang="en-US" sz="44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400" b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xếp</a:t>
            </a:r>
            <a:r>
              <a:rPr lang="en-US" sz="44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 </a:t>
            </a:r>
            <a:r>
              <a:rPr lang="en-US" sz="4400" b="1" dirty="0" err="1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theo</a:t>
            </a:r>
            <a:r>
              <a:rPr lang="en-US" sz="4400" b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400" b="1" dirty="0" err="1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quy</a:t>
            </a:r>
            <a:r>
              <a:rPr lang="en-US" sz="4400" b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400" b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tắc</a:t>
            </a:r>
            <a:r>
              <a:rPr lang="en-US" sz="44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2 </a:t>
            </a:r>
            <a:r>
              <a:rPr lang="en-US" sz="4400" b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đối</a:t>
            </a:r>
            <a:r>
              <a:rPr lang="en-US" sz="44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400" b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tượng</a:t>
            </a:r>
            <a:r>
              <a:rPr lang="en-US" sz="44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43955" cy="727601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0" y="1307006"/>
            <a:ext cx="1621628" cy="16702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172" y="1398255"/>
            <a:ext cx="1458686" cy="1579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13" y="1307006"/>
            <a:ext cx="1458686" cy="1579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57" y="1398255"/>
            <a:ext cx="1458686" cy="1579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76" y="1307006"/>
            <a:ext cx="1458686" cy="157902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24" y="1183666"/>
            <a:ext cx="1621628" cy="1670277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304" y="1352630"/>
            <a:ext cx="1621628" cy="167027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77343" y="4952890"/>
            <a:ext cx="3767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Quy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tắc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1 - 2</a:t>
            </a:r>
          </a:p>
        </p:txBody>
      </p:sp>
    </p:spTree>
    <p:extLst>
      <p:ext uri="{BB962C8B-B14F-4D97-AF65-F5344CB8AC3E}">
        <p14:creationId xmlns:p14="http://schemas.microsoft.com/office/powerpoint/2010/main" val="1513410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2" y="1081867"/>
            <a:ext cx="5826034" cy="4774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2"/>
            <a:ext cx="12192000" cy="697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96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942" y="496389"/>
            <a:ext cx="5848417" cy="50881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4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201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37" y="606503"/>
            <a:ext cx="10412072" cy="1975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6" y="-1"/>
            <a:ext cx="12131954" cy="662286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902" y="863321"/>
            <a:ext cx="2034664" cy="17701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8" y="718033"/>
            <a:ext cx="1510937" cy="171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51" y="735877"/>
            <a:ext cx="1510937" cy="171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89" y="816907"/>
            <a:ext cx="1510937" cy="171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65" y="787948"/>
            <a:ext cx="1510937" cy="171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516" y="816907"/>
            <a:ext cx="1510937" cy="171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405" y="866227"/>
            <a:ext cx="1510937" cy="171820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78" y="718402"/>
            <a:ext cx="2034664" cy="17701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26971" y="4618155"/>
            <a:ext cx="55383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Quy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tắc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2 - 1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26637" y="4102606"/>
            <a:ext cx="10412072" cy="22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091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8333" y="2183563"/>
            <a:ext cx="85402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Trò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chơi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: </a:t>
            </a:r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Tìm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quy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tắc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sắp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xếp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trên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vi </a:t>
            </a:r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tính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13"/>
            <a:ext cx="12192000" cy="672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00" name="Picture 48" descr="s_f_01_589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0"/>
            <a:ext cx="2667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83" name="Group 31"/>
          <p:cNvGrpSpPr>
            <a:grpSpLocks/>
          </p:cNvGrpSpPr>
          <p:nvPr/>
        </p:nvGrpSpPr>
        <p:grpSpPr bwMode="auto">
          <a:xfrm>
            <a:off x="2057400" y="228600"/>
            <a:ext cx="8077200" cy="1524000"/>
            <a:chOff x="240" y="96"/>
            <a:chExt cx="5088" cy="960"/>
          </a:xfrm>
        </p:grpSpPr>
        <p:sp>
          <p:nvSpPr>
            <p:cNvPr id="23566" name="Rectangle 14"/>
            <p:cNvSpPr>
              <a:spLocks noChangeArrowheads="1"/>
            </p:cNvSpPr>
            <p:nvPr/>
          </p:nvSpPr>
          <p:spPr bwMode="auto">
            <a:xfrm>
              <a:off x="240" y="96"/>
              <a:ext cx="5088" cy="960"/>
            </a:xfrm>
            <a:prstGeom prst="rect">
              <a:avLst/>
            </a:prstGeom>
            <a:solidFill>
              <a:srgbClr val="9999FF"/>
            </a:solidFill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57" name="Picture 5" descr="hoa hong du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40"/>
              <a:ext cx="515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2" name="Picture 10" descr="hoa cuc du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92"/>
              <a:ext cx="567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5" name="Picture 13" descr="hoa tim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172430">
              <a:off x="1296" y="240"/>
              <a:ext cx="654" cy="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7" name="Picture 15" descr="hoa hong du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88"/>
              <a:ext cx="515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8" name="Picture 16" descr="hoa cuc du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40"/>
              <a:ext cx="567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9" name="Picture 17" descr="hoa tim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172430">
              <a:off x="2976" y="240"/>
              <a:ext cx="654" cy="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3" name="Picture 21" descr="hoa hong du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36"/>
              <a:ext cx="515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4" name="Picture 22" descr="hoa cuc du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40"/>
              <a:ext cx="567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5" name="Picture 23" descr="hoa tim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172430">
              <a:off x="4608" y="240"/>
              <a:ext cx="654" cy="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2133600" y="1752601"/>
            <a:ext cx="7621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Quy trình trên được sắp xếp theo hình mẫu nào</a:t>
            </a:r>
          </a:p>
        </p:txBody>
      </p:sp>
      <p:grpSp>
        <p:nvGrpSpPr>
          <p:cNvPr id="23598" name="Group 46"/>
          <p:cNvGrpSpPr>
            <a:grpSpLocks/>
          </p:cNvGrpSpPr>
          <p:nvPr/>
        </p:nvGrpSpPr>
        <p:grpSpPr bwMode="auto">
          <a:xfrm>
            <a:off x="1752600" y="2286000"/>
            <a:ext cx="2895600" cy="2057400"/>
            <a:chOff x="144" y="1440"/>
            <a:chExt cx="1824" cy="1296"/>
          </a:xfrm>
        </p:grpSpPr>
        <p:sp>
          <p:nvSpPr>
            <p:cNvPr id="23577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4" y="1440"/>
              <a:ext cx="1824" cy="1296"/>
            </a:xfrm>
            <a:prstGeom prst="actionButtonBlank">
              <a:avLst/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80" name="Picture 28" descr="hoa hong du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536"/>
              <a:ext cx="515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81" name="Picture 29" descr="hoa cuc du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440"/>
              <a:ext cx="567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82" name="Picture 30" descr="hoa tim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172430">
              <a:off x="1248" y="1488"/>
              <a:ext cx="654" cy="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84" name="Text Box 32"/>
            <p:cNvSpPr txBox="1">
              <a:spLocks noChangeArrowheads="1"/>
            </p:cNvSpPr>
            <p:nvPr/>
          </p:nvSpPr>
          <p:spPr bwMode="auto">
            <a:xfrm>
              <a:off x="864" y="2208"/>
              <a:ext cx="28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3599" name="Group 47"/>
          <p:cNvGrpSpPr>
            <a:grpSpLocks/>
          </p:cNvGrpSpPr>
          <p:nvPr/>
        </p:nvGrpSpPr>
        <p:grpSpPr bwMode="auto">
          <a:xfrm>
            <a:off x="4495800" y="4572000"/>
            <a:ext cx="2895600" cy="2133600"/>
            <a:chOff x="1968" y="2880"/>
            <a:chExt cx="1824" cy="1344"/>
          </a:xfrm>
        </p:grpSpPr>
        <p:sp>
          <p:nvSpPr>
            <p:cNvPr id="23578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968" y="2880"/>
              <a:ext cx="1824" cy="1344"/>
            </a:xfrm>
            <a:prstGeom prst="actionButtonBlank">
              <a:avLst/>
            </a:prstGeom>
            <a:solidFill>
              <a:srgbClr val="FF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88" name="Picture 36" descr="hoa hong du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072"/>
              <a:ext cx="515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89" name="Picture 37" descr="hoa cuc du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976"/>
              <a:ext cx="567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0" name="Picture 38" descr="hoa tim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172430">
              <a:off x="2016" y="3024"/>
              <a:ext cx="654" cy="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94" name="Text Box 42"/>
            <p:cNvSpPr txBox="1">
              <a:spLocks noChangeArrowheads="1"/>
            </p:cNvSpPr>
            <p:nvPr/>
          </p:nvSpPr>
          <p:spPr bwMode="auto">
            <a:xfrm>
              <a:off x="2640" y="3696"/>
              <a:ext cx="28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7467600" y="2286000"/>
            <a:ext cx="2895600" cy="2133600"/>
            <a:chOff x="3744" y="1440"/>
            <a:chExt cx="1824" cy="1344"/>
          </a:xfrm>
        </p:grpSpPr>
        <p:sp>
          <p:nvSpPr>
            <p:cNvPr id="23576" name="AutoShape 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44" y="1440"/>
              <a:ext cx="1824" cy="134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91" name="Picture 39" descr="hoa hong du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1584"/>
              <a:ext cx="515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2" name="Picture 40" descr="hoa cuc du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536"/>
              <a:ext cx="567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3" name="Picture 41" descr="hoa tim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172430">
              <a:off x="4800" y="1488"/>
              <a:ext cx="654" cy="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95" name="Text Box 43"/>
            <p:cNvSpPr txBox="1">
              <a:spLocks noChangeArrowheads="1"/>
            </p:cNvSpPr>
            <p:nvPr/>
          </p:nvSpPr>
          <p:spPr bwMode="auto">
            <a:xfrm>
              <a:off x="4416" y="2256"/>
              <a:ext cx="28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3610" name="Group 58"/>
          <p:cNvGrpSpPr>
            <a:grpSpLocks/>
          </p:cNvGrpSpPr>
          <p:nvPr/>
        </p:nvGrpSpPr>
        <p:grpSpPr bwMode="auto">
          <a:xfrm>
            <a:off x="2209800" y="5486400"/>
            <a:ext cx="2438400" cy="1600200"/>
            <a:chOff x="0" y="3168"/>
            <a:chExt cx="1728" cy="1008"/>
          </a:xfrm>
        </p:grpSpPr>
        <p:sp>
          <p:nvSpPr>
            <p:cNvPr id="23602" name="AutoShape 50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3605" name="WordArt 53"/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23606" name="WordArt 54"/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23608" name="WordArt 56"/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04</a:t>
            </a:r>
          </a:p>
        </p:txBody>
      </p:sp>
      <p:sp>
        <p:nvSpPr>
          <p:cNvPr id="23607" name="WordArt 55"/>
          <p:cNvSpPr>
            <a:spLocks noChangeArrowheads="1" noChangeShapeType="1" noTextEdit="1"/>
          </p:cNvSpPr>
          <p:nvPr/>
        </p:nvSpPr>
        <p:spPr bwMode="auto">
          <a:xfrm>
            <a:off x="3200400" y="59436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23609" name="AutoShape 57"/>
          <p:cNvSpPr>
            <a:spLocks noChangeArrowheads="1"/>
          </p:cNvSpPr>
          <p:nvPr/>
        </p:nvSpPr>
        <p:spPr bwMode="auto">
          <a:xfrm>
            <a:off x="2590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WordArt 52"/>
          <p:cNvSpPr>
            <a:spLocks noChangeArrowheads="1" noChangeShapeType="1" noTextEdit="1"/>
          </p:cNvSpPr>
          <p:nvPr/>
        </p:nvSpPr>
        <p:spPr bwMode="auto">
          <a:xfrm>
            <a:off x="3276600" y="59436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51744"/>
            <a:ext cx="12225338" cy="703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2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nhacnen3.wav"/>
          </p:stSnd>
        </p:sndAc>
      </p:transition>
    </mc:Choice>
    <mc:Fallback xmlns="">
      <p:transition spd="slow">
        <p:fade/>
        <p:sndAc>
          <p:stSnd>
            <p:snd r:embed="rId12" name="nhacnen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6647E-6 L 0.28334 0.1165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58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35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35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7"/>
                  </p:tgtEl>
                </p:cond>
              </p:nextCondLst>
            </p:seq>
          </p:childTnLst>
        </p:cTn>
      </p:par>
    </p:tnLst>
    <p:bldLst>
      <p:bldP spid="23579" grpId="0"/>
      <p:bldP spid="2357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2133600" y="5257800"/>
            <a:ext cx="2438400" cy="1600200"/>
            <a:chOff x="0" y="3168"/>
            <a:chExt cx="1728" cy="1008"/>
          </a:xfrm>
        </p:grpSpPr>
        <p:sp>
          <p:nvSpPr>
            <p:cNvPr id="17444" name="AutoShape 36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17451" name="Picture 43" descr="s_f_01_592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38600"/>
            <a:ext cx="23939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8839200" cy="1676400"/>
          </a:xfrm>
          <a:prstGeom prst="rect">
            <a:avLst/>
          </a:prstGeom>
          <a:noFill/>
          <a:ln w="57150" cap="rnd">
            <a:solidFill>
              <a:srgbClr val="99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124200" y="1982954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Quy trình trên được sắp xếp theo hình mẫu nào</a:t>
            </a:r>
          </a:p>
        </p:txBody>
      </p:sp>
      <p:grpSp>
        <p:nvGrpSpPr>
          <p:cNvPr id="17431" name="Group 23"/>
          <p:cNvGrpSpPr>
            <a:grpSpLocks/>
          </p:cNvGrpSpPr>
          <p:nvPr/>
        </p:nvGrpSpPr>
        <p:grpSpPr bwMode="auto">
          <a:xfrm>
            <a:off x="7391400" y="2438400"/>
            <a:ext cx="2667000" cy="2311400"/>
            <a:chOff x="2160" y="2496"/>
            <a:chExt cx="1680" cy="1716"/>
          </a:xfrm>
        </p:grpSpPr>
        <p:sp>
          <p:nvSpPr>
            <p:cNvPr id="17418" name="AutoShape 1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160" y="2496"/>
              <a:ext cx="1680" cy="158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640"/>
              <a:ext cx="1440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2880" y="3600"/>
              <a:ext cx="240" cy="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4800600" y="4572001"/>
            <a:ext cx="2514600" cy="2195513"/>
            <a:chOff x="480" y="1632"/>
            <a:chExt cx="1584" cy="1383"/>
          </a:xfrm>
        </p:grpSpPr>
        <p:sp>
          <p:nvSpPr>
            <p:cNvPr id="17433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" y="1632"/>
              <a:ext cx="1584" cy="129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pic>
          <p:nvPicPr>
            <p:cNvPr id="17434" name="Picture 2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728"/>
              <a:ext cx="1272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5" name="Text Box 27"/>
            <p:cNvSpPr txBox="1">
              <a:spLocks noChangeArrowheads="1"/>
            </p:cNvSpPr>
            <p:nvPr/>
          </p:nvSpPr>
          <p:spPr bwMode="auto">
            <a:xfrm>
              <a:off x="1152" y="2496"/>
              <a:ext cx="24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7437" name="Group 29"/>
          <p:cNvGrpSpPr>
            <a:grpSpLocks/>
          </p:cNvGrpSpPr>
          <p:nvPr/>
        </p:nvGrpSpPr>
        <p:grpSpPr bwMode="auto">
          <a:xfrm>
            <a:off x="2286000" y="2590801"/>
            <a:ext cx="2438400" cy="2295525"/>
            <a:chOff x="3984" y="1584"/>
            <a:chExt cx="1488" cy="1497"/>
          </a:xfrm>
        </p:grpSpPr>
        <p:sp>
          <p:nvSpPr>
            <p:cNvPr id="17438" name="AutoShape 3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984" y="1584"/>
              <a:ext cx="1488" cy="13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39" name="Picture 3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680"/>
              <a:ext cx="1200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0" name="Text Box 32"/>
            <p:cNvSpPr txBox="1">
              <a:spLocks noChangeArrowheads="1"/>
            </p:cNvSpPr>
            <p:nvPr/>
          </p:nvSpPr>
          <p:spPr bwMode="auto">
            <a:xfrm>
              <a:off x="4608" y="2544"/>
              <a:ext cx="240" cy="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7446" name="WordArt 38"/>
          <p:cNvSpPr>
            <a:spLocks noChangeArrowheads="1" noChangeShapeType="1" noTextEdit="1"/>
          </p:cNvSpPr>
          <p:nvPr/>
        </p:nvSpPr>
        <p:spPr bwMode="auto">
          <a:xfrm>
            <a:off x="3124200" y="57150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05</a:t>
            </a:r>
          </a:p>
        </p:txBody>
      </p:sp>
      <p:sp>
        <p:nvSpPr>
          <p:cNvPr id="17447" name="WordArt 39"/>
          <p:cNvSpPr>
            <a:spLocks noChangeArrowheads="1" noChangeShapeType="1" noTextEdit="1"/>
          </p:cNvSpPr>
          <p:nvPr/>
        </p:nvSpPr>
        <p:spPr bwMode="auto">
          <a:xfrm>
            <a:off x="3124200" y="57912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04</a:t>
            </a:r>
          </a:p>
        </p:txBody>
      </p:sp>
      <p:sp>
        <p:nvSpPr>
          <p:cNvPr id="17448" name="WordArt 40"/>
          <p:cNvSpPr>
            <a:spLocks noChangeArrowheads="1" noChangeShapeType="1" noTextEdit="1"/>
          </p:cNvSpPr>
          <p:nvPr/>
        </p:nvSpPr>
        <p:spPr bwMode="auto">
          <a:xfrm>
            <a:off x="3124200" y="57912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17449" name="WordArt 41"/>
          <p:cNvSpPr>
            <a:spLocks noChangeArrowheads="1" noChangeShapeType="1" noTextEdit="1"/>
          </p:cNvSpPr>
          <p:nvPr/>
        </p:nvSpPr>
        <p:spPr bwMode="auto">
          <a:xfrm>
            <a:off x="3048000" y="58674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17450" name="WordArt 42"/>
          <p:cNvSpPr>
            <a:spLocks noChangeArrowheads="1" noChangeShapeType="1" noTextEdit="1"/>
          </p:cNvSpPr>
          <p:nvPr/>
        </p:nvSpPr>
        <p:spPr bwMode="auto">
          <a:xfrm>
            <a:off x="3124200" y="58674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>
            <a:off x="2438400" y="56388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1662"/>
            <a:ext cx="12383589" cy="744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83433"/>
      </p:ext>
    </p:extLst>
  </p:cSld>
  <p:clrMapOvr>
    <a:masterClrMapping/>
  </p:clrMapOvr>
  <p:transition spd="slow">
    <p:fade/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73988E-6 L -0.0125 -0.2152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77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74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74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1"/>
                  </p:tgtEl>
                </p:cond>
              </p:nextCondLst>
            </p:seq>
          </p:childTnLst>
        </p:cTn>
      </p:par>
    </p:tnLst>
    <p:bldLst>
      <p:bldP spid="17416" grpId="0"/>
      <p:bldP spid="1741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4" name="Picture 64" descr="s_f_01_589_01_0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0"/>
            <a:ext cx="2667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2362200" y="1676401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Quy trình trên được sắp xếp theo hình mẫu nào</a:t>
            </a:r>
          </a:p>
        </p:txBody>
      </p:sp>
      <p:grpSp>
        <p:nvGrpSpPr>
          <p:cNvPr id="30783" name="Group 63"/>
          <p:cNvGrpSpPr>
            <a:grpSpLocks/>
          </p:cNvGrpSpPr>
          <p:nvPr/>
        </p:nvGrpSpPr>
        <p:grpSpPr bwMode="auto">
          <a:xfrm>
            <a:off x="1752600" y="228600"/>
            <a:ext cx="8763000" cy="1371600"/>
            <a:chOff x="336" y="144"/>
            <a:chExt cx="5136" cy="864"/>
          </a:xfrm>
        </p:grpSpPr>
        <p:sp>
          <p:nvSpPr>
            <p:cNvPr id="30737" name="Rectangle 17"/>
            <p:cNvSpPr>
              <a:spLocks noChangeArrowheads="1"/>
            </p:cNvSpPr>
            <p:nvPr/>
          </p:nvSpPr>
          <p:spPr bwMode="auto">
            <a:xfrm>
              <a:off x="336" y="144"/>
              <a:ext cx="513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34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88"/>
              <a:ext cx="360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35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88"/>
              <a:ext cx="366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36" name="Picture 16" descr="canh hoa tim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88"/>
              <a:ext cx="336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38" name="Picture 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88"/>
              <a:ext cx="366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39" name="Picture 1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88"/>
              <a:ext cx="360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0" name="Picture 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88"/>
              <a:ext cx="366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1" name="Picture 21" descr="canh hoa tim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88"/>
              <a:ext cx="336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2" name="Picture 2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88"/>
              <a:ext cx="366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4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40"/>
              <a:ext cx="360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5" name="Picture 2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0"/>
              <a:ext cx="366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6" name="Picture 26" descr="canh hoa tim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240"/>
              <a:ext cx="336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7" name="Picture 2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40"/>
              <a:ext cx="366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782" name="Group 62"/>
          <p:cNvGrpSpPr>
            <a:grpSpLocks/>
          </p:cNvGrpSpPr>
          <p:nvPr/>
        </p:nvGrpSpPr>
        <p:grpSpPr bwMode="auto">
          <a:xfrm>
            <a:off x="7467600" y="2362200"/>
            <a:ext cx="2590800" cy="1981200"/>
            <a:chOff x="3744" y="1488"/>
            <a:chExt cx="1632" cy="1248"/>
          </a:xfrm>
        </p:grpSpPr>
        <p:sp>
          <p:nvSpPr>
            <p:cNvPr id="30753" name="AutoShape 3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44" y="1488"/>
              <a:ext cx="1632" cy="1248"/>
            </a:xfrm>
            <a:prstGeom prst="actionButtonBlank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49" name="Picture 2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584"/>
              <a:ext cx="360" cy="64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0750" name="Picture 3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584"/>
              <a:ext cx="366" cy="61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0751" name="Picture 31" descr="canh hoa tim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1584"/>
              <a:ext cx="336" cy="62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0752" name="Picture 3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584"/>
              <a:ext cx="366" cy="61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0754" name="Text Box 34"/>
            <p:cNvSpPr txBox="1">
              <a:spLocks noChangeArrowheads="1"/>
            </p:cNvSpPr>
            <p:nvPr/>
          </p:nvSpPr>
          <p:spPr bwMode="auto">
            <a:xfrm>
              <a:off x="4464" y="2256"/>
              <a:ext cx="288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00FF"/>
                  </a:solidFill>
                </a:rPr>
                <a:t>2</a:t>
              </a:r>
            </a:p>
          </p:txBody>
        </p:sp>
      </p:grpSp>
      <p:pic>
        <p:nvPicPr>
          <p:cNvPr id="30759" name="Picture 3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4800" y="2819401"/>
            <a:ext cx="5810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76" name="Group 56"/>
          <p:cNvGrpSpPr>
            <a:grpSpLocks/>
          </p:cNvGrpSpPr>
          <p:nvPr/>
        </p:nvGrpSpPr>
        <p:grpSpPr bwMode="auto">
          <a:xfrm>
            <a:off x="2057400" y="2514600"/>
            <a:ext cx="2590800" cy="1981200"/>
            <a:chOff x="336" y="1584"/>
            <a:chExt cx="1632" cy="1248"/>
          </a:xfrm>
        </p:grpSpPr>
        <p:sp>
          <p:nvSpPr>
            <p:cNvPr id="30756" name="AutoShape 3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36" y="1584"/>
              <a:ext cx="1632" cy="1248"/>
            </a:xfrm>
            <a:prstGeom prst="actionButtonBlank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57" name="Picture 3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680"/>
              <a:ext cx="366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8" name="Picture 3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680"/>
              <a:ext cx="360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3" name="Picture 4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680"/>
              <a:ext cx="360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5" name="Picture 45" descr="canh hoa tim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728"/>
              <a:ext cx="336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66" name="Text Box 46"/>
            <p:cNvSpPr txBox="1">
              <a:spLocks noChangeArrowheads="1"/>
            </p:cNvSpPr>
            <p:nvPr/>
          </p:nvSpPr>
          <p:spPr bwMode="auto">
            <a:xfrm>
              <a:off x="1008" y="2352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30777" name="Group 57"/>
          <p:cNvGrpSpPr>
            <a:grpSpLocks/>
          </p:cNvGrpSpPr>
          <p:nvPr/>
        </p:nvGrpSpPr>
        <p:grpSpPr bwMode="auto">
          <a:xfrm>
            <a:off x="4724400" y="4495800"/>
            <a:ext cx="2590800" cy="1981200"/>
            <a:chOff x="2016" y="2832"/>
            <a:chExt cx="1632" cy="1248"/>
          </a:xfrm>
        </p:grpSpPr>
        <p:sp>
          <p:nvSpPr>
            <p:cNvPr id="30755" name="AutoShape 3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016" y="2832"/>
              <a:ext cx="1632" cy="1248"/>
            </a:xfrm>
            <a:prstGeom prst="actionButtonBlank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67" name="Picture 47" descr="canh hoa tim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880"/>
              <a:ext cx="336" cy="62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0768" name="Picture 4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928"/>
              <a:ext cx="366" cy="61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0771" name="Picture 5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928"/>
              <a:ext cx="366" cy="61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0774" name="Picture 5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928"/>
              <a:ext cx="360" cy="64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0775" name="Text Box 55"/>
            <p:cNvSpPr txBox="1">
              <a:spLocks noChangeArrowheads="1"/>
            </p:cNvSpPr>
            <p:nvPr/>
          </p:nvSpPr>
          <p:spPr bwMode="auto">
            <a:xfrm>
              <a:off x="2688" y="3552"/>
              <a:ext cx="288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00FF"/>
                  </a:solidFill>
                </a:rPr>
                <a:t>3</a:t>
              </a:r>
            </a:p>
          </p:txBody>
        </p:sp>
      </p:grpSp>
      <p:grpSp>
        <p:nvGrpSpPr>
          <p:cNvPr id="30785" name="Group 65"/>
          <p:cNvGrpSpPr>
            <a:grpSpLocks/>
          </p:cNvGrpSpPr>
          <p:nvPr/>
        </p:nvGrpSpPr>
        <p:grpSpPr bwMode="auto">
          <a:xfrm>
            <a:off x="1905000" y="5257800"/>
            <a:ext cx="2438400" cy="1600200"/>
            <a:chOff x="0" y="3168"/>
            <a:chExt cx="1728" cy="1008"/>
          </a:xfrm>
        </p:grpSpPr>
        <p:sp>
          <p:nvSpPr>
            <p:cNvPr id="30786" name="AutoShape 66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7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30788" name="WordArt 68"/>
          <p:cNvSpPr>
            <a:spLocks noChangeArrowheads="1" noChangeShapeType="1" noTextEdit="1"/>
          </p:cNvSpPr>
          <p:nvPr/>
        </p:nvSpPr>
        <p:spPr bwMode="auto">
          <a:xfrm>
            <a:off x="2971800" y="57150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30789" name="WordArt 69"/>
          <p:cNvSpPr>
            <a:spLocks noChangeArrowheads="1" noChangeShapeType="1" noTextEdit="1"/>
          </p:cNvSpPr>
          <p:nvPr/>
        </p:nvSpPr>
        <p:spPr bwMode="auto">
          <a:xfrm>
            <a:off x="2895600" y="57150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30790" name="WordArt 70"/>
          <p:cNvSpPr>
            <a:spLocks noChangeArrowheads="1" noChangeShapeType="1" noTextEdit="1"/>
          </p:cNvSpPr>
          <p:nvPr/>
        </p:nvSpPr>
        <p:spPr bwMode="auto">
          <a:xfrm>
            <a:off x="2971800" y="57150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30791" name="WordArt 71"/>
          <p:cNvSpPr>
            <a:spLocks noChangeArrowheads="1" noChangeShapeType="1" noTextEdit="1"/>
          </p:cNvSpPr>
          <p:nvPr/>
        </p:nvSpPr>
        <p:spPr bwMode="auto">
          <a:xfrm>
            <a:off x="2971800" y="57150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04</a:t>
            </a:r>
          </a:p>
        </p:txBody>
      </p:sp>
      <p:sp>
        <p:nvSpPr>
          <p:cNvPr id="30792" name="WordArt 72"/>
          <p:cNvSpPr>
            <a:spLocks noChangeArrowheads="1" noChangeShapeType="1" noTextEdit="1"/>
          </p:cNvSpPr>
          <p:nvPr/>
        </p:nvSpPr>
        <p:spPr bwMode="auto">
          <a:xfrm>
            <a:off x="2971800" y="57150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05</a:t>
            </a:r>
          </a:p>
        </p:txBody>
      </p:sp>
      <p:sp>
        <p:nvSpPr>
          <p:cNvPr id="30793" name="AutoShape 73"/>
          <p:cNvSpPr>
            <a:spLocks noChangeArrowheads="1"/>
          </p:cNvSpPr>
          <p:nvPr/>
        </p:nvSpPr>
        <p:spPr bwMode="auto">
          <a:xfrm>
            <a:off x="2514600" y="5562600"/>
            <a:ext cx="1143000" cy="8382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2" y="-1"/>
            <a:ext cx="11922336" cy="724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42678"/>
      </p:ext>
    </p:extLst>
  </p:cSld>
  <p:clrMapOvr>
    <a:masterClrMapping/>
  </p:clrMapOvr>
  <p:transition spd="slow">
    <p:fade/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3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3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3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0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0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0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30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30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30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500"/>
                                        <p:tgtEl>
                                          <p:spTgt spid="30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07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07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7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2659E-6 L -0.28333 0.09989 " pathEditMode="relative" ptsTypes="AA">
                                      <p:cBhvr>
                                        <p:cTn id="62" dur="2000" fill="hold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307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6" dur="1000"/>
                                        <p:tgtEl>
                                          <p:spTgt spid="30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9" dur="1000"/>
                                        <p:tgtEl>
                                          <p:spTgt spid="30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30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7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07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07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a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7"/>
                  </p:tgtEl>
                </p:cond>
              </p:nextCondLst>
            </p:seq>
          </p:childTnLst>
        </p:cTn>
      </p:par>
    </p:tnLst>
    <p:bldLst>
      <p:bldP spid="30743" grpId="0"/>
      <p:bldP spid="3074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5" descr="008nn9.jpg"/>
          <p:cNvPicPr>
            <a:picLocks noChangeAspect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6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6145214" y="5686426"/>
            <a:ext cx="11128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8" descr="heartandleafb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976"/>
            <a:ext cx="9144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762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590800" y="1905000"/>
            <a:ext cx="7239000" cy="1371600"/>
            <a:chOff x="720" y="2832"/>
            <a:chExt cx="4560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10256" name="Picture 16" descr="Chµo t¹m biÖ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20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1025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8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400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  <p:pic>
        <p:nvPicPr>
          <p:cNvPr id="10260" name="Picture 20" descr="003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003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44182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6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7642225" y="5759451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3114675"/>
            <a:ext cx="37909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-Huou-Cao-Co-Nhat-Vy-Minh-Kh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8" y="3419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058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7165 0.00463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6" y="23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7165 0.00463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6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1056989" y="897625"/>
            <a:ext cx="9674837" cy="4788750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Mục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đích</a:t>
            </a:r>
            <a:r>
              <a:rPr lang="en-US" sz="2000" b="1" dirty="0">
                <a:solidFill>
                  <a:srgbClr val="FF0000"/>
                </a:solidFill>
              </a:rPr>
              <a:t>- </a:t>
            </a:r>
            <a:r>
              <a:rPr lang="en-US" sz="2000" b="1" dirty="0" err="1">
                <a:solidFill>
                  <a:srgbClr val="FF0000"/>
                </a:solidFill>
              </a:rPr>
              <a:t>yêu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cầu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vi-VN" sz="2000" b="1" dirty="0">
                <a:solidFill>
                  <a:srgbClr val="FF0000"/>
                </a:solidFill>
              </a:rPr>
              <a:t>1</a:t>
            </a:r>
            <a:r>
              <a:rPr lang="vi-VN" sz="1800" b="1" dirty="0">
                <a:solidFill>
                  <a:srgbClr val="FF0000"/>
                </a:solidFill>
              </a:rPr>
              <a:t>. Kiến thức:</a:t>
            </a:r>
            <a:r>
              <a:rPr lang="vi-VN" sz="1800" dirty="0">
                <a:solidFill>
                  <a:srgbClr val="FF0000"/>
                </a:solidFill>
              </a:rPr>
              <a:t/>
            </a:r>
            <a:br>
              <a:rPr lang="vi-VN" sz="1800" dirty="0">
                <a:solidFill>
                  <a:srgbClr val="FF0000"/>
                </a:solidFill>
              </a:rPr>
            </a:br>
            <a:r>
              <a:rPr lang="vi-VN" sz="1800" dirty="0"/>
              <a:t>- Trẻ xác định được số loại đối tượng trong một chu kỳ, thứ tự các đối tượng và số lượng của mỗi loại đối tượng trong một chu kỳ. - Dạy trẻ nhận biết một số quy tắc như: 1-1, 1-2.</a:t>
            </a:r>
            <a:br>
              <a:rPr lang="vi-VN" sz="1800" dirty="0"/>
            </a:br>
            <a:r>
              <a:rPr lang="vi-VN" sz="1800" dirty="0"/>
              <a:t> </a:t>
            </a:r>
            <a:r>
              <a:rPr lang="vi-VN" sz="1800" b="1" dirty="0">
                <a:solidFill>
                  <a:srgbClr val="FF0000"/>
                </a:solidFill>
              </a:rPr>
              <a:t>2. Kỹ năng:</a:t>
            </a:r>
            <a:r>
              <a:rPr lang="vi-VN" sz="1800" dirty="0">
                <a:solidFill>
                  <a:srgbClr val="FF0000"/>
                </a:solidFill>
              </a:rPr>
              <a:t/>
            </a:r>
            <a:br>
              <a:rPr lang="vi-VN" sz="1800" dirty="0">
                <a:solidFill>
                  <a:srgbClr val="FF0000"/>
                </a:solidFill>
              </a:rPr>
            </a:br>
            <a:r>
              <a:rPr lang="vi-VN" sz="1800" dirty="0"/>
              <a:t>- Trẻ có kỹ năng quan sát, phán đoán, diễn đạt được quy tắc sắp xếp rõ ràng, mạch lạc. - Trẻ biết xếp các nhóm đồ vật từ trái sang phải theo quy tắc 1-1, 1-2. - Trẻ có kỹ năng đếm thành thạo.</a:t>
            </a:r>
            <a:br>
              <a:rPr lang="vi-VN" sz="1800" dirty="0"/>
            </a:br>
            <a:r>
              <a:rPr lang="vi-VN" sz="1800" b="1" dirty="0">
                <a:solidFill>
                  <a:srgbClr val="FF0000"/>
                </a:solidFill>
              </a:rPr>
              <a:t>3. Thái độ:</a:t>
            </a:r>
            <a:r>
              <a:rPr lang="vi-VN" sz="1800" dirty="0">
                <a:solidFill>
                  <a:srgbClr val="FF0000"/>
                </a:solidFill>
              </a:rPr>
              <a:t/>
            </a:r>
            <a:br>
              <a:rPr lang="vi-VN" sz="1800" dirty="0">
                <a:solidFill>
                  <a:srgbClr val="FF0000"/>
                </a:solidFill>
              </a:rPr>
            </a:br>
            <a:r>
              <a:rPr lang="vi-VN" sz="1800" dirty="0"/>
              <a:t> - Hứng thú học bài</a:t>
            </a:r>
            <a:br>
              <a:rPr lang="vi-VN" sz="1800" dirty="0"/>
            </a:br>
            <a:endParaRPr lang="en-US" altLang="en-US" sz="1800" dirty="0"/>
          </a:p>
        </p:txBody>
      </p:sp>
      <p:pic>
        <p:nvPicPr>
          <p:cNvPr id="4099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" y="4855998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1" y="324116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8" y="1626326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66" y="3783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0113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5113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956460" y="5388139"/>
            <a:ext cx="12493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1403" y="-210645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76269" y="-36739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380" y="1624186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291" y="-3582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047" y="3590925"/>
            <a:ext cx="52387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9471026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35020" y="5164932"/>
            <a:ext cx="523875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10749369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9161535" y="-43012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10079364" y="4979988"/>
            <a:ext cx="1304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u-Voi-Con-O-Ban-Don-Cao-Le-Ha-Tra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40735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020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0869" y="971285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3566335" y="-1"/>
            <a:ext cx="8625664" cy="6722899"/>
          </a:xfrm>
        </p:spPr>
        <p:txBody>
          <a:bodyPr/>
          <a:lstStyle/>
          <a:p>
            <a:pPr eaLnBrk="1" hangingPunct="1"/>
            <a:r>
              <a:rPr lang="en-US" altLang="en-US" b="1" u="sng" dirty="0" err="1">
                <a:solidFill>
                  <a:srgbClr val="FF00FF"/>
                </a:solidFill>
              </a:rPr>
              <a:t>Hoạt</a:t>
            </a:r>
            <a:r>
              <a:rPr lang="en-US" altLang="en-US" b="1" u="sng" dirty="0">
                <a:solidFill>
                  <a:srgbClr val="FF00FF"/>
                </a:solidFill>
              </a:rPr>
              <a:t> </a:t>
            </a:r>
            <a:r>
              <a:rPr lang="en-US" altLang="en-US" b="1" u="sng" dirty="0" err="1">
                <a:solidFill>
                  <a:srgbClr val="FF00FF"/>
                </a:solidFill>
              </a:rPr>
              <a:t>động</a:t>
            </a:r>
            <a:r>
              <a:rPr lang="en-US" altLang="en-US" b="1" u="sng" dirty="0">
                <a:solidFill>
                  <a:srgbClr val="FF00FF"/>
                </a:solidFill>
              </a:rPr>
              <a:t> 1</a:t>
            </a:r>
            <a:br>
              <a:rPr lang="en-US" altLang="en-US" b="1" u="sng" dirty="0">
                <a:solidFill>
                  <a:srgbClr val="FF00FF"/>
                </a:solidFill>
              </a:rPr>
            </a:br>
            <a:r>
              <a:rPr lang="en-US" altLang="en-US" b="1" u="sng" dirty="0">
                <a:solidFill>
                  <a:srgbClr val="FF00FF"/>
                </a:solidFill>
              </a:rPr>
              <a:t/>
            </a:r>
            <a:br>
              <a:rPr lang="en-US" altLang="en-US" b="1" u="sng" dirty="0">
                <a:solidFill>
                  <a:srgbClr val="FF00FF"/>
                </a:solidFill>
              </a:rPr>
            </a:br>
            <a:r>
              <a:rPr lang="en-US" altLang="en-US" b="1" i="1" dirty="0" err="1">
                <a:solidFill>
                  <a:srgbClr val="0000FF"/>
                </a:solidFill>
              </a:rPr>
              <a:t>Ổn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</a:rPr>
              <a:t>định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</a:rPr>
              <a:t>gây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</a:rPr>
              <a:t>hứng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</a:rPr>
              <a:t>thú</a:t>
            </a:r>
            <a:endParaRPr lang="en-US" altLang="en-US" dirty="0"/>
          </a:p>
        </p:txBody>
      </p:sp>
      <p:pic>
        <p:nvPicPr>
          <p:cNvPr id="4099" name="Picture 13" descr="D:\TRANH ANH\anh dep\459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" y="4855998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1" y="324116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8" y="1626326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66" y="3783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0113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5113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30" descr="67169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956460" y="5388139"/>
            <a:ext cx="12493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1" descr="67169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1403" y="-210645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2" descr="67169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76269" y="-36739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3" descr="D:\TRANH ANH\anh dep\459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380" y="1624186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D:\TRANH ANH\anh dep\459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291" y="-3582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3" descr="D:\TRANH ANH\anh dep\459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047" y="3590925"/>
            <a:ext cx="52387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3" descr="D:\TRANH ANH\anh dep\459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9471026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3" descr="D:\TRANH ANH\anh dep\459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35020" y="5164932"/>
            <a:ext cx="523875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32" descr="67169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10749369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32" descr="67169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9161535" y="-43012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32" descr="67169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10079364" y="4979988"/>
            <a:ext cx="1304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Picturebupbe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9" y="417988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9" descr="hiw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845" y="1023937"/>
            <a:ext cx="1831975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u-Voi-Con-O-Ban-Don-Cao-Le-Ha-Tra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40735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649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0"/>
            <a:ext cx="12192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592138"/>
            <a:ext cx="8858250" cy="69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725"/>
            <a:ext cx="12192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3078480" y="2443162"/>
            <a:ext cx="6400800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Dạy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trẻ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cách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sắp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xếp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trên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quy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tắc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hai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đối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cs typeface="Times New Roman" panose="02020603050405020304" pitchFamily="18" charset="0"/>
              </a:rPr>
              <a:t>tượng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7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34" y="1337005"/>
            <a:ext cx="5207725" cy="433894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6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814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32" y="401454"/>
            <a:ext cx="7219271" cy="6070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27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1883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232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97" y="1132887"/>
            <a:ext cx="2438400" cy="2121408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5" y="1297675"/>
            <a:ext cx="2059577" cy="1791832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72" y="1582554"/>
            <a:ext cx="2059577" cy="1791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02" y="1412236"/>
            <a:ext cx="2333625" cy="1962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67" y="1297675"/>
            <a:ext cx="2333625" cy="19621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99131" y="5094200"/>
            <a:ext cx="3767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Quy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tắc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1 - 1</a:t>
            </a:r>
          </a:p>
        </p:txBody>
      </p:sp>
    </p:spTree>
    <p:extLst>
      <p:ext uri="{BB962C8B-B14F-4D97-AF65-F5344CB8AC3E}">
        <p14:creationId xmlns:p14="http://schemas.microsoft.com/office/powerpoint/2010/main" val="2762732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1050220"/>
            <a:ext cx="6126480" cy="51267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26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9501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16" y="938044"/>
            <a:ext cx="5129350" cy="46051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27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0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143</Words>
  <Application>Microsoft Office PowerPoint</Application>
  <PresentationFormat>Custom</PresentationFormat>
  <Paragraphs>45</Paragraphs>
  <Slides>18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Default Design</vt:lpstr>
      <vt:lpstr>PowerPoint Presentation</vt:lpstr>
      <vt:lpstr>Mục đích- yêu cầu: 1. Kiến thức: - Trẻ xác định được số loại đối tượng trong một chu kỳ, thứ tự các đối tượng và số lượng của mỗi loại đối tượng trong một chu kỳ. - Dạy trẻ nhận biết một số quy tắc như: 1-1, 1-2.  2. Kỹ năng: - Trẻ có kỹ năng quan sát, phán đoán, diễn đạt được quy tắc sắp xếp rõ ràng, mạch lạc. - Trẻ biết xếp các nhóm đồ vật từ trái sang phải theo quy tắc 1-1, 1-2. - Trẻ có kỹ năng đếm thành thạo. 3. Thái độ:  - Hứng thú học bài </vt:lpstr>
      <vt:lpstr>Hoạt động 1  Ổn định gây hứng thú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huy_ctn</cp:lastModifiedBy>
  <cp:revision>10</cp:revision>
  <dcterms:created xsi:type="dcterms:W3CDTF">2017-12-05T15:18:25Z</dcterms:created>
  <dcterms:modified xsi:type="dcterms:W3CDTF">2025-04-17T09:23:10Z</dcterms:modified>
</cp:coreProperties>
</file>