
<file path=[Content_Types].xml><?xml version="1.0" encoding="utf-8"?>
<Types xmlns="http://schemas.openxmlformats.org/package/2006/content-types">
  <Default Extension="mp3" ContentType="audio/unknown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1470025"/>
          </a:xfrm>
        </p:spPr>
        <p:txBody>
          <a:bodyPr>
            <a:normAutofit/>
          </a:bodyPr>
          <a:lstStyle/>
          <a:p>
            <a:r>
              <a:rPr lang="vi-VN" sz="2400" dirty="0" smtClean="0"/>
              <a:t>PHÒNG GIÁO DỤC VÀ ĐÀO TẠO QUẬN LONG BIÊN</a:t>
            </a:r>
            <a:r>
              <a:rPr lang="vi-VN" sz="4000" dirty="0" smtClean="0"/>
              <a:t/>
            </a:r>
            <a:br>
              <a:rPr lang="vi-VN" sz="4000" dirty="0" smtClean="0"/>
            </a:br>
            <a:r>
              <a:rPr lang="vi-VN" sz="2800" i="1" dirty="0" smtClean="0"/>
              <a:t>Trường Mầm Non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Hoa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Phượng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802313"/>
            <a:ext cx="6553200" cy="750887"/>
          </a:xfrm>
        </p:spPr>
        <p:txBody>
          <a:bodyPr>
            <a:normAutofit/>
          </a:bodyPr>
          <a:lstStyle/>
          <a:p>
            <a:endParaRPr lang="vi-VN" sz="1600" dirty="0" smtClean="0"/>
          </a:p>
          <a:p>
            <a:endParaRPr lang="vi-VN" sz="16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14400" y="205740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539240" y="3200400"/>
            <a:ext cx="6553200" cy="211137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HOẠT ĐỘNG TẠO HÌNH</a:t>
            </a:r>
          </a:p>
          <a:p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ĐỀ TÀI: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j-lt"/>
              </a:rPr>
              <a:t>Vẽ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j-lt"/>
              </a:rPr>
              <a:t>Bông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j-lt"/>
              </a:rPr>
              <a:t>Hoa</a:t>
            </a:r>
            <a:endParaRPr lang="en-US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000" b="1" dirty="0" smtClean="0">
                <a:solidFill>
                  <a:srgbClr val="FF0000"/>
                </a:solidFill>
                <a:latin typeface="+mj-lt"/>
              </a:rPr>
              <a:t>LỨA TUỔI: 24 – 36 </a:t>
            </a:r>
            <a:r>
              <a:rPr lang="en-US" sz="2000" b="1" dirty="0" err="1" smtClean="0">
                <a:solidFill>
                  <a:srgbClr val="FF0000"/>
                </a:solidFill>
                <a:latin typeface="+mj-lt"/>
              </a:rPr>
              <a:t>tháng</a:t>
            </a:r>
            <a:endParaRPr lang="vi-VN" sz="2000" b="1" dirty="0" smtClean="0">
              <a:solidFill>
                <a:srgbClr val="FF0000"/>
              </a:solidFill>
              <a:latin typeface="+mj-lt"/>
            </a:endParaRPr>
          </a:p>
          <a:p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GIÁO VIÊN: </a:t>
            </a:r>
            <a:r>
              <a:rPr lang="en-US" sz="2000" b="1" dirty="0" err="1" smtClean="0">
                <a:solidFill>
                  <a:srgbClr val="FF0000"/>
                </a:solidFill>
                <a:latin typeface="+mj-lt"/>
              </a:rPr>
              <a:t>Lê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+mj-lt"/>
              </a:rPr>
              <a:t>Thị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+mj-lt"/>
              </a:rPr>
              <a:t>Thắm</a:t>
            </a:r>
            <a:endParaRPr lang="en-US" sz="2000" b="1" dirty="0" smtClean="0">
              <a:solidFill>
                <a:srgbClr val="FF0000"/>
              </a:solidFill>
              <a:latin typeface="+mj-lt"/>
            </a:endParaRPr>
          </a:p>
          <a:p>
            <a:r>
              <a:rPr lang="vi-VN" sz="2000" b="1" dirty="0" smtClean="0">
                <a:solidFill>
                  <a:srgbClr val="FF0000"/>
                </a:solidFill>
                <a:latin typeface="+mj-lt"/>
              </a:rPr>
              <a:t>THỜI GIAN: 12-15 </a:t>
            </a:r>
            <a:r>
              <a:rPr lang="en-US" sz="2000" b="1" dirty="0" err="1" smtClean="0">
                <a:solidFill>
                  <a:srgbClr val="FF0000"/>
                </a:solidFill>
                <a:latin typeface="+mj-lt"/>
              </a:rPr>
              <a:t>phút</a:t>
            </a:r>
            <a:endParaRPr lang="vi-VN" sz="2000" b="1" dirty="0" smtClean="0">
              <a:solidFill>
                <a:srgbClr val="FF0000"/>
              </a:solidFill>
              <a:latin typeface="+mj-lt"/>
            </a:endParaRPr>
          </a:p>
          <a:p>
            <a:endParaRPr lang="vi-VN" sz="1600" b="1" dirty="0" smtClean="0">
              <a:latin typeface="+mj-lt"/>
            </a:endParaRPr>
          </a:p>
          <a:p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278127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2800" b="1" dirty="0" smtClean="0"/>
              <a:t>I: MỤC ĐÍCH , YÊU CẦU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Kiến thức: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Trẻ biết tên bài tập, biết cảm nhận cái đẹp qua bài vẽ của mình.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Kỹ năng: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Rèn kỹ năng cầm bút, vẽ xoáy tròn, rèn tư thế ngồi thẳng lưng, không cúi mặt thấp.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Thái độ: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Trẻ hứng thú tham gia hoạt động.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Biết giữ gìn vở sạch sẽ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437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3200" dirty="0" smtClean="0"/>
              <a:t>II: CHUẨN BỊ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mẫu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53258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3200" dirty="0" smtClean="0"/>
              <a:t>III: CÁCH TIẾN HÀNH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định tổ chức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Cô và trẻ cùng hát bài hát: “Màu hoa”. Trò chuyện dẫn dắt vào bài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MauHoa cut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620000" y="5029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271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2297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2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520" y="9144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rgbClr val="FFFF00"/>
                </a:solidFill>
              </a:rPr>
              <a:t>2. </a:t>
            </a:r>
            <a:r>
              <a:rPr lang="en-US" sz="3200" dirty="0" err="1" smtClean="0">
                <a:solidFill>
                  <a:srgbClr val="FFFF00"/>
                </a:solidFill>
              </a:rPr>
              <a:t>Phương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pháp</a:t>
            </a:r>
            <a:r>
              <a:rPr lang="en-US" sz="3200" dirty="0" smtClean="0">
                <a:solidFill>
                  <a:srgbClr val="FFFF00"/>
                </a:solidFill>
              </a:rPr>
              <a:t>, </a:t>
            </a:r>
            <a:r>
              <a:rPr lang="en-US" sz="3200" dirty="0" err="1" smtClean="0">
                <a:solidFill>
                  <a:srgbClr val="FFFF00"/>
                </a:solidFill>
              </a:rPr>
              <a:t>hình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thức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tổ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chức</a:t>
            </a:r>
            <a:r>
              <a:rPr lang="en-US" sz="3200" dirty="0" smtClean="0">
                <a:solidFill>
                  <a:srgbClr val="FFFF00"/>
                </a:solidFill>
              </a:rPr>
              <a:t>:</a:t>
            </a:r>
            <a:r>
              <a:rPr lang="vi-VN" sz="3200" dirty="0" smtClean="0">
                <a:solidFill>
                  <a:srgbClr val="FFFF00"/>
                </a:solidFill>
              </a:rPr>
              <a:t/>
            </a:r>
            <a:br>
              <a:rPr lang="vi-VN" sz="3200" dirty="0" smtClean="0">
                <a:solidFill>
                  <a:srgbClr val="FFFF00"/>
                </a:solidFill>
              </a:rPr>
            </a:b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8600" y="2514600"/>
            <a:ext cx="83515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sz="2400" dirty="0" smtClean="0"/>
              <a:t>-</a:t>
            </a:r>
          </a:p>
          <a:p>
            <a:endParaRPr lang="vi-VN" sz="2400" dirty="0"/>
          </a:p>
          <a:p>
            <a:pPr algn="l"/>
            <a:r>
              <a:rPr lang="vi-VN" sz="5800" dirty="0" smtClean="0">
                <a:solidFill>
                  <a:srgbClr val="FFFF00"/>
                </a:solidFill>
              </a:rPr>
              <a:t/>
            </a:r>
            <a:br>
              <a:rPr lang="vi-VN" sz="5800" dirty="0" smtClean="0">
                <a:solidFill>
                  <a:srgbClr val="FFFF00"/>
                </a:solidFill>
              </a:rPr>
            </a:br>
            <a:endParaRPr lang="en-US" sz="5800" dirty="0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47800" y="1752600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dirty="0" smtClean="0"/>
              <a:t>- </a:t>
            </a:r>
            <a:r>
              <a:rPr lang="vi-VN" dirty="0"/>
              <a:t>Cô cho trẻ quan sát tranh mẫu và hướng dẫn trẻ nhận xét:</a:t>
            </a:r>
          </a:p>
          <a:p>
            <a:endParaRPr lang="vi-VN" dirty="0"/>
          </a:p>
          <a:p>
            <a:r>
              <a:rPr lang="vi-VN" dirty="0"/>
              <a:t>+ Cô có gì đây? ( Bức tranh)</a:t>
            </a:r>
          </a:p>
          <a:p>
            <a:endParaRPr lang="vi-VN" dirty="0"/>
          </a:p>
          <a:p>
            <a:r>
              <a:rPr lang="vi-VN" dirty="0"/>
              <a:t>+ Tranh vẽ gì đây?</a:t>
            </a:r>
          </a:p>
          <a:p>
            <a:endParaRPr lang="vi-VN" dirty="0"/>
          </a:p>
          <a:p>
            <a:r>
              <a:rPr lang="vi-VN" dirty="0"/>
              <a:t>+ Bông hoa này màu gì?</a:t>
            </a:r>
          </a:p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3737050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b="1" dirty="0" smtClean="0"/>
              <a:t>CÔ LÀM MẪU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+mj-lt"/>
              </a:rPr>
              <a:t>- </a:t>
            </a:r>
            <a:r>
              <a:rPr lang="vi-VN" sz="2800" dirty="0" smtClean="0">
                <a:latin typeface="+mj-lt"/>
              </a:rPr>
              <a:t>Tay </a:t>
            </a:r>
            <a:r>
              <a:rPr lang="vi-VN" sz="2800" dirty="0">
                <a:latin typeface="+mj-lt"/>
              </a:rPr>
              <a:t>trái (Tay giữ bát) cô giữ vở. Tay phải (Tay cầm thìa) cô cầm bút và vẽ các nét xoáy tròn để tạo thành bông </a:t>
            </a:r>
            <a:r>
              <a:rPr lang="vi-VN" sz="2800" dirty="0" smtClean="0">
                <a:latin typeface="+mj-lt"/>
              </a:rPr>
              <a:t>hoa</a:t>
            </a:r>
            <a:r>
              <a:rPr lang="en-US" sz="2800" dirty="0" smtClean="0">
                <a:latin typeface="+mj-lt"/>
              </a:rPr>
              <a:t>.</a:t>
            </a:r>
            <a:endParaRPr lang="vi-VN" sz="2800" dirty="0">
              <a:latin typeface="+mj-lt"/>
            </a:endParaRPr>
          </a:p>
          <a:p>
            <a:pPr marL="0" indent="0">
              <a:buNone/>
            </a:pPr>
            <a:r>
              <a:rPr lang="en-US" sz="2800" dirty="0" smtClean="0">
                <a:latin typeface="+mj-lt"/>
              </a:rPr>
              <a:t>+</a:t>
            </a:r>
            <a:r>
              <a:rPr lang="vi-VN" sz="2800" dirty="0" smtClean="0">
                <a:latin typeface="+mj-lt"/>
              </a:rPr>
              <a:t> </a:t>
            </a:r>
            <a:r>
              <a:rPr lang="vi-VN" sz="2800" dirty="0">
                <a:latin typeface="+mj-lt"/>
              </a:rPr>
              <a:t>Cô đang làm gì đây?</a:t>
            </a:r>
          </a:p>
          <a:p>
            <a:pPr marL="0" indent="0">
              <a:buNone/>
            </a:pPr>
            <a:r>
              <a:rPr lang="en-US" sz="2800" dirty="0" smtClean="0">
                <a:latin typeface="+mj-lt"/>
              </a:rPr>
              <a:t>+ </a:t>
            </a:r>
            <a:r>
              <a:rPr lang="vi-VN" sz="2800" dirty="0" smtClean="0">
                <a:latin typeface="+mj-lt"/>
              </a:rPr>
              <a:t>Cô </a:t>
            </a:r>
            <a:r>
              <a:rPr lang="vi-VN" sz="2800" dirty="0">
                <a:latin typeface="+mj-lt"/>
              </a:rPr>
              <a:t>vẽ như thế nào?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6457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4478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803" y="1143000"/>
            <a:ext cx="8229600" cy="28194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vi-VN" sz="4000" b="1" dirty="0">
                <a:latin typeface="Times New Roman" pitchFamily="18" charset="0"/>
                <a:cs typeface="Times New Roman" pitchFamily="18" charset="0"/>
              </a:rPr>
              <a:t>* Trẻ thực hiện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: Cô chú ý quan sát hướng dẫn, khuyến khích trẻ làm bài.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itchFamily="18" charset="0"/>
                <a:cs typeface="Times New Roman" pitchFamily="18" charset="0"/>
              </a:rPr>
              <a:t>- Khi trẻ làm cô chú ý hỏi trẻ: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itchFamily="18" charset="0"/>
                <a:cs typeface="Times New Roman" pitchFamily="18" charset="0"/>
              </a:rPr>
              <a:t>+ Con đang làm gì?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itchFamily="18" charset="0"/>
                <a:cs typeface="Times New Roman" pitchFamily="18" charset="0"/>
              </a:rPr>
              <a:t>+ Con vẽ như thế nào?</a:t>
            </a:r>
            <a:endParaRPr lang="vi-VN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348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3200"/>
            <a:ext cx="8229600" cy="1143000"/>
          </a:xfrm>
        </p:spPr>
        <p:txBody>
          <a:bodyPr>
            <a:noAutofit/>
          </a:bodyPr>
          <a:lstStyle/>
          <a:p>
            <a:r>
              <a:rPr lang="vi-VN" sz="2800" b="1" dirty="0"/>
              <a:t>* Nhận xét sản phẩm:</a:t>
            </a:r>
            <a:r>
              <a:rPr lang="vi-VN" sz="2300" dirty="0"/>
              <a:t/>
            </a:r>
            <a:br>
              <a:rPr lang="vi-VN" sz="2300" dirty="0"/>
            </a:br>
            <a:r>
              <a:rPr lang="vi-VN" sz="2300" dirty="0"/>
              <a:t/>
            </a:r>
            <a:br>
              <a:rPr lang="vi-VN" sz="2300" dirty="0"/>
            </a:br>
            <a:r>
              <a:rPr lang="vi-VN" sz="2300" dirty="0"/>
              <a:t>- Cô hướng dẫn trẻ nhận xét bài của mình của bạn</a:t>
            </a:r>
            <a:r>
              <a:rPr lang="vi-VN" sz="2300" dirty="0" smtClean="0"/>
              <a:t>.</a:t>
            </a:r>
            <a:r>
              <a:rPr lang="en-US" sz="2300" dirty="0" smtClean="0"/>
              <a:t/>
            </a:r>
            <a:br>
              <a:rPr lang="en-US" sz="2300" dirty="0" smtClean="0"/>
            </a:br>
            <a:r>
              <a:rPr lang="en-US" sz="2300" dirty="0" smtClean="0"/>
              <a:t>     </a:t>
            </a:r>
            <a:r>
              <a:rPr lang="vi-VN" sz="2300" dirty="0" smtClean="0"/>
              <a:t>+ </a:t>
            </a:r>
            <a:r>
              <a:rPr lang="vi-VN" sz="2300" dirty="0"/>
              <a:t>Con thích bài nào</a:t>
            </a:r>
            <a:r>
              <a:rPr lang="vi-VN" sz="2300" dirty="0" smtClean="0"/>
              <a:t>?</a:t>
            </a:r>
            <a:r>
              <a:rPr lang="en-US" sz="2300" dirty="0" smtClean="0"/>
              <a:t/>
            </a:r>
            <a:br>
              <a:rPr lang="en-US" sz="2300" dirty="0" smtClean="0"/>
            </a:br>
            <a:r>
              <a:rPr lang="en-US" sz="2300" dirty="0" smtClean="0"/>
              <a:t>              </a:t>
            </a:r>
            <a:r>
              <a:rPr lang="vi-VN" sz="2300" dirty="0" smtClean="0"/>
              <a:t> </a:t>
            </a:r>
            <a:r>
              <a:rPr lang="en-US" sz="2300" dirty="0" smtClean="0"/>
              <a:t>     </a:t>
            </a:r>
            <a:r>
              <a:rPr lang="vi-VN" sz="2300" dirty="0" smtClean="0"/>
              <a:t>+ </a:t>
            </a:r>
            <a:r>
              <a:rPr lang="vi-VN" sz="2300" dirty="0"/>
              <a:t>Tranh của bạn như thế nào</a:t>
            </a:r>
            <a:r>
              <a:rPr lang="vi-VN" sz="2300" dirty="0" smtClean="0"/>
              <a:t>?</a:t>
            </a:r>
            <a:r>
              <a:rPr lang="en-US" sz="2300" dirty="0" smtClean="0"/>
              <a:t/>
            </a:r>
            <a:br>
              <a:rPr lang="en-US" sz="2300" dirty="0" smtClean="0"/>
            </a:br>
            <a:r>
              <a:rPr lang="vi-VN" sz="2300" dirty="0" smtClean="0"/>
              <a:t>+ </a:t>
            </a:r>
            <a:r>
              <a:rPr lang="vi-VN" sz="2300" dirty="0"/>
              <a:t>Hoa có màu gì?</a:t>
            </a: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3485272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599"/>
            <a:ext cx="8229600" cy="1905001"/>
          </a:xfrm>
        </p:spPr>
        <p:txBody>
          <a:bodyPr/>
          <a:lstStyle/>
          <a:p>
            <a:pPr marL="0" indent="0" algn="ctr">
              <a:buNone/>
            </a:pPr>
            <a:r>
              <a:rPr lang="vi-VN" sz="4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Kết 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4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húc</a:t>
            </a:r>
            <a:r>
              <a:rPr lang="vi-VN" sz="4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vi-VN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 nhận xét tiết học động viên khen ngợi trẻ.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209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366</Words>
  <Application>Microsoft Office PowerPoint</Application>
  <PresentationFormat>On-screen Show (4:3)</PresentationFormat>
  <Paragraphs>61</Paragraphs>
  <Slides>9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PHÒNG GIÁO DỤC VÀ ĐÀO TẠO QUẬN LONG BIÊN Trường Mầm Non Hoa Phượng</vt:lpstr>
      <vt:lpstr>I: MỤC ĐÍCH , YÊU CẦU</vt:lpstr>
      <vt:lpstr>II: CHUẨN BỊ</vt:lpstr>
      <vt:lpstr>III: CÁCH TIẾN HÀNH</vt:lpstr>
      <vt:lpstr>2. Phương pháp, hình thức tổ chức: </vt:lpstr>
      <vt:lpstr>CÔ LÀM MẪU</vt:lpstr>
      <vt:lpstr> </vt:lpstr>
      <vt:lpstr>* Nhận xét sản phẩm:  - Cô hướng dẫn trẻ nhận xét bài của mình của bạn.      + Con thích bài nào?                     + Tranh của bạn như thế nào? + Hoa có màu gì?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QUẬN LONG BIÊN Trường Mầm Non Gia Thượng</dc:title>
  <dc:creator>Administrator</dc:creator>
  <cp:lastModifiedBy>huy_ctn</cp:lastModifiedBy>
  <cp:revision>23</cp:revision>
  <dcterms:created xsi:type="dcterms:W3CDTF">2006-08-16T00:00:00Z</dcterms:created>
  <dcterms:modified xsi:type="dcterms:W3CDTF">2025-02-14T03:58:29Z</dcterms:modified>
</cp:coreProperties>
</file>