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60" r:id="rId4"/>
    <p:sldId id="276" r:id="rId5"/>
    <p:sldId id="266" r:id="rId6"/>
    <p:sldId id="267" r:id="rId7"/>
    <p:sldId id="261" r:id="rId8"/>
    <p:sldId id="268" r:id="rId9"/>
    <p:sldId id="262" r:id="rId10"/>
    <p:sldId id="269" r:id="rId11"/>
    <p:sldId id="263" r:id="rId12"/>
    <p:sldId id="264" r:id="rId13"/>
    <p:sldId id="265" r:id="rId14"/>
    <p:sldId id="271" r:id="rId15"/>
    <p:sldId id="272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9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178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58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5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24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59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90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450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59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55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4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0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3D86A-EE07-47DF-9526-5E97859139CA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697BD-E3CA-49BA-BF12-D68BBF4A2E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35544" y="60647"/>
            <a:ext cx="7445829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  <a:endParaRPr lang="vi-VN" altLang="en-US" sz="28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vi-VN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alt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endParaRPr lang="en-US" altLang="en-US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177" y="1280668"/>
            <a:ext cx="1418566" cy="1409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614" y="2901834"/>
            <a:ext cx="9287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MỘT SỐ LOẠI CỦ 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3600" y="3917485"/>
            <a:ext cx="552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C3</a:t>
            </a:r>
          </a:p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GV: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5934" y="6296111"/>
            <a:ext cx="4337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2024 - 2025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78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49513" y="3702050"/>
            <a:ext cx="1485900" cy="36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Củ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962401" y="3886200"/>
            <a:ext cx="1044575" cy="3175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962900" y="3932239"/>
            <a:ext cx="1485900" cy="36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Cuống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629400" y="3140075"/>
            <a:ext cx="1524000" cy="79375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09988" y="914400"/>
            <a:ext cx="14859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195888" y="1098550"/>
            <a:ext cx="1738312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86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0"/>
            <a:ext cx="121300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66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881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937" y="0"/>
            <a:ext cx="5347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920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32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2338"/>
            <a:ext cx="52387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10" y="0"/>
            <a:ext cx="6625047" cy="327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210" y="3370217"/>
            <a:ext cx="6744789" cy="3425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98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5564777" cy="590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411" y="-1"/>
            <a:ext cx="6287589" cy="5904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7543" y="5904410"/>
            <a:ext cx="8778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>
                <a:solidFill>
                  <a:srgbClr val="FF0000"/>
                </a:solidFill>
              </a:rPr>
              <a:t>So </a:t>
            </a:r>
            <a:r>
              <a:rPr lang="en-US" altLang="vi-VN" sz="3200" b="1" dirty="0" err="1">
                <a:solidFill>
                  <a:srgbClr val="FF0000"/>
                </a:solidFill>
              </a:rPr>
              <a:t>sánh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điểm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giống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nhau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khác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nhau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của</a:t>
            </a:r>
            <a:r>
              <a:rPr lang="en-US" altLang="vi-VN" sz="3200" b="1" dirty="0">
                <a:solidFill>
                  <a:srgbClr val="FF0000"/>
                </a:solidFill>
              </a:rPr>
              <a:t> 2 </a:t>
            </a:r>
            <a:r>
              <a:rPr lang="en-US" altLang="vi-VN" sz="3200" b="1" dirty="0" err="1">
                <a:solidFill>
                  <a:srgbClr val="FF0000"/>
                </a:solidFill>
              </a:rPr>
              <a:t>loại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 smtClean="0">
                <a:solidFill>
                  <a:srgbClr val="FF0000"/>
                </a:solidFill>
              </a:rPr>
              <a:t>củ</a:t>
            </a:r>
            <a:endParaRPr lang="en-US" alt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84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86446" y="222069"/>
            <a:ext cx="64661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 b="1" dirty="0" err="1">
                <a:solidFill>
                  <a:srgbClr val="FF0000"/>
                </a:solidFill>
              </a:rPr>
              <a:t>Mở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rộng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các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loại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rau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ăn</a:t>
            </a:r>
            <a:r>
              <a:rPr lang="en-US" altLang="vi-VN" sz="3200" b="1" dirty="0">
                <a:solidFill>
                  <a:srgbClr val="FF0000"/>
                </a:solidFill>
              </a:rPr>
              <a:t> </a:t>
            </a:r>
            <a:r>
              <a:rPr lang="en-US" altLang="vi-VN" sz="3200" b="1" dirty="0" err="1">
                <a:solidFill>
                  <a:srgbClr val="FF0000"/>
                </a:solidFill>
              </a:rPr>
              <a:t>củ</a:t>
            </a:r>
            <a:endParaRPr lang="en-US" altLang="vi-VN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5" descr="CAS9MZ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1" y="883043"/>
            <a:ext cx="3755027" cy="21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khoai-DL-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0" y="3890554"/>
            <a:ext cx="375502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CAIM5X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176" y="883043"/>
            <a:ext cx="2736669" cy="21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AK56J4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6537" y="3429000"/>
            <a:ext cx="3991793" cy="2671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35577" y="3132908"/>
            <a:ext cx="205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0000FF"/>
                </a:solidFill>
              </a:rPr>
              <a:t>Củ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cải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trắng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697" y="6448522"/>
            <a:ext cx="2050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 b="1" dirty="0" err="1" smtClean="0">
                <a:solidFill>
                  <a:srgbClr val="0000FF"/>
                </a:solidFill>
              </a:rPr>
              <a:t>Củ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khoai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lang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19503" y="3304957"/>
            <a:ext cx="29391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err="1" smtClean="0">
                <a:solidFill>
                  <a:srgbClr val="0000FF"/>
                </a:solidFill>
              </a:rPr>
              <a:t>Củ</a:t>
            </a:r>
            <a:r>
              <a:rPr lang="en-US" altLang="vi-VN" sz="2400" b="1" dirty="0" smtClean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khoai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tây</a:t>
            </a:r>
            <a:endParaRPr lang="en-US" altLang="vi-VN" sz="24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71016" y="6263856"/>
            <a:ext cx="1410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err="1">
                <a:solidFill>
                  <a:srgbClr val="0000FF"/>
                </a:solidFill>
              </a:rPr>
              <a:t>Củ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cà</a:t>
            </a:r>
            <a:r>
              <a:rPr lang="en-US" altLang="vi-VN" sz="2400" b="1" dirty="0">
                <a:solidFill>
                  <a:srgbClr val="0000FF"/>
                </a:solidFill>
              </a:rPr>
              <a:t> </a:t>
            </a:r>
            <a:r>
              <a:rPr lang="en-US" altLang="vi-VN" sz="2400" b="1" dirty="0" err="1">
                <a:solidFill>
                  <a:srgbClr val="0000FF"/>
                </a:solidFill>
              </a:rPr>
              <a:t>rốt</a:t>
            </a:r>
            <a:endParaRPr lang="en-US" altLang="vi-VN" sz="2400" b="1" dirty="0">
              <a:solidFill>
                <a:srgbClr val="0000FF"/>
              </a:solidFill>
            </a:endParaRP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2304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062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 ÔN LUYỆN CỦNG CỐ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ieo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01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1" y="209006"/>
            <a:ext cx="999308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/>
              <a:t>I.Mục đích yêu cầu:</a:t>
            </a:r>
            <a:endParaRPr lang="vi-VN" sz="2000" dirty="0"/>
          </a:p>
          <a:p>
            <a:r>
              <a:rPr lang="vi-VN" sz="2000" b="1" dirty="0"/>
              <a:t>1. Kiến thức:</a:t>
            </a:r>
            <a:endParaRPr lang="vi-VN" sz="2000" dirty="0"/>
          </a:p>
          <a:p>
            <a:r>
              <a:rPr lang="vi-VN" sz="2000" dirty="0" smtClean="0"/>
              <a:t>- Trẻ </a:t>
            </a:r>
            <a:r>
              <a:rPr lang="vi-VN" sz="2000" dirty="0"/>
              <a:t>nhận biết tên </a:t>
            </a:r>
            <a:r>
              <a:rPr lang="vi-VN" sz="2000" dirty="0" smtClean="0"/>
              <a:t>các loại củ .</a:t>
            </a:r>
          </a:p>
          <a:p>
            <a:r>
              <a:rPr lang="vi-VN" sz="2000" dirty="0" smtClean="0"/>
              <a:t>- Biết </a:t>
            </a:r>
            <a:r>
              <a:rPr lang="vi-VN" sz="2000" dirty="0"/>
              <a:t>được đặc điểm cơ bản của một số loại </a:t>
            </a:r>
            <a:r>
              <a:rPr lang="vi-VN" sz="2000" dirty="0" smtClean="0"/>
              <a:t>củ </a:t>
            </a:r>
            <a:r>
              <a:rPr lang="vi-VN" sz="2000" dirty="0"/>
              <a:t>đó.</a:t>
            </a:r>
            <a:br>
              <a:rPr lang="vi-VN" sz="2000" dirty="0"/>
            </a:br>
            <a:r>
              <a:rPr lang="vi-VN" sz="2000" b="1" dirty="0"/>
              <a:t>2.Kỹ năng:</a:t>
            </a:r>
            <a:endParaRPr lang="vi-VN" sz="2000" dirty="0"/>
          </a:p>
          <a:p>
            <a:r>
              <a:rPr lang="vi-VN" sz="2000" dirty="0" smtClean="0"/>
              <a:t>- Phân </a:t>
            </a:r>
            <a:r>
              <a:rPr lang="vi-VN" sz="2000" dirty="0"/>
              <a:t>biệt màu sắc, công dụng, cách chế biến của một số loại </a:t>
            </a:r>
            <a:r>
              <a:rPr lang="vi-VN" sz="2000" dirty="0" smtClean="0"/>
              <a:t>củ.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b="1" dirty="0"/>
              <a:t>3.Thái độ:</a:t>
            </a:r>
            <a:endParaRPr lang="vi-VN" sz="2000" dirty="0"/>
          </a:p>
          <a:p>
            <a:r>
              <a:rPr lang="vi-VN" sz="2000" dirty="0" smtClean="0"/>
              <a:t>- Giáo </a:t>
            </a:r>
            <a:r>
              <a:rPr lang="vi-VN" sz="2000" dirty="0"/>
              <a:t>dục trẻ biết yêu quý thiên nhiên, biết trồng, chăm sóc các loại </a:t>
            </a:r>
            <a:r>
              <a:rPr lang="vi-VN" sz="2000" dirty="0" smtClean="0"/>
              <a:t>củ.</a:t>
            </a:r>
            <a:r>
              <a:rPr lang="vi-VN" sz="2000" dirty="0"/>
              <a:t/>
            </a:r>
            <a:br>
              <a:rPr lang="vi-VN" sz="2000" dirty="0"/>
            </a:br>
            <a:r>
              <a:rPr lang="vi-VN" sz="2000" dirty="0" smtClean="0"/>
              <a:t>- Biết củ </a:t>
            </a:r>
            <a:r>
              <a:rPr lang="vi-VN" sz="2000" dirty="0"/>
              <a:t>cung cấp vitamin cho cơ thể.</a:t>
            </a:r>
          </a:p>
          <a:p>
            <a:r>
              <a:rPr lang="vi-VN" sz="2000" b="1" dirty="0"/>
              <a:t>II. Chuẩn bị:</a:t>
            </a:r>
            <a:endParaRPr lang="vi-VN" sz="2000" dirty="0"/>
          </a:p>
          <a:p>
            <a:r>
              <a:rPr lang="vi-VN" sz="2000" dirty="0"/>
              <a:t>- Một số hình ảnh về các loại </a:t>
            </a:r>
            <a:r>
              <a:rPr lang="vi-VN" sz="2000" dirty="0" smtClean="0"/>
              <a:t>củ</a:t>
            </a:r>
            <a:endParaRPr lang="vi-VN" sz="2000" dirty="0"/>
          </a:p>
          <a:p>
            <a:r>
              <a:rPr lang="vi-VN" sz="2000" dirty="0" smtClean="0"/>
              <a:t>- Máy </a:t>
            </a:r>
            <a:r>
              <a:rPr lang="vi-VN" sz="2000" dirty="0"/>
              <a:t>tính(slide hình ảnh các loại </a:t>
            </a:r>
            <a:r>
              <a:rPr lang="vi-VN" sz="2000" dirty="0" smtClean="0"/>
              <a:t>củ)</a:t>
            </a:r>
            <a:endParaRPr lang="vi-VN" sz="2000" dirty="0"/>
          </a:p>
          <a:p>
            <a:r>
              <a:rPr lang="vi-VN" sz="2000" dirty="0" smtClean="0"/>
              <a:t>- Rau củ quả thật </a:t>
            </a:r>
            <a:endParaRPr lang="vi-VN" sz="2000" dirty="0"/>
          </a:p>
        </p:txBody>
      </p:sp>
    </p:spTree>
    <p:extLst>
      <p:ext uri="{BB962C8B-B14F-4D97-AF65-F5344CB8AC3E}">
        <p14:creationId xmlns:p14="http://schemas.microsoft.com/office/powerpoint/2010/main" val="177075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447" y="91441"/>
            <a:ext cx="886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 ĐỊNH TỔ CHỨC:</a:t>
            </a:r>
          </a:p>
          <a:p>
            <a:r>
              <a:rPr lang="en-US" dirty="0" smtClean="0"/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BẦU VÀ BÍ (Hình minh họa theo lời bài hát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1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5944" y="1116592"/>
            <a:ext cx="11996056" cy="574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7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509" y="156754"/>
            <a:ext cx="792915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 VÀ HÌNH THỨC TỔ CHỨC:</a:t>
            </a:r>
          </a:p>
          <a:p>
            <a:endParaRPr lang="vi-VN" dirty="0"/>
          </a:p>
        </p:txBody>
      </p:sp>
      <p:sp>
        <p:nvSpPr>
          <p:cNvPr id="4" name="TextBox 3"/>
          <p:cNvSpPr txBox="1"/>
          <p:nvPr/>
        </p:nvSpPr>
        <p:spPr>
          <a:xfrm>
            <a:off x="313509" y="744395"/>
            <a:ext cx="9966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685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 flipH="1" flipV="1">
            <a:off x="7086600" y="5029200"/>
            <a:ext cx="1981200" cy="3175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9086850" y="4860925"/>
            <a:ext cx="876300" cy="368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Củ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6781800" y="3048000"/>
            <a:ext cx="2514600" cy="1524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372600" y="2830514"/>
            <a:ext cx="1181100" cy="3698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non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6858000" y="6096000"/>
            <a:ext cx="1981200" cy="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891588" y="5883275"/>
            <a:ext cx="11811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Gốc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V="1">
            <a:off x="3308350" y="2057400"/>
            <a:ext cx="196850" cy="17526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551113" y="4419600"/>
            <a:ext cx="14859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Cuống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 flipV="1">
            <a:off x="3373438" y="1371600"/>
            <a:ext cx="2667000" cy="24384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019300" y="3810000"/>
            <a:ext cx="1485900" cy="3698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Lá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 bwMode="auto">
          <a:xfrm flipV="1">
            <a:off x="4051300" y="4405313"/>
            <a:ext cx="1309688" cy="152400"/>
          </a:xfrm>
          <a:prstGeom prst="straightConnector1">
            <a:avLst/>
          </a:prstGeom>
          <a:ln w="57150">
            <a:headEnd type="none" w="med" len="med"/>
            <a:tailEnd type="arrow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68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  <p:bldP spid="18" grpId="0" animBg="1"/>
      <p:bldP spid="26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"/>
            <a:ext cx="12192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157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" y="117566"/>
            <a:ext cx="509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2. </a:t>
            </a:r>
            <a:endParaRPr lang="vi-VN" dirty="0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00600" cy="683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638"/>
            <a:ext cx="7162800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733800"/>
            <a:ext cx="718978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23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2362200" y="1371600"/>
            <a:ext cx="75438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11500" dirty="0">
                <a:solidFill>
                  <a:srgbClr val="C00000"/>
                </a:solidFill>
              </a:rPr>
              <a:t>?</a:t>
            </a:r>
            <a:r>
              <a:rPr lang="en-US" altLang="vi-VN" sz="8000" dirty="0" err="1"/>
              <a:t>Câu</a:t>
            </a:r>
            <a:r>
              <a:rPr lang="en-US" altLang="vi-VN" sz="8000" dirty="0"/>
              <a:t> </a:t>
            </a:r>
            <a:r>
              <a:rPr lang="en-US" altLang="vi-VN" sz="8000" dirty="0" err="1"/>
              <a:t>đố</a:t>
            </a:r>
            <a:r>
              <a:rPr lang="en-US" altLang="vi-VN" sz="8000" dirty="0"/>
              <a:t>:</a:t>
            </a:r>
          </a:p>
          <a:p>
            <a:pPr eaLnBrk="1" hangingPunct="1"/>
            <a:r>
              <a:rPr lang="en-US" altLang="vi-VN" sz="6000" dirty="0" err="1"/>
              <a:t>Củ</a:t>
            </a:r>
            <a:r>
              <a:rPr lang="en-US" altLang="vi-VN" sz="6000" dirty="0"/>
              <a:t> </a:t>
            </a:r>
            <a:r>
              <a:rPr lang="en-US" altLang="vi-VN" sz="6000" dirty="0" err="1"/>
              <a:t>gì</a:t>
            </a:r>
            <a:r>
              <a:rPr lang="en-US" altLang="vi-VN" sz="6000" dirty="0"/>
              <a:t> </a:t>
            </a:r>
            <a:r>
              <a:rPr lang="en-US" altLang="vi-VN" sz="6000" dirty="0" err="1"/>
              <a:t>nho</a:t>
            </a:r>
            <a:r>
              <a:rPr lang="en-US" altLang="vi-VN" sz="6000" dirty="0"/>
              <a:t> </a:t>
            </a:r>
            <a:r>
              <a:rPr lang="en-US" altLang="vi-VN" sz="6000" dirty="0" err="1"/>
              <a:t>nhỏ</a:t>
            </a:r>
            <a:endParaRPr lang="en-US" altLang="vi-VN" sz="6000" dirty="0"/>
          </a:p>
          <a:p>
            <a:pPr eaLnBrk="1" hangingPunct="1"/>
            <a:r>
              <a:rPr lang="en-US" altLang="vi-VN" sz="6000" dirty="0" err="1"/>
              <a:t>Chú</a:t>
            </a:r>
            <a:r>
              <a:rPr lang="en-US" altLang="vi-VN" sz="6000" dirty="0"/>
              <a:t> </a:t>
            </a:r>
            <a:r>
              <a:rPr lang="en-US" altLang="vi-VN" sz="6000" dirty="0" err="1"/>
              <a:t>thỏ</a:t>
            </a:r>
            <a:r>
              <a:rPr lang="en-US" altLang="vi-VN" sz="6000" dirty="0"/>
              <a:t> </a:t>
            </a:r>
            <a:r>
              <a:rPr lang="en-US" altLang="vi-VN" sz="6000" dirty="0" err="1"/>
              <a:t>thích</a:t>
            </a:r>
            <a:r>
              <a:rPr lang="en-US" altLang="vi-VN" sz="6000" dirty="0"/>
              <a:t> </a:t>
            </a:r>
            <a:r>
              <a:rPr lang="en-US" altLang="vi-VN" sz="6000" dirty="0" err="1"/>
              <a:t>ăn</a:t>
            </a:r>
            <a:endParaRPr lang="en-US" altLang="vi-VN" sz="6000" dirty="0"/>
          </a:p>
        </p:txBody>
      </p:sp>
    </p:spTree>
    <p:extLst>
      <p:ext uri="{BB962C8B-B14F-4D97-AF65-F5344CB8AC3E}">
        <p14:creationId xmlns:p14="http://schemas.microsoft.com/office/powerpoint/2010/main" val="9831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Illustration Vector Graphic of Aesthetic Background Template with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453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165</Words>
  <Application>Microsoft Office PowerPoint</Application>
  <PresentationFormat>Widescreen</PresentationFormat>
  <Paragraphs>39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23</cp:revision>
  <dcterms:created xsi:type="dcterms:W3CDTF">2024-10-09T08:54:49Z</dcterms:created>
  <dcterms:modified xsi:type="dcterms:W3CDTF">2025-02-06T03:12:15Z</dcterms:modified>
</cp:coreProperties>
</file>