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Lst>
  <p:sldSz cx="18288000" cy="10287000"/>
  <p:notesSz cx="6858000" cy="9144000"/>
  <p:embeddedFontLst>
    <p:embeddedFont>
      <p:font typeface="Calibri" panose="020F0502020204030204" pitchFamily="34" charset="0"/>
      <p:regular r:id="rId10"/>
      <p:bold r:id="rId11"/>
      <p:italic r:id="rId12"/>
      <p:boldItalic r:id="rId13"/>
    </p:embeddedFont>
    <p:embeddedFont>
      <p:font typeface="Muli" panose="020B0604020202020204" charset="-93"/>
      <p:regular r:id="rId14"/>
    </p:embeddedFont>
    <p:embeddedFont>
      <p:font typeface="Muli Bold" panose="020B0604020202020204" charset="-93"/>
      <p:regular r:id="rId15"/>
    </p:embeddedFont>
    <p:embeddedFont>
      <p:font typeface="Baloo" panose="020B0604020202020204" charset="-93"/>
      <p:regular r:id="rId16"/>
    </p:embeddedFont>
    <p:embeddedFont>
      <p:font typeface="Lucky Bones" panose="020B0604020202020204" charset="0"/>
      <p:regular r:id="rId1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5" d="100"/>
          <a:sy n="55" d="100"/>
        </p:scale>
        <p:origin x="658" y="4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4.fntdata"/><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font" Target="fonts/font3.fntdata"/><Relationship Id="rId17"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font" Target="fonts/font7.fntdata"/><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2.fntdata"/><Relationship Id="rId5" Type="http://schemas.openxmlformats.org/officeDocument/2006/relationships/slide" Target="slides/slide4.xml"/><Relationship Id="rId15" Type="http://schemas.openxmlformats.org/officeDocument/2006/relationships/font" Target="fonts/font6.fntdata"/><Relationship Id="rId10" Type="http://schemas.openxmlformats.org/officeDocument/2006/relationships/font" Target="fonts/font1.fntdata"/><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5.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8/25/2024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8/25/2024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8/25/2024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8/25/2024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7.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9.svg"/><Relationship Id="rId10" Type="http://schemas.openxmlformats.org/officeDocument/2006/relationships/image" Target="../media/image11.png"/><Relationship Id="rId4" Type="http://schemas.openxmlformats.org/officeDocument/2006/relationships/image" Target="../media/image8.png"/><Relationship Id="rId9" Type="http://schemas.openxmlformats.org/officeDocument/2006/relationships/image" Target="../media/image12.sv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png"/><Relationship Id="rId7"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png"/><Relationship Id="rId10" Type="http://schemas.openxmlformats.org/officeDocument/2006/relationships/image" Target="../media/image11.png"/><Relationship Id="rId4" Type="http://schemas.openxmlformats.org/officeDocument/2006/relationships/image" Target="../media/image12.png"/><Relationship Id="rId9" Type="http://schemas.openxmlformats.org/officeDocument/2006/relationships/image" Target="../media/image12.svg"/></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0.png"/><Relationship Id="rId7" Type="http://schemas.openxmlformats.org/officeDocument/2006/relationships/image" Target="../media/image9.sv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17.svg"/><Relationship Id="rId4" Type="http://schemas.openxmlformats.org/officeDocument/2006/relationships/image" Target="../media/image12.svg"/><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image" Target="../media/image12.svg"/><Relationship Id="rId13"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0.png"/><Relationship Id="rId12" Type="http://schemas.openxmlformats.org/officeDocument/2006/relationships/image" Target="../media/image16.png"/><Relationship Id="rId17" Type="http://schemas.openxmlformats.org/officeDocument/2006/relationships/image" Target="../media/image25.svg"/><Relationship Id="rId2" Type="http://schemas.openxmlformats.org/officeDocument/2006/relationships/image" Target="../media/image1.png"/><Relationship Id="rId16"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17.svg"/><Relationship Id="rId11" Type="http://schemas.openxmlformats.org/officeDocument/2006/relationships/image" Target="../media/image19.svg"/><Relationship Id="rId5" Type="http://schemas.openxmlformats.org/officeDocument/2006/relationships/image" Target="../media/image14.png"/><Relationship Id="rId15" Type="http://schemas.openxmlformats.org/officeDocument/2006/relationships/image" Target="../media/image18.png"/><Relationship Id="rId10" Type="http://schemas.openxmlformats.org/officeDocument/2006/relationships/image" Target="../media/image15.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22.svg"/></Relationships>
</file>

<file path=ppt/slides/_rels/slide7.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1.png"/><Relationship Id="rId7" Type="http://schemas.openxmlformats.org/officeDocument/2006/relationships/image" Target="../media/image22.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11.png"/><Relationship Id="rId5" Type="http://schemas.openxmlformats.org/officeDocument/2006/relationships/image" Target="../media/image8.png"/><Relationship Id="rId10" Type="http://schemas.openxmlformats.org/officeDocument/2006/relationships/image" Target="../media/image23.png"/><Relationship Id="rId4" Type="http://schemas.openxmlformats.org/officeDocument/2006/relationships/image" Target="../media/image6.png"/><Relationship Id="rId9"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333" b="-3333"/>
            </a:stretch>
          </a:blipFill>
        </p:spPr>
      </p:sp>
      <p:sp>
        <p:nvSpPr>
          <p:cNvPr id="3" name="Freeform 3"/>
          <p:cNvSpPr/>
          <p:nvPr/>
        </p:nvSpPr>
        <p:spPr>
          <a:xfrm>
            <a:off x="14109880" y="-1583363"/>
            <a:ext cx="6298840" cy="6544249"/>
          </a:xfrm>
          <a:custGeom>
            <a:avLst/>
            <a:gdLst/>
            <a:ahLst/>
            <a:cxnLst/>
            <a:rect l="l" t="t" r="r" b="b"/>
            <a:pathLst>
              <a:path w="6298840" h="6544249">
                <a:moveTo>
                  <a:pt x="0" y="0"/>
                </a:moveTo>
                <a:lnTo>
                  <a:pt x="6298840" y="0"/>
                </a:lnTo>
                <a:lnTo>
                  <a:pt x="6298840" y="6544249"/>
                </a:lnTo>
                <a:lnTo>
                  <a:pt x="0" y="6544249"/>
                </a:lnTo>
                <a:lnTo>
                  <a:pt x="0" y="0"/>
                </a:lnTo>
                <a:close/>
              </a:path>
            </a:pathLst>
          </a:custGeom>
          <a:blipFill>
            <a:blip r:embed="rId3"/>
            <a:stretch>
              <a:fillRect/>
            </a:stretch>
          </a:blipFill>
        </p:spPr>
      </p:sp>
      <p:sp>
        <p:nvSpPr>
          <p:cNvPr id="4" name="Freeform 4"/>
          <p:cNvSpPr/>
          <p:nvPr/>
        </p:nvSpPr>
        <p:spPr>
          <a:xfrm rot="3493524">
            <a:off x="988700" y="6051860"/>
            <a:ext cx="2870292" cy="2794947"/>
          </a:xfrm>
          <a:custGeom>
            <a:avLst/>
            <a:gdLst/>
            <a:ahLst/>
            <a:cxnLst/>
            <a:rect l="l" t="t" r="r" b="b"/>
            <a:pathLst>
              <a:path w="2870292" h="2794947">
                <a:moveTo>
                  <a:pt x="0" y="0"/>
                </a:moveTo>
                <a:lnTo>
                  <a:pt x="2870293" y="0"/>
                </a:lnTo>
                <a:lnTo>
                  <a:pt x="2870293" y="2794947"/>
                </a:lnTo>
                <a:lnTo>
                  <a:pt x="0" y="2794947"/>
                </a:lnTo>
                <a:lnTo>
                  <a:pt x="0" y="0"/>
                </a:lnTo>
                <a:close/>
              </a:path>
            </a:pathLst>
          </a:custGeom>
          <a:blipFill>
            <a:blip r:embed="rId4"/>
            <a:stretch>
              <a:fillRect/>
            </a:stretch>
          </a:blipFill>
        </p:spPr>
      </p:sp>
      <p:sp>
        <p:nvSpPr>
          <p:cNvPr id="5" name="TextBox 5"/>
          <p:cNvSpPr txBox="1"/>
          <p:nvPr/>
        </p:nvSpPr>
        <p:spPr>
          <a:xfrm>
            <a:off x="3202543" y="2476500"/>
            <a:ext cx="11882914" cy="4693593"/>
          </a:xfrm>
          <a:prstGeom prst="rect">
            <a:avLst/>
          </a:prstGeom>
        </p:spPr>
        <p:txBody>
          <a:bodyPr wrap="square" lIns="0" tIns="0" rIns="0" bIns="0" rtlCol="0" anchor="t">
            <a:spAutoFit/>
          </a:bodyPr>
          <a:lstStyle/>
          <a:p>
            <a:pPr algn="ctr">
              <a:lnSpc>
                <a:spcPts val="18344"/>
              </a:lnSpc>
            </a:pPr>
            <a:r>
              <a:rPr lang="en-US" sz="10984" dirty="0">
                <a:solidFill>
                  <a:srgbClr val="003070"/>
                </a:solidFill>
                <a:latin typeface="Baloo"/>
                <a:ea typeface="Baloo"/>
                <a:cs typeface="Baloo"/>
                <a:sym typeface="Baloo"/>
              </a:rPr>
              <a:t>TRUYỆN:</a:t>
            </a:r>
          </a:p>
          <a:p>
            <a:pPr algn="ctr">
              <a:lnSpc>
                <a:spcPts val="18344"/>
              </a:lnSpc>
            </a:pPr>
            <a:r>
              <a:rPr lang="en-US" sz="10984" dirty="0">
                <a:solidFill>
                  <a:srgbClr val="003070"/>
                </a:solidFill>
                <a:latin typeface="Baloo"/>
                <a:ea typeface="Baloo"/>
                <a:cs typeface="Baloo"/>
                <a:sym typeface="Baloo"/>
              </a:rPr>
              <a:t>GIÓ VÀ MẶT TRỜI</a:t>
            </a:r>
          </a:p>
        </p:txBody>
      </p:sp>
      <p:sp>
        <p:nvSpPr>
          <p:cNvPr id="6" name="Freeform 6"/>
          <p:cNvSpPr/>
          <p:nvPr/>
        </p:nvSpPr>
        <p:spPr>
          <a:xfrm flipH="1">
            <a:off x="-526459" y="-217873"/>
            <a:ext cx="5900611" cy="3813270"/>
          </a:xfrm>
          <a:custGeom>
            <a:avLst/>
            <a:gdLst/>
            <a:ahLst/>
            <a:cxnLst/>
            <a:rect l="l" t="t" r="r" b="b"/>
            <a:pathLst>
              <a:path w="5900611" h="3813270">
                <a:moveTo>
                  <a:pt x="5900611" y="0"/>
                </a:moveTo>
                <a:lnTo>
                  <a:pt x="0" y="0"/>
                </a:lnTo>
                <a:lnTo>
                  <a:pt x="0" y="3813270"/>
                </a:lnTo>
                <a:lnTo>
                  <a:pt x="5900611" y="3813270"/>
                </a:lnTo>
                <a:lnTo>
                  <a:pt x="5900611" y="0"/>
                </a:lnTo>
                <a:close/>
              </a:path>
            </a:pathLst>
          </a:custGeom>
          <a:blipFill>
            <a:blip r:embed="rId5"/>
            <a:stretch>
              <a:fillRect/>
            </a:stretch>
          </a:blipFill>
        </p:spPr>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333" b="-3333"/>
            </a:stretch>
          </a:blipFill>
        </p:spPr>
      </p:sp>
      <p:sp>
        <p:nvSpPr>
          <p:cNvPr id="3" name="Freeform 3"/>
          <p:cNvSpPr/>
          <p:nvPr/>
        </p:nvSpPr>
        <p:spPr>
          <a:xfrm rot="-925879">
            <a:off x="12166640" y="2353445"/>
            <a:ext cx="5881539" cy="5580110"/>
          </a:xfrm>
          <a:custGeom>
            <a:avLst/>
            <a:gdLst/>
            <a:ahLst/>
            <a:cxnLst/>
            <a:rect l="l" t="t" r="r" b="b"/>
            <a:pathLst>
              <a:path w="5881539" h="5580110">
                <a:moveTo>
                  <a:pt x="0" y="0"/>
                </a:moveTo>
                <a:lnTo>
                  <a:pt x="5881539" y="0"/>
                </a:lnTo>
                <a:lnTo>
                  <a:pt x="5881539" y="5580110"/>
                </a:lnTo>
                <a:lnTo>
                  <a:pt x="0" y="5580110"/>
                </a:lnTo>
                <a:lnTo>
                  <a:pt x="0" y="0"/>
                </a:lnTo>
                <a:close/>
              </a:path>
            </a:pathLst>
          </a:custGeom>
          <a:blipFill>
            <a:blip r:embed="rId3"/>
            <a:stretch>
              <a:fillRect/>
            </a:stretch>
          </a:blipFill>
        </p:spPr>
      </p:sp>
      <p:sp>
        <p:nvSpPr>
          <p:cNvPr id="4" name="Freeform 4"/>
          <p:cNvSpPr/>
          <p:nvPr/>
        </p:nvSpPr>
        <p:spPr>
          <a:xfrm>
            <a:off x="0" y="4409399"/>
            <a:ext cx="5221120" cy="4848901"/>
          </a:xfrm>
          <a:custGeom>
            <a:avLst/>
            <a:gdLst/>
            <a:ahLst/>
            <a:cxnLst/>
            <a:rect l="l" t="t" r="r" b="b"/>
            <a:pathLst>
              <a:path w="5221120" h="4848901">
                <a:moveTo>
                  <a:pt x="0" y="0"/>
                </a:moveTo>
                <a:lnTo>
                  <a:pt x="5221120" y="0"/>
                </a:lnTo>
                <a:lnTo>
                  <a:pt x="5221120" y="4848901"/>
                </a:lnTo>
                <a:lnTo>
                  <a:pt x="0" y="4848901"/>
                </a:lnTo>
                <a:lnTo>
                  <a:pt x="0" y="0"/>
                </a:lnTo>
                <a:close/>
              </a:path>
            </a:pathLst>
          </a:custGeom>
          <a:blipFill>
            <a:blip r:embed="rId4"/>
            <a:stretch>
              <a:fillRect/>
            </a:stretch>
          </a:blipFill>
        </p:spPr>
      </p:sp>
      <p:sp>
        <p:nvSpPr>
          <p:cNvPr id="5" name="Freeform 5"/>
          <p:cNvSpPr/>
          <p:nvPr/>
        </p:nvSpPr>
        <p:spPr>
          <a:xfrm>
            <a:off x="4446909" y="2372276"/>
            <a:ext cx="5346081" cy="3007170"/>
          </a:xfrm>
          <a:custGeom>
            <a:avLst/>
            <a:gdLst/>
            <a:ahLst/>
            <a:cxnLst/>
            <a:rect l="l" t="t" r="r" b="b"/>
            <a:pathLst>
              <a:path w="5346081" h="3007170">
                <a:moveTo>
                  <a:pt x="0" y="0"/>
                </a:moveTo>
                <a:lnTo>
                  <a:pt x="5346081" y="0"/>
                </a:lnTo>
                <a:lnTo>
                  <a:pt x="5346081" y="3007171"/>
                </a:lnTo>
                <a:lnTo>
                  <a:pt x="0" y="3007171"/>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6" name="TextBox 6"/>
          <p:cNvSpPr txBox="1"/>
          <p:nvPr/>
        </p:nvSpPr>
        <p:spPr>
          <a:xfrm>
            <a:off x="0" y="364403"/>
            <a:ext cx="17961429" cy="1836420"/>
          </a:xfrm>
          <a:prstGeom prst="rect">
            <a:avLst/>
          </a:prstGeom>
        </p:spPr>
        <p:txBody>
          <a:bodyPr lIns="0" tIns="0" rIns="0" bIns="0" rtlCol="0" anchor="t">
            <a:spAutoFit/>
          </a:bodyPr>
          <a:lstStyle/>
          <a:p>
            <a:pPr algn="ctr">
              <a:lnSpc>
                <a:spcPts val="7514"/>
              </a:lnSpc>
              <a:spcBef>
                <a:spcPct val="0"/>
              </a:spcBef>
            </a:pPr>
            <a:r>
              <a:rPr lang="en-US" sz="4500">
                <a:solidFill>
                  <a:srgbClr val="000000"/>
                </a:solidFill>
                <a:latin typeface="Muli"/>
                <a:ea typeface="Muli"/>
                <a:cs typeface="Muli"/>
                <a:sym typeface="Muli"/>
              </a:rPr>
              <a:t>Một ngày nọ, Gió và Mặt trời tranh cãi nhau kịch liệt. Gió cho rằng mình mạnh mẽ hơn nhưng Mặt Trời không đồng ý:</a:t>
            </a:r>
          </a:p>
        </p:txBody>
      </p:sp>
      <p:sp>
        <p:nvSpPr>
          <p:cNvPr id="7" name="TextBox 7"/>
          <p:cNvSpPr txBox="1"/>
          <p:nvPr/>
        </p:nvSpPr>
        <p:spPr>
          <a:xfrm>
            <a:off x="4713438" y="2583219"/>
            <a:ext cx="5248564" cy="1570175"/>
          </a:xfrm>
          <a:prstGeom prst="rect">
            <a:avLst/>
          </a:prstGeom>
        </p:spPr>
        <p:txBody>
          <a:bodyPr lIns="0" tIns="0" rIns="0" bIns="0" rtlCol="0" anchor="t">
            <a:spAutoFit/>
          </a:bodyPr>
          <a:lstStyle/>
          <a:p>
            <a:pPr algn="l">
              <a:lnSpc>
                <a:spcPts val="6436"/>
              </a:lnSpc>
              <a:spcBef>
                <a:spcPct val="0"/>
              </a:spcBef>
            </a:pPr>
            <a:r>
              <a:rPr lang="en-US" sz="3854">
                <a:solidFill>
                  <a:srgbClr val="000000"/>
                </a:solidFill>
                <a:latin typeface="Muli Bold"/>
                <a:ea typeface="Muli Bold"/>
                <a:cs typeface="Muli Bold"/>
                <a:sym typeface="Muli Bold"/>
              </a:rPr>
              <a:t>Tớ có thể thổi đổ cây, lật tung các mái nhà </a:t>
            </a:r>
          </a:p>
        </p:txBody>
      </p:sp>
      <p:sp>
        <p:nvSpPr>
          <p:cNvPr id="8" name="Freeform 8"/>
          <p:cNvSpPr/>
          <p:nvPr/>
        </p:nvSpPr>
        <p:spPr>
          <a:xfrm rot="-10800000">
            <a:off x="7119949" y="5941422"/>
            <a:ext cx="5346081" cy="3007170"/>
          </a:xfrm>
          <a:custGeom>
            <a:avLst/>
            <a:gdLst/>
            <a:ahLst/>
            <a:cxnLst/>
            <a:rect l="l" t="t" r="r" b="b"/>
            <a:pathLst>
              <a:path w="5346081" h="3007170">
                <a:moveTo>
                  <a:pt x="0" y="0"/>
                </a:moveTo>
                <a:lnTo>
                  <a:pt x="5346081" y="0"/>
                </a:lnTo>
                <a:lnTo>
                  <a:pt x="5346081" y="3007170"/>
                </a:lnTo>
                <a:lnTo>
                  <a:pt x="0" y="300717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9" name="TextBox 9"/>
          <p:cNvSpPr txBox="1"/>
          <p:nvPr/>
        </p:nvSpPr>
        <p:spPr>
          <a:xfrm>
            <a:off x="7420499" y="7030767"/>
            <a:ext cx="4578534" cy="1570419"/>
          </a:xfrm>
          <a:prstGeom prst="rect">
            <a:avLst/>
          </a:prstGeom>
        </p:spPr>
        <p:txBody>
          <a:bodyPr lIns="0" tIns="0" rIns="0" bIns="0" rtlCol="0" anchor="t">
            <a:spAutoFit/>
          </a:bodyPr>
          <a:lstStyle/>
          <a:p>
            <a:pPr algn="ctr">
              <a:lnSpc>
                <a:spcPts val="6429"/>
              </a:lnSpc>
              <a:spcBef>
                <a:spcPct val="0"/>
              </a:spcBef>
            </a:pPr>
            <a:r>
              <a:rPr lang="en-US" sz="3849">
                <a:solidFill>
                  <a:srgbClr val="000000"/>
                </a:solidFill>
                <a:latin typeface="Muli Bold"/>
                <a:ea typeface="Muli Bold"/>
                <a:cs typeface="Muli Bold"/>
                <a:sym typeface="Muli Bold"/>
              </a:rPr>
              <a:t>Tớ vẫn nghĩ tớ mạnh mẽ hơn cậu</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666"/>
            </a:stretch>
          </a:blipFill>
        </p:spPr>
      </p:sp>
      <p:sp>
        <p:nvSpPr>
          <p:cNvPr id="3" name="Freeform 3"/>
          <p:cNvSpPr/>
          <p:nvPr/>
        </p:nvSpPr>
        <p:spPr>
          <a:xfrm>
            <a:off x="38549" y="2144549"/>
            <a:ext cx="4220898" cy="3919987"/>
          </a:xfrm>
          <a:custGeom>
            <a:avLst/>
            <a:gdLst/>
            <a:ahLst/>
            <a:cxnLst/>
            <a:rect l="l" t="t" r="r" b="b"/>
            <a:pathLst>
              <a:path w="4220898" h="3919987">
                <a:moveTo>
                  <a:pt x="0" y="0"/>
                </a:moveTo>
                <a:lnTo>
                  <a:pt x="4220898" y="0"/>
                </a:lnTo>
                <a:lnTo>
                  <a:pt x="4220898" y="3919986"/>
                </a:lnTo>
                <a:lnTo>
                  <a:pt x="0" y="3919986"/>
                </a:lnTo>
                <a:lnTo>
                  <a:pt x="0" y="0"/>
                </a:lnTo>
                <a:close/>
              </a:path>
            </a:pathLst>
          </a:custGeom>
          <a:blipFill>
            <a:blip r:embed="rId3"/>
            <a:stretch>
              <a:fillRect/>
            </a:stretch>
          </a:blipFill>
        </p:spPr>
      </p:sp>
      <p:sp>
        <p:nvSpPr>
          <p:cNvPr id="4" name="Freeform 4"/>
          <p:cNvSpPr/>
          <p:nvPr/>
        </p:nvSpPr>
        <p:spPr>
          <a:xfrm rot="-10800000">
            <a:off x="11170097" y="4322870"/>
            <a:ext cx="2917796" cy="1641260"/>
          </a:xfrm>
          <a:custGeom>
            <a:avLst/>
            <a:gdLst/>
            <a:ahLst/>
            <a:cxnLst/>
            <a:rect l="l" t="t" r="r" b="b"/>
            <a:pathLst>
              <a:path w="2917796" h="1641260">
                <a:moveTo>
                  <a:pt x="0" y="0"/>
                </a:moveTo>
                <a:lnTo>
                  <a:pt x="2917796" y="0"/>
                </a:lnTo>
                <a:lnTo>
                  <a:pt x="2917796" y="1641260"/>
                </a:lnTo>
                <a:lnTo>
                  <a:pt x="0" y="164126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5" name="Freeform 5"/>
          <p:cNvSpPr/>
          <p:nvPr/>
        </p:nvSpPr>
        <p:spPr>
          <a:xfrm>
            <a:off x="9144000" y="1237177"/>
            <a:ext cx="5621330" cy="3161998"/>
          </a:xfrm>
          <a:custGeom>
            <a:avLst/>
            <a:gdLst/>
            <a:ahLst/>
            <a:cxnLst/>
            <a:rect l="l" t="t" r="r" b="b"/>
            <a:pathLst>
              <a:path w="5621330" h="3161998">
                <a:moveTo>
                  <a:pt x="0" y="0"/>
                </a:moveTo>
                <a:lnTo>
                  <a:pt x="5621330" y="0"/>
                </a:lnTo>
                <a:lnTo>
                  <a:pt x="5621330" y="3161999"/>
                </a:lnTo>
                <a:lnTo>
                  <a:pt x="0" y="3161999"/>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6" name="Freeform 6"/>
          <p:cNvSpPr/>
          <p:nvPr/>
        </p:nvSpPr>
        <p:spPr>
          <a:xfrm>
            <a:off x="3402031" y="1169318"/>
            <a:ext cx="5741969" cy="3229858"/>
          </a:xfrm>
          <a:custGeom>
            <a:avLst/>
            <a:gdLst/>
            <a:ahLst/>
            <a:cxnLst/>
            <a:rect l="l" t="t" r="r" b="b"/>
            <a:pathLst>
              <a:path w="5741969" h="3229858">
                <a:moveTo>
                  <a:pt x="0" y="0"/>
                </a:moveTo>
                <a:lnTo>
                  <a:pt x="5741969" y="0"/>
                </a:lnTo>
                <a:lnTo>
                  <a:pt x="5741969" y="3229858"/>
                </a:lnTo>
                <a:lnTo>
                  <a:pt x="0" y="322985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7" name="Freeform 7"/>
          <p:cNvSpPr/>
          <p:nvPr/>
        </p:nvSpPr>
        <p:spPr>
          <a:xfrm>
            <a:off x="8904236" y="4104542"/>
            <a:ext cx="2870984" cy="5699225"/>
          </a:xfrm>
          <a:custGeom>
            <a:avLst/>
            <a:gdLst/>
            <a:ahLst/>
            <a:cxnLst/>
            <a:rect l="l" t="t" r="r" b="b"/>
            <a:pathLst>
              <a:path w="2870984" h="5699225">
                <a:moveTo>
                  <a:pt x="0" y="0"/>
                </a:moveTo>
                <a:lnTo>
                  <a:pt x="2870984" y="0"/>
                </a:lnTo>
                <a:lnTo>
                  <a:pt x="2870984" y="5699225"/>
                </a:lnTo>
                <a:lnTo>
                  <a:pt x="0" y="5699225"/>
                </a:lnTo>
                <a:lnTo>
                  <a:pt x="0" y="0"/>
                </a:lnTo>
                <a:close/>
              </a:path>
            </a:pathLst>
          </a:custGeom>
          <a:blipFill>
            <a:blip r:embed="rId6"/>
            <a:stretch>
              <a:fillRect/>
            </a:stretch>
          </a:blipFill>
        </p:spPr>
      </p:sp>
      <p:sp>
        <p:nvSpPr>
          <p:cNvPr id="8" name="TextBox 8"/>
          <p:cNvSpPr txBox="1"/>
          <p:nvPr/>
        </p:nvSpPr>
        <p:spPr>
          <a:xfrm>
            <a:off x="10339728" y="4887781"/>
            <a:ext cx="4578534" cy="760794"/>
          </a:xfrm>
          <a:prstGeom prst="rect">
            <a:avLst/>
          </a:prstGeom>
        </p:spPr>
        <p:txBody>
          <a:bodyPr lIns="0" tIns="0" rIns="0" bIns="0" rtlCol="0" anchor="t">
            <a:spAutoFit/>
          </a:bodyPr>
          <a:lstStyle/>
          <a:p>
            <a:pPr algn="ctr">
              <a:lnSpc>
                <a:spcPts val="6429"/>
              </a:lnSpc>
              <a:spcBef>
                <a:spcPct val="0"/>
              </a:spcBef>
            </a:pPr>
            <a:r>
              <a:rPr lang="en-US" sz="3849">
                <a:solidFill>
                  <a:srgbClr val="000000"/>
                </a:solidFill>
                <a:latin typeface="Muli"/>
                <a:ea typeface="Muli"/>
                <a:cs typeface="Muli"/>
                <a:sym typeface="Muli"/>
              </a:rPr>
              <a:t> Đồng ý!</a:t>
            </a:r>
          </a:p>
        </p:txBody>
      </p:sp>
      <p:sp>
        <p:nvSpPr>
          <p:cNvPr id="9" name="TextBox 9"/>
          <p:cNvSpPr txBox="1"/>
          <p:nvPr/>
        </p:nvSpPr>
        <p:spPr>
          <a:xfrm>
            <a:off x="9751321" y="1253469"/>
            <a:ext cx="5755347" cy="1840230"/>
          </a:xfrm>
          <a:prstGeom prst="rect">
            <a:avLst/>
          </a:prstGeom>
        </p:spPr>
        <p:txBody>
          <a:bodyPr lIns="0" tIns="0" rIns="0" bIns="0" rtlCol="0" anchor="t">
            <a:spAutoFit/>
          </a:bodyPr>
          <a:lstStyle/>
          <a:p>
            <a:pPr algn="l">
              <a:lnSpc>
                <a:spcPts val="5009"/>
              </a:lnSpc>
              <a:spcBef>
                <a:spcPct val="0"/>
              </a:spcBef>
            </a:pPr>
            <a:r>
              <a:rPr lang="en-US" sz="3000">
                <a:solidFill>
                  <a:srgbClr val="000000"/>
                </a:solidFill>
                <a:latin typeface="Muli Bold"/>
                <a:ea typeface="Muli Bold"/>
                <a:cs typeface="Muli Bold"/>
                <a:sym typeface="Muli Bold"/>
              </a:rPr>
              <a:t>Và nếu như cậu làm được điều đó thì tớ sẽ công nhận cậu mạnh hơn tớ. Đồng ý không?</a:t>
            </a:r>
          </a:p>
        </p:txBody>
      </p:sp>
      <p:sp>
        <p:nvSpPr>
          <p:cNvPr id="10" name="Freeform 10"/>
          <p:cNvSpPr/>
          <p:nvPr/>
        </p:nvSpPr>
        <p:spPr>
          <a:xfrm rot="-925879">
            <a:off x="14015808" y="1885028"/>
            <a:ext cx="4297109" cy="4076882"/>
          </a:xfrm>
          <a:custGeom>
            <a:avLst/>
            <a:gdLst/>
            <a:ahLst/>
            <a:cxnLst/>
            <a:rect l="l" t="t" r="r" b="b"/>
            <a:pathLst>
              <a:path w="4297109" h="4076882">
                <a:moveTo>
                  <a:pt x="0" y="0"/>
                </a:moveTo>
                <a:lnTo>
                  <a:pt x="4297110" y="0"/>
                </a:lnTo>
                <a:lnTo>
                  <a:pt x="4297110" y="4076882"/>
                </a:lnTo>
                <a:lnTo>
                  <a:pt x="0" y="4076882"/>
                </a:lnTo>
                <a:lnTo>
                  <a:pt x="0" y="0"/>
                </a:lnTo>
                <a:close/>
              </a:path>
            </a:pathLst>
          </a:custGeom>
          <a:blipFill>
            <a:blip r:embed="rId7"/>
            <a:stretch>
              <a:fillRect/>
            </a:stretch>
          </a:blipFill>
        </p:spPr>
      </p:sp>
      <p:sp>
        <p:nvSpPr>
          <p:cNvPr id="11" name="Freeform 11"/>
          <p:cNvSpPr/>
          <p:nvPr/>
        </p:nvSpPr>
        <p:spPr>
          <a:xfrm>
            <a:off x="14073471" y="8113713"/>
            <a:ext cx="9035549" cy="2401950"/>
          </a:xfrm>
          <a:custGeom>
            <a:avLst/>
            <a:gdLst/>
            <a:ahLst/>
            <a:cxnLst/>
            <a:rect l="l" t="t" r="r" b="b"/>
            <a:pathLst>
              <a:path w="9035549" h="2401950">
                <a:moveTo>
                  <a:pt x="0" y="0"/>
                </a:moveTo>
                <a:lnTo>
                  <a:pt x="9035548" y="0"/>
                </a:lnTo>
                <a:lnTo>
                  <a:pt x="9035548" y="2401950"/>
                </a:lnTo>
                <a:lnTo>
                  <a:pt x="0" y="240195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2" name="Freeform 12"/>
          <p:cNvSpPr/>
          <p:nvPr/>
        </p:nvSpPr>
        <p:spPr>
          <a:xfrm>
            <a:off x="3074820" y="6713880"/>
            <a:ext cx="3558629" cy="2544420"/>
          </a:xfrm>
          <a:custGeom>
            <a:avLst/>
            <a:gdLst/>
            <a:ahLst/>
            <a:cxnLst/>
            <a:rect l="l" t="t" r="r" b="b"/>
            <a:pathLst>
              <a:path w="3558629" h="2544420">
                <a:moveTo>
                  <a:pt x="0" y="0"/>
                </a:moveTo>
                <a:lnTo>
                  <a:pt x="3558629" y="0"/>
                </a:lnTo>
                <a:lnTo>
                  <a:pt x="3558629" y="2544420"/>
                </a:lnTo>
                <a:lnTo>
                  <a:pt x="0" y="2544420"/>
                </a:lnTo>
                <a:lnTo>
                  <a:pt x="0" y="0"/>
                </a:lnTo>
                <a:close/>
              </a:path>
            </a:pathLst>
          </a:custGeom>
          <a:blipFill>
            <a:blip r:embed="rId10"/>
            <a:stretch>
              <a:fillRect/>
            </a:stretch>
          </a:blipFill>
        </p:spPr>
      </p:sp>
      <p:sp>
        <p:nvSpPr>
          <p:cNvPr id="13" name="TextBox 13"/>
          <p:cNvSpPr txBox="1"/>
          <p:nvPr/>
        </p:nvSpPr>
        <p:spPr>
          <a:xfrm>
            <a:off x="623225" y="283936"/>
            <a:ext cx="17041551" cy="825627"/>
          </a:xfrm>
          <a:prstGeom prst="rect">
            <a:avLst/>
          </a:prstGeom>
        </p:spPr>
        <p:txBody>
          <a:bodyPr lIns="0" tIns="0" rIns="0" bIns="0" rtlCol="0" anchor="t">
            <a:spAutoFit/>
          </a:bodyPr>
          <a:lstStyle/>
          <a:p>
            <a:pPr algn="ctr">
              <a:lnSpc>
                <a:spcPts val="7014"/>
              </a:lnSpc>
              <a:spcBef>
                <a:spcPct val="0"/>
              </a:spcBef>
            </a:pPr>
            <a:r>
              <a:rPr lang="en-US" sz="4200">
                <a:solidFill>
                  <a:srgbClr val="000000"/>
                </a:solidFill>
                <a:latin typeface="Muli"/>
                <a:ea typeface="Muli"/>
                <a:cs typeface="Muli"/>
                <a:sym typeface="Muli"/>
              </a:rPr>
              <a:t>Đúng lúc đó có 1 vị khách đi qua đường. Gió chợt nảy ra ý nghĩ:</a:t>
            </a:r>
          </a:p>
        </p:txBody>
      </p:sp>
      <p:sp>
        <p:nvSpPr>
          <p:cNvPr id="14" name="TextBox 14"/>
          <p:cNvSpPr txBox="1"/>
          <p:nvPr/>
        </p:nvSpPr>
        <p:spPr>
          <a:xfrm>
            <a:off x="3762465" y="1253469"/>
            <a:ext cx="5951908" cy="1840230"/>
          </a:xfrm>
          <a:prstGeom prst="rect">
            <a:avLst/>
          </a:prstGeom>
        </p:spPr>
        <p:txBody>
          <a:bodyPr lIns="0" tIns="0" rIns="0" bIns="0" rtlCol="0" anchor="t">
            <a:spAutoFit/>
          </a:bodyPr>
          <a:lstStyle/>
          <a:p>
            <a:pPr algn="l">
              <a:lnSpc>
                <a:spcPts val="5009"/>
              </a:lnSpc>
            </a:pPr>
            <a:r>
              <a:rPr lang="en-US" sz="3000">
                <a:solidFill>
                  <a:srgbClr val="000000"/>
                </a:solidFill>
                <a:latin typeface="Muli Bold"/>
                <a:ea typeface="Muli Bold"/>
                <a:cs typeface="Muli Bold"/>
                <a:sym typeface="Muli Bold"/>
              </a:rPr>
              <a:t>Nếu tớ làm cho ông ta cởi </a:t>
            </a:r>
          </a:p>
          <a:p>
            <a:pPr algn="l">
              <a:lnSpc>
                <a:spcPts val="5009"/>
              </a:lnSpc>
              <a:spcBef>
                <a:spcPct val="0"/>
              </a:spcBef>
            </a:pPr>
            <a:r>
              <a:rPr lang="en-US" sz="3000">
                <a:solidFill>
                  <a:srgbClr val="000000"/>
                </a:solidFill>
                <a:latin typeface="Muli Bold"/>
                <a:ea typeface="Muli Bold"/>
                <a:cs typeface="Muli Bold"/>
                <a:sym typeface="Muli Bold"/>
              </a:rPr>
              <a:t>quần áo ra thì cậu phải công nhận rằng tớ mạnh mẽ hơn cậu. </a:t>
            </a:r>
          </a:p>
        </p:txBody>
      </p:sp>
      <p:sp>
        <p:nvSpPr>
          <p:cNvPr id="15" name="Freeform 15"/>
          <p:cNvSpPr/>
          <p:nvPr/>
        </p:nvSpPr>
        <p:spPr>
          <a:xfrm>
            <a:off x="0" y="8342376"/>
            <a:ext cx="7315200" cy="1944624"/>
          </a:xfrm>
          <a:custGeom>
            <a:avLst/>
            <a:gdLst/>
            <a:ahLst/>
            <a:cxnLst/>
            <a:rect l="l" t="t" r="r" b="b"/>
            <a:pathLst>
              <a:path w="7315200" h="1944624">
                <a:moveTo>
                  <a:pt x="0" y="0"/>
                </a:moveTo>
                <a:lnTo>
                  <a:pt x="7315200" y="0"/>
                </a:lnTo>
                <a:lnTo>
                  <a:pt x="7315200" y="1944624"/>
                </a:lnTo>
                <a:lnTo>
                  <a:pt x="0" y="1944624"/>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6" name="Freeform 16"/>
          <p:cNvSpPr/>
          <p:nvPr/>
        </p:nvSpPr>
        <p:spPr>
          <a:xfrm>
            <a:off x="7282326" y="8342376"/>
            <a:ext cx="7315200" cy="1944624"/>
          </a:xfrm>
          <a:custGeom>
            <a:avLst/>
            <a:gdLst/>
            <a:ahLst/>
            <a:cxnLst/>
            <a:rect l="l" t="t" r="r" b="b"/>
            <a:pathLst>
              <a:path w="7315200" h="1944624">
                <a:moveTo>
                  <a:pt x="0" y="0"/>
                </a:moveTo>
                <a:lnTo>
                  <a:pt x="7315200" y="0"/>
                </a:lnTo>
                <a:lnTo>
                  <a:pt x="7315200" y="1944624"/>
                </a:lnTo>
                <a:lnTo>
                  <a:pt x="0" y="1944624"/>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666"/>
            </a:stretch>
          </a:blipFill>
        </p:spPr>
      </p:sp>
      <p:sp>
        <p:nvSpPr>
          <p:cNvPr id="3" name="Freeform 3"/>
          <p:cNvSpPr/>
          <p:nvPr/>
        </p:nvSpPr>
        <p:spPr>
          <a:xfrm rot="-925879">
            <a:off x="15096681" y="-81552"/>
            <a:ext cx="3313438" cy="3143624"/>
          </a:xfrm>
          <a:custGeom>
            <a:avLst/>
            <a:gdLst/>
            <a:ahLst/>
            <a:cxnLst/>
            <a:rect l="l" t="t" r="r" b="b"/>
            <a:pathLst>
              <a:path w="3313438" h="3143624">
                <a:moveTo>
                  <a:pt x="0" y="0"/>
                </a:moveTo>
                <a:lnTo>
                  <a:pt x="3313438" y="0"/>
                </a:lnTo>
                <a:lnTo>
                  <a:pt x="3313438" y="3143624"/>
                </a:lnTo>
                <a:lnTo>
                  <a:pt x="0" y="3143624"/>
                </a:lnTo>
                <a:lnTo>
                  <a:pt x="0" y="0"/>
                </a:lnTo>
                <a:close/>
              </a:path>
            </a:pathLst>
          </a:custGeom>
          <a:blipFill>
            <a:blip r:embed="rId3"/>
            <a:stretch>
              <a:fillRect/>
            </a:stretch>
          </a:blipFill>
        </p:spPr>
      </p:sp>
      <p:sp>
        <p:nvSpPr>
          <p:cNvPr id="4" name="Freeform 4"/>
          <p:cNvSpPr/>
          <p:nvPr/>
        </p:nvSpPr>
        <p:spPr>
          <a:xfrm>
            <a:off x="13123140" y="1976803"/>
            <a:ext cx="4392752" cy="4255478"/>
          </a:xfrm>
          <a:custGeom>
            <a:avLst/>
            <a:gdLst/>
            <a:ahLst/>
            <a:cxnLst/>
            <a:rect l="l" t="t" r="r" b="b"/>
            <a:pathLst>
              <a:path w="4392752" h="4255478">
                <a:moveTo>
                  <a:pt x="0" y="0"/>
                </a:moveTo>
                <a:lnTo>
                  <a:pt x="4392752" y="0"/>
                </a:lnTo>
                <a:lnTo>
                  <a:pt x="4392752" y="4255478"/>
                </a:lnTo>
                <a:lnTo>
                  <a:pt x="0" y="4255478"/>
                </a:lnTo>
                <a:lnTo>
                  <a:pt x="0" y="0"/>
                </a:lnTo>
                <a:close/>
              </a:path>
            </a:pathLst>
          </a:custGeom>
          <a:blipFill>
            <a:blip r:embed="rId4"/>
            <a:stretch>
              <a:fillRect/>
            </a:stretch>
          </a:blipFill>
        </p:spPr>
      </p:sp>
      <p:sp>
        <p:nvSpPr>
          <p:cNvPr id="5" name="Freeform 5"/>
          <p:cNvSpPr/>
          <p:nvPr/>
        </p:nvSpPr>
        <p:spPr>
          <a:xfrm rot="-10800000">
            <a:off x="10570556" y="194300"/>
            <a:ext cx="3796142" cy="2135330"/>
          </a:xfrm>
          <a:custGeom>
            <a:avLst/>
            <a:gdLst/>
            <a:ahLst/>
            <a:cxnLst/>
            <a:rect l="l" t="t" r="r" b="b"/>
            <a:pathLst>
              <a:path w="3796142" h="2135330">
                <a:moveTo>
                  <a:pt x="0" y="0"/>
                </a:moveTo>
                <a:lnTo>
                  <a:pt x="3796142" y="0"/>
                </a:lnTo>
                <a:lnTo>
                  <a:pt x="3796142" y="2135330"/>
                </a:lnTo>
                <a:lnTo>
                  <a:pt x="0" y="213533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6" name="Freeform 6"/>
          <p:cNvSpPr/>
          <p:nvPr/>
        </p:nvSpPr>
        <p:spPr>
          <a:xfrm>
            <a:off x="8976073" y="3678973"/>
            <a:ext cx="2119718" cy="5787626"/>
          </a:xfrm>
          <a:custGeom>
            <a:avLst/>
            <a:gdLst/>
            <a:ahLst/>
            <a:cxnLst/>
            <a:rect l="l" t="t" r="r" b="b"/>
            <a:pathLst>
              <a:path w="2119718" h="5787626">
                <a:moveTo>
                  <a:pt x="0" y="0"/>
                </a:moveTo>
                <a:lnTo>
                  <a:pt x="2119718" y="0"/>
                </a:lnTo>
                <a:lnTo>
                  <a:pt x="2119718" y="5787625"/>
                </a:lnTo>
                <a:lnTo>
                  <a:pt x="0" y="5787625"/>
                </a:lnTo>
                <a:lnTo>
                  <a:pt x="0" y="0"/>
                </a:lnTo>
                <a:close/>
              </a:path>
            </a:pathLst>
          </a:custGeom>
          <a:blipFill>
            <a:blip r:embed="rId7"/>
            <a:stretch>
              <a:fillRect/>
            </a:stretch>
          </a:blipFill>
        </p:spPr>
      </p:sp>
      <p:sp>
        <p:nvSpPr>
          <p:cNvPr id="7" name="TextBox 7"/>
          <p:cNvSpPr txBox="1"/>
          <p:nvPr/>
        </p:nvSpPr>
        <p:spPr>
          <a:xfrm>
            <a:off x="237714" y="1128615"/>
            <a:ext cx="10102014" cy="3097530"/>
          </a:xfrm>
          <a:prstGeom prst="rect">
            <a:avLst/>
          </a:prstGeom>
        </p:spPr>
        <p:txBody>
          <a:bodyPr lIns="0" tIns="0" rIns="0" bIns="0" rtlCol="0" anchor="t">
            <a:spAutoFit/>
          </a:bodyPr>
          <a:lstStyle/>
          <a:p>
            <a:pPr algn="l">
              <a:lnSpc>
                <a:spcPts val="5009"/>
              </a:lnSpc>
            </a:pPr>
            <a:r>
              <a:rPr lang="en-US" sz="3000">
                <a:solidFill>
                  <a:srgbClr val="000000"/>
                </a:solidFill>
                <a:latin typeface="Muli"/>
                <a:ea typeface="Muli"/>
                <a:cs typeface="Muli"/>
                <a:sym typeface="Muli"/>
              </a:rPr>
              <a:t>Người khách cảm thấy lạnh bởi gió thổi mỗi lúc một lạnh hơn. Nhưng người khách không cởi quần áo mà thâm chí còn mặc thêm một chiếc áo khoác mỏng. Cuối cùng thì Gió cũng mệt nhoài và ngừng thổi. Mặt Trời cười to và nói:</a:t>
            </a:r>
          </a:p>
          <a:p>
            <a:pPr algn="l">
              <a:lnSpc>
                <a:spcPts val="5009"/>
              </a:lnSpc>
              <a:spcBef>
                <a:spcPct val="0"/>
              </a:spcBef>
            </a:pPr>
            <a:endParaRPr lang="en-US" sz="3000">
              <a:solidFill>
                <a:srgbClr val="000000"/>
              </a:solidFill>
              <a:latin typeface="Muli"/>
              <a:ea typeface="Muli"/>
              <a:cs typeface="Muli"/>
              <a:sym typeface="Muli"/>
            </a:endParaRPr>
          </a:p>
        </p:txBody>
      </p:sp>
      <p:sp>
        <p:nvSpPr>
          <p:cNvPr id="8" name="TextBox 8"/>
          <p:cNvSpPr txBox="1"/>
          <p:nvPr/>
        </p:nvSpPr>
        <p:spPr>
          <a:xfrm>
            <a:off x="-910874" y="445770"/>
            <a:ext cx="11250603" cy="582930"/>
          </a:xfrm>
          <a:prstGeom prst="rect">
            <a:avLst/>
          </a:prstGeom>
        </p:spPr>
        <p:txBody>
          <a:bodyPr lIns="0" tIns="0" rIns="0" bIns="0" rtlCol="0" anchor="t">
            <a:spAutoFit/>
          </a:bodyPr>
          <a:lstStyle/>
          <a:p>
            <a:pPr algn="ctr">
              <a:lnSpc>
                <a:spcPts val="5009"/>
              </a:lnSpc>
              <a:spcBef>
                <a:spcPct val="0"/>
              </a:spcBef>
            </a:pPr>
            <a:r>
              <a:rPr lang="en-US" sz="3000">
                <a:solidFill>
                  <a:srgbClr val="000000"/>
                </a:solidFill>
                <a:latin typeface="Muli"/>
                <a:ea typeface="Muli"/>
                <a:cs typeface="Muli"/>
                <a:sym typeface="Muli"/>
              </a:rPr>
              <a:t>Mặt Trời núp sau đám mây, Gió bắt đầu ra sức thổi.</a:t>
            </a:r>
          </a:p>
        </p:txBody>
      </p:sp>
      <p:sp>
        <p:nvSpPr>
          <p:cNvPr id="9" name="TextBox 9"/>
          <p:cNvSpPr txBox="1"/>
          <p:nvPr/>
        </p:nvSpPr>
        <p:spPr>
          <a:xfrm>
            <a:off x="10706597" y="622935"/>
            <a:ext cx="3524061" cy="1570419"/>
          </a:xfrm>
          <a:prstGeom prst="rect">
            <a:avLst/>
          </a:prstGeom>
        </p:spPr>
        <p:txBody>
          <a:bodyPr lIns="0" tIns="0" rIns="0" bIns="0" rtlCol="0" anchor="t">
            <a:spAutoFit/>
          </a:bodyPr>
          <a:lstStyle/>
          <a:p>
            <a:pPr algn="ctr">
              <a:lnSpc>
                <a:spcPts val="6429"/>
              </a:lnSpc>
              <a:spcBef>
                <a:spcPct val="0"/>
              </a:spcBef>
            </a:pPr>
            <a:r>
              <a:rPr lang="en-US" sz="3849">
                <a:solidFill>
                  <a:srgbClr val="000000"/>
                </a:solidFill>
                <a:latin typeface="Muli Bold"/>
                <a:ea typeface="Muli Bold"/>
                <a:cs typeface="Muli Bold"/>
                <a:sym typeface="Muli Bold"/>
              </a:rPr>
              <a:t>Bây giờ đến lượt tớ nhé!</a:t>
            </a:r>
          </a:p>
        </p:txBody>
      </p:sp>
      <p:sp>
        <p:nvSpPr>
          <p:cNvPr id="10" name="Freeform 10"/>
          <p:cNvSpPr/>
          <p:nvPr/>
        </p:nvSpPr>
        <p:spPr>
          <a:xfrm>
            <a:off x="14073471" y="8113713"/>
            <a:ext cx="9035549" cy="2401950"/>
          </a:xfrm>
          <a:custGeom>
            <a:avLst/>
            <a:gdLst/>
            <a:ahLst/>
            <a:cxnLst/>
            <a:rect l="l" t="t" r="r" b="b"/>
            <a:pathLst>
              <a:path w="9035549" h="2401950">
                <a:moveTo>
                  <a:pt x="0" y="0"/>
                </a:moveTo>
                <a:lnTo>
                  <a:pt x="9035548" y="0"/>
                </a:lnTo>
                <a:lnTo>
                  <a:pt x="9035548" y="2401950"/>
                </a:lnTo>
                <a:lnTo>
                  <a:pt x="0" y="240195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1" name="Freeform 11"/>
          <p:cNvSpPr/>
          <p:nvPr/>
        </p:nvSpPr>
        <p:spPr>
          <a:xfrm>
            <a:off x="237714" y="6954154"/>
            <a:ext cx="3558629" cy="2544420"/>
          </a:xfrm>
          <a:custGeom>
            <a:avLst/>
            <a:gdLst/>
            <a:ahLst/>
            <a:cxnLst/>
            <a:rect l="l" t="t" r="r" b="b"/>
            <a:pathLst>
              <a:path w="3558629" h="2544420">
                <a:moveTo>
                  <a:pt x="0" y="0"/>
                </a:moveTo>
                <a:lnTo>
                  <a:pt x="3558628" y="0"/>
                </a:lnTo>
                <a:lnTo>
                  <a:pt x="3558628" y="2544420"/>
                </a:lnTo>
                <a:lnTo>
                  <a:pt x="0" y="2544420"/>
                </a:lnTo>
                <a:lnTo>
                  <a:pt x="0" y="0"/>
                </a:lnTo>
                <a:close/>
              </a:path>
            </a:pathLst>
          </a:custGeom>
          <a:blipFill>
            <a:blip r:embed="rId10"/>
            <a:stretch>
              <a:fillRect/>
            </a:stretch>
          </a:blipFill>
        </p:spPr>
      </p:sp>
      <p:sp>
        <p:nvSpPr>
          <p:cNvPr id="12" name="Freeform 12"/>
          <p:cNvSpPr/>
          <p:nvPr/>
        </p:nvSpPr>
        <p:spPr>
          <a:xfrm>
            <a:off x="0" y="8342376"/>
            <a:ext cx="7315200" cy="1944624"/>
          </a:xfrm>
          <a:custGeom>
            <a:avLst/>
            <a:gdLst/>
            <a:ahLst/>
            <a:cxnLst/>
            <a:rect l="l" t="t" r="r" b="b"/>
            <a:pathLst>
              <a:path w="7315200" h="1944624">
                <a:moveTo>
                  <a:pt x="0" y="0"/>
                </a:moveTo>
                <a:lnTo>
                  <a:pt x="7315200" y="0"/>
                </a:lnTo>
                <a:lnTo>
                  <a:pt x="7315200" y="1944624"/>
                </a:lnTo>
                <a:lnTo>
                  <a:pt x="0" y="1944624"/>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3" name="Freeform 13"/>
          <p:cNvSpPr/>
          <p:nvPr/>
        </p:nvSpPr>
        <p:spPr>
          <a:xfrm>
            <a:off x="7282326" y="8342376"/>
            <a:ext cx="7315200" cy="1944624"/>
          </a:xfrm>
          <a:custGeom>
            <a:avLst/>
            <a:gdLst/>
            <a:ahLst/>
            <a:cxnLst/>
            <a:rect l="l" t="t" r="r" b="b"/>
            <a:pathLst>
              <a:path w="7315200" h="1944624">
                <a:moveTo>
                  <a:pt x="0" y="0"/>
                </a:moveTo>
                <a:lnTo>
                  <a:pt x="7315200" y="0"/>
                </a:lnTo>
                <a:lnTo>
                  <a:pt x="7315200" y="1944624"/>
                </a:lnTo>
                <a:lnTo>
                  <a:pt x="0" y="1944624"/>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666"/>
            </a:stretch>
          </a:blipFill>
        </p:spPr>
      </p:sp>
      <p:sp>
        <p:nvSpPr>
          <p:cNvPr id="3" name="Freeform 3"/>
          <p:cNvSpPr/>
          <p:nvPr/>
        </p:nvSpPr>
        <p:spPr>
          <a:xfrm>
            <a:off x="14073471" y="8113713"/>
            <a:ext cx="9035549" cy="2401950"/>
          </a:xfrm>
          <a:custGeom>
            <a:avLst/>
            <a:gdLst/>
            <a:ahLst/>
            <a:cxnLst/>
            <a:rect l="l" t="t" r="r" b="b"/>
            <a:pathLst>
              <a:path w="9035549" h="2401950">
                <a:moveTo>
                  <a:pt x="0" y="0"/>
                </a:moveTo>
                <a:lnTo>
                  <a:pt x="9035548" y="0"/>
                </a:lnTo>
                <a:lnTo>
                  <a:pt x="9035548" y="2401950"/>
                </a:lnTo>
                <a:lnTo>
                  <a:pt x="0" y="240195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Freeform 4"/>
          <p:cNvSpPr/>
          <p:nvPr/>
        </p:nvSpPr>
        <p:spPr>
          <a:xfrm>
            <a:off x="15651002" y="117512"/>
            <a:ext cx="2744171" cy="2658416"/>
          </a:xfrm>
          <a:custGeom>
            <a:avLst/>
            <a:gdLst/>
            <a:ahLst/>
            <a:cxnLst/>
            <a:rect l="l" t="t" r="r" b="b"/>
            <a:pathLst>
              <a:path w="2744171" h="2658416">
                <a:moveTo>
                  <a:pt x="0" y="0"/>
                </a:moveTo>
                <a:lnTo>
                  <a:pt x="2744171" y="0"/>
                </a:lnTo>
                <a:lnTo>
                  <a:pt x="2744171" y="2658416"/>
                </a:lnTo>
                <a:lnTo>
                  <a:pt x="0" y="2658416"/>
                </a:lnTo>
                <a:lnTo>
                  <a:pt x="0" y="0"/>
                </a:lnTo>
                <a:close/>
              </a:path>
            </a:pathLst>
          </a:custGeom>
          <a:blipFill>
            <a:blip r:embed="rId5"/>
            <a:stretch>
              <a:fillRect/>
            </a:stretch>
          </a:blipFill>
        </p:spPr>
      </p:sp>
      <p:sp>
        <p:nvSpPr>
          <p:cNvPr id="5" name="Freeform 5"/>
          <p:cNvSpPr/>
          <p:nvPr/>
        </p:nvSpPr>
        <p:spPr>
          <a:xfrm rot="-10800000">
            <a:off x="2297462" y="3677450"/>
            <a:ext cx="5212623" cy="2932101"/>
          </a:xfrm>
          <a:custGeom>
            <a:avLst/>
            <a:gdLst/>
            <a:ahLst/>
            <a:cxnLst/>
            <a:rect l="l" t="t" r="r" b="b"/>
            <a:pathLst>
              <a:path w="5212623" h="2932101">
                <a:moveTo>
                  <a:pt x="0" y="0"/>
                </a:moveTo>
                <a:lnTo>
                  <a:pt x="5212624" y="0"/>
                </a:lnTo>
                <a:lnTo>
                  <a:pt x="5212624" y="2932100"/>
                </a:lnTo>
                <a:lnTo>
                  <a:pt x="0" y="293210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6" name="Freeform 6"/>
          <p:cNvSpPr/>
          <p:nvPr/>
        </p:nvSpPr>
        <p:spPr>
          <a:xfrm rot="-925879">
            <a:off x="13128497" y="907213"/>
            <a:ext cx="4445848" cy="4217999"/>
          </a:xfrm>
          <a:custGeom>
            <a:avLst/>
            <a:gdLst/>
            <a:ahLst/>
            <a:cxnLst/>
            <a:rect l="l" t="t" r="r" b="b"/>
            <a:pathLst>
              <a:path w="4445848" h="4217999">
                <a:moveTo>
                  <a:pt x="0" y="0"/>
                </a:moveTo>
                <a:lnTo>
                  <a:pt x="4445848" y="0"/>
                </a:lnTo>
                <a:lnTo>
                  <a:pt x="4445848" y="4217999"/>
                </a:lnTo>
                <a:lnTo>
                  <a:pt x="0" y="4217999"/>
                </a:lnTo>
                <a:lnTo>
                  <a:pt x="0" y="0"/>
                </a:lnTo>
                <a:close/>
              </a:path>
            </a:pathLst>
          </a:custGeom>
          <a:blipFill>
            <a:blip r:embed="rId8"/>
            <a:stretch>
              <a:fillRect/>
            </a:stretch>
          </a:blipFill>
        </p:spPr>
      </p:sp>
      <p:sp>
        <p:nvSpPr>
          <p:cNvPr id="7" name="Freeform 7"/>
          <p:cNvSpPr/>
          <p:nvPr/>
        </p:nvSpPr>
        <p:spPr>
          <a:xfrm rot="-8100000">
            <a:off x="9706065" y="3072675"/>
            <a:ext cx="7315200" cy="3703320"/>
          </a:xfrm>
          <a:custGeom>
            <a:avLst/>
            <a:gdLst/>
            <a:ahLst/>
            <a:cxnLst/>
            <a:rect l="l" t="t" r="r" b="b"/>
            <a:pathLst>
              <a:path w="7315200" h="3703320">
                <a:moveTo>
                  <a:pt x="0" y="0"/>
                </a:moveTo>
                <a:lnTo>
                  <a:pt x="7315200" y="0"/>
                </a:lnTo>
                <a:lnTo>
                  <a:pt x="7315200" y="3703320"/>
                </a:lnTo>
                <a:lnTo>
                  <a:pt x="0" y="3703320"/>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8" name="TextBox 8"/>
          <p:cNvSpPr txBox="1"/>
          <p:nvPr/>
        </p:nvSpPr>
        <p:spPr>
          <a:xfrm>
            <a:off x="675330" y="459930"/>
            <a:ext cx="11250603" cy="1840230"/>
          </a:xfrm>
          <a:prstGeom prst="rect">
            <a:avLst/>
          </a:prstGeom>
        </p:spPr>
        <p:txBody>
          <a:bodyPr lIns="0" tIns="0" rIns="0" bIns="0" rtlCol="0" anchor="t">
            <a:spAutoFit/>
          </a:bodyPr>
          <a:lstStyle/>
          <a:p>
            <a:pPr algn="l">
              <a:lnSpc>
                <a:spcPts val="5009"/>
              </a:lnSpc>
              <a:spcBef>
                <a:spcPct val="0"/>
              </a:spcBef>
            </a:pPr>
            <a:r>
              <a:rPr lang="en-US" sz="3000">
                <a:solidFill>
                  <a:srgbClr val="000000"/>
                </a:solidFill>
                <a:latin typeface="Muli"/>
                <a:ea typeface="Muli"/>
                <a:cs typeface="Muli"/>
                <a:sym typeface="Muli"/>
              </a:rPr>
              <a:t>Mặt Trời đẩy mây ra và bắt đầu chiếu sáng. Ánh nắng mỗi lúc càng rực rỡ và trở nên gay gắt. Người khách bắt đầu thấy nóng và ông ta vừa cởi chiếc áo khoác mỏng vừa than phiền:</a:t>
            </a:r>
          </a:p>
        </p:txBody>
      </p:sp>
      <p:sp>
        <p:nvSpPr>
          <p:cNvPr id="9" name="TextBox 9"/>
          <p:cNvSpPr txBox="1"/>
          <p:nvPr/>
        </p:nvSpPr>
        <p:spPr>
          <a:xfrm>
            <a:off x="2297462" y="4653875"/>
            <a:ext cx="5046045" cy="1840230"/>
          </a:xfrm>
          <a:prstGeom prst="rect">
            <a:avLst/>
          </a:prstGeom>
        </p:spPr>
        <p:txBody>
          <a:bodyPr lIns="0" tIns="0" rIns="0" bIns="0" rtlCol="0" anchor="t">
            <a:spAutoFit/>
          </a:bodyPr>
          <a:lstStyle/>
          <a:p>
            <a:pPr algn="l">
              <a:lnSpc>
                <a:spcPts val="5009"/>
              </a:lnSpc>
              <a:spcBef>
                <a:spcPct val="0"/>
              </a:spcBef>
            </a:pPr>
            <a:r>
              <a:rPr lang="en-US" sz="3000">
                <a:solidFill>
                  <a:srgbClr val="000000"/>
                </a:solidFill>
                <a:latin typeface="Muli Bold"/>
                <a:ea typeface="Muli Bold"/>
                <a:cs typeface="Muli Bold"/>
                <a:sym typeface="Muli Bold"/>
              </a:rPr>
              <a:t>Thời tiết hôm nay thật là lạ. Mới có gió lạnh mà đã nóng được ngay.</a:t>
            </a:r>
          </a:p>
        </p:txBody>
      </p:sp>
      <p:sp>
        <p:nvSpPr>
          <p:cNvPr id="10" name="Freeform 10"/>
          <p:cNvSpPr/>
          <p:nvPr/>
        </p:nvSpPr>
        <p:spPr>
          <a:xfrm>
            <a:off x="7743351" y="2775928"/>
            <a:ext cx="2213630" cy="6044042"/>
          </a:xfrm>
          <a:custGeom>
            <a:avLst/>
            <a:gdLst/>
            <a:ahLst/>
            <a:cxnLst/>
            <a:rect l="l" t="t" r="r" b="b"/>
            <a:pathLst>
              <a:path w="2213630" h="6044042">
                <a:moveTo>
                  <a:pt x="0" y="0"/>
                </a:moveTo>
                <a:lnTo>
                  <a:pt x="2213631" y="0"/>
                </a:lnTo>
                <a:lnTo>
                  <a:pt x="2213631" y="6044042"/>
                </a:lnTo>
                <a:lnTo>
                  <a:pt x="0" y="6044042"/>
                </a:lnTo>
                <a:lnTo>
                  <a:pt x="0" y="0"/>
                </a:lnTo>
                <a:close/>
              </a:path>
            </a:pathLst>
          </a:custGeom>
          <a:blipFill>
            <a:blip r:embed="rId11"/>
            <a:stretch>
              <a:fillRect/>
            </a:stretch>
          </a:blipFill>
        </p:spPr>
      </p:sp>
      <p:sp>
        <p:nvSpPr>
          <p:cNvPr id="11" name="Freeform 11"/>
          <p:cNvSpPr/>
          <p:nvPr/>
        </p:nvSpPr>
        <p:spPr>
          <a:xfrm>
            <a:off x="162146" y="6770268"/>
            <a:ext cx="3558629" cy="2544420"/>
          </a:xfrm>
          <a:custGeom>
            <a:avLst/>
            <a:gdLst/>
            <a:ahLst/>
            <a:cxnLst/>
            <a:rect l="l" t="t" r="r" b="b"/>
            <a:pathLst>
              <a:path w="3558629" h="2544420">
                <a:moveTo>
                  <a:pt x="0" y="0"/>
                </a:moveTo>
                <a:lnTo>
                  <a:pt x="3558629" y="0"/>
                </a:lnTo>
                <a:lnTo>
                  <a:pt x="3558629" y="2544420"/>
                </a:lnTo>
                <a:lnTo>
                  <a:pt x="0" y="2544420"/>
                </a:lnTo>
                <a:lnTo>
                  <a:pt x="0" y="0"/>
                </a:lnTo>
                <a:close/>
              </a:path>
            </a:pathLst>
          </a:custGeom>
          <a:blipFill>
            <a:blip r:embed="rId12"/>
            <a:stretch>
              <a:fillRect/>
            </a:stretch>
          </a:blipFill>
        </p:spPr>
      </p:sp>
      <p:sp>
        <p:nvSpPr>
          <p:cNvPr id="12" name="Freeform 12"/>
          <p:cNvSpPr/>
          <p:nvPr/>
        </p:nvSpPr>
        <p:spPr>
          <a:xfrm>
            <a:off x="0" y="8342376"/>
            <a:ext cx="7315200" cy="1944624"/>
          </a:xfrm>
          <a:custGeom>
            <a:avLst/>
            <a:gdLst/>
            <a:ahLst/>
            <a:cxnLst/>
            <a:rect l="l" t="t" r="r" b="b"/>
            <a:pathLst>
              <a:path w="7315200" h="1944624">
                <a:moveTo>
                  <a:pt x="0" y="0"/>
                </a:moveTo>
                <a:lnTo>
                  <a:pt x="7315200" y="0"/>
                </a:lnTo>
                <a:lnTo>
                  <a:pt x="7315200" y="1944624"/>
                </a:lnTo>
                <a:lnTo>
                  <a:pt x="0" y="1944624"/>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3" name="Freeform 13"/>
          <p:cNvSpPr/>
          <p:nvPr/>
        </p:nvSpPr>
        <p:spPr>
          <a:xfrm>
            <a:off x="7282326" y="8342376"/>
            <a:ext cx="7315200" cy="1944624"/>
          </a:xfrm>
          <a:custGeom>
            <a:avLst/>
            <a:gdLst/>
            <a:ahLst/>
            <a:cxnLst/>
            <a:rect l="l" t="t" r="r" b="b"/>
            <a:pathLst>
              <a:path w="7315200" h="1944624">
                <a:moveTo>
                  <a:pt x="0" y="0"/>
                </a:moveTo>
                <a:lnTo>
                  <a:pt x="7315200" y="0"/>
                </a:lnTo>
                <a:lnTo>
                  <a:pt x="7315200" y="1944624"/>
                </a:lnTo>
                <a:lnTo>
                  <a:pt x="0" y="1944624"/>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666"/>
            </a:stretch>
          </a:blipFill>
        </p:spPr>
      </p:sp>
      <p:sp>
        <p:nvSpPr>
          <p:cNvPr id="3" name="Freeform 3"/>
          <p:cNvSpPr/>
          <p:nvPr/>
        </p:nvSpPr>
        <p:spPr>
          <a:xfrm>
            <a:off x="15651002" y="117512"/>
            <a:ext cx="2744171" cy="2658416"/>
          </a:xfrm>
          <a:custGeom>
            <a:avLst/>
            <a:gdLst/>
            <a:ahLst/>
            <a:cxnLst/>
            <a:rect l="l" t="t" r="r" b="b"/>
            <a:pathLst>
              <a:path w="2744171" h="2658416">
                <a:moveTo>
                  <a:pt x="0" y="0"/>
                </a:moveTo>
                <a:lnTo>
                  <a:pt x="2744171" y="0"/>
                </a:lnTo>
                <a:lnTo>
                  <a:pt x="2744171" y="2658416"/>
                </a:lnTo>
                <a:lnTo>
                  <a:pt x="0" y="2658416"/>
                </a:lnTo>
                <a:lnTo>
                  <a:pt x="0" y="0"/>
                </a:lnTo>
                <a:close/>
              </a:path>
            </a:pathLst>
          </a:custGeom>
          <a:blipFill>
            <a:blip r:embed="rId3"/>
            <a:stretch>
              <a:fillRect/>
            </a:stretch>
          </a:blipFill>
        </p:spPr>
      </p:sp>
      <p:sp>
        <p:nvSpPr>
          <p:cNvPr id="4" name="Freeform 4"/>
          <p:cNvSpPr/>
          <p:nvPr/>
        </p:nvSpPr>
        <p:spPr>
          <a:xfrm rot="-925879">
            <a:off x="13198477" y="632965"/>
            <a:ext cx="4445848" cy="4217999"/>
          </a:xfrm>
          <a:custGeom>
            <a:avLst/>
            <a:gdLst/>
            <a:ahLst/>
            <a:cxnLst/>
            <a:rect l="l" t="t" r="r" b="b"/>
            <a:pathLst>
              <a:path w="4445848" h="4217999">
                <a:moveTo>
                  <a:pt x="0" y="0"/>
                </a:moveTo>
                <a:lnTo>
                  <a:pt x="4445848" y="0"/>
                </a:lnTo>
                <a:lnTo>
                  <a:pt x="4445848" y="4217999"/>
                </a:lnTo>
                <a:lnTo>
                  <a:pt x="0" y="4217999"/>
                </a:lnTo>
                <a:lnTo>
                  <a:pt x="0" y="0"/>
                </a:lnTo>
                <a:close/>
              </a:path>
            </a:pathLst>
          </a:custGeom>
          <a:blipFill>
            <a:blip r:embed="rId4"/>
            <a:stretch>
              <a:fillRect/>
            </a:stretch>
          </a:blipFill>
        </p:spPr>
      </p:sp>
      <p:sp>
        <p:nvSpPr>
          <p:cNvPr id="5" name="Freeform 5"/>
          <p:cNvSpPr/>
          <p:nvPr/>
        </p:nvSpPr>
        <p:spPr>
          <a:xfrm rot="-8100000">
            <a:off x="10009310" y="2862736"/>
            <a:ext cx="7315200" cy="3703320"/>
          </a:xfrm>
          <a:custGeom>
            <a:avLst/>
            <a:gdLst/>
            <a:ahLst/>
            <a:cxnLst/>
            <a:rect l="l" t="t" r="r" b="b"/>
            <a:pathLst>
              <a:path w="7315200" h="3703320">
                <a:moveTo>
                  <a:pt x="0" y="0"/>
                </a:moveTo>
                <a:lnTo>
                  <a:pt x="7315200" y="0"/>
                </a:lnTo>
                <a:lnTo>
                  <a:pt x="7315200" y="3703320"/>
                </a:lnTo>
                <a:lnTo>
                  <a:pt x="0" y="370332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6" name="Freeform 6"/>
          <p:cNvSpPr/>
          <p:nvPr/>
        </p:nvSpPr>
        <p:spPr>
          <a:xfrm>
            <a:off x="14073471" y="8113713"/>
            <a:ext cx="9035549" cy="2401950"/>
          </a:xfrm>
          <a:custGeom>
            <a:avLst/>
            <a:gdLst/>
            <a:ahLst/>
            <a:cxnLst/>
            <a:rect l="l" t="t" r="r" b="b"/>
            <a:pathLst>
              <a:path w="9035549" h="2401950">
                <a:moveTo>
                  <a:pt x="0" y="0"/>
                </a:moveTo>
                <a:lnTo>
                  <a:pt x="9035548" y="0"/>
                </a:lnTo>
                <a:lnTo>
                  <a:pt x="9035548" y="2401950"/>
                </a:lnTo>
                <a:lnTo>
                  <a:pt x="0" y="2401950"/>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7" name="Freeform 7"/>
          <p:cNvSpPr/>
          <p:nvPr/>
        </p:nvSpPr>
        <p:spPr>
          <a:xfrm>
            <a:off x="162146" y="6770268"/>
            <a:ext cx="3558629" cy="2544420"/>
          </a:xfrm>
          <a:custGeom>
            <a:avLst/>
            <a:gdLst/>
            <a:ahLst/>
            <a:cxnLst/>
            <a:rect l="l" t="t" r="r" b="b"/>
            <a:pathLst>
              <a:path w="3558629" h="2544420">
                <a:moveTo>
                  <a:pt x="0" y="0"/>
                </a:moveTo>
                <a:lnTo>
                  <a:pt x="3558629" y="0"/>
                </a:lnTo>
                <a:lnTo>
                  <a:pt x="3558629" y="2544420"/>
                </a:lnTo>
                <a:lnTo>
                  <a:pt x="0" y="2544420"/>
                </a:lnTo>
                <a:lnTo>
                  <a:pt x="0" y="0"/>
                </a:lnTo>
                <a:close/>
              </a:path>
            </a:pathLst>
          </a:custGeom>
          <a:blipFill>
            <a:blip r:embed="rId9"/>
            <a:stretch>
              <a:fillRect/>
            </a:stretch>
          </a:blipFill>
        </p:spPr>
      </p:sp>
      <p:sp>
        <p:nvSpPr>
          <p:cNvPr id="8" name="Freeform 8"/>
          <p:cNvSpPr/>
          <p:nvPr/>
        </p:nvSpPr>
        <p:spPr>
          <a:xfrm>
            <a:off x="0" y="8342376"/>
            <a:ext cx="7315200" cy="1944624"/>
          </a:xfrm>
          <a:custGeom>
            <a:avLst/>
            <a:gdLst/>
            <a:ahLst/>
            <a:cxnLst/>
            <a:rect l="l" t="t" r="r" b="b"/>
            <a:pathLst>
              <a:path w="7315200" h="1944624">
                <a:moveTo>
                  <a:pt x="0" y="0"/>
                </a:moveTo>
                <a:lnTo>
                  <a:pt x="7315200" y="0"/>
                </a:lnTo>
                <a:lnTo>
                  <a:pt x="7315200" y="1944624"/>
                </a:lnTo>
                <a:lnTo>
                  <a:pt x="0" y="1944624"/>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9" name="Freeform 9"/>
          <p:cNvSpPr/>
          <p:nvPr/>
        </p:nvSpPr>
        <p:spPr>
          <a:xfrm>
            <a:off x="7282326" y="8342376"/>
            <a:ext cx="7315200" cy="1944624"/>
          </a:xfrm>
          <a:custGeom>
            <a:avLst/>
            <a:gdLst/>
            <a:ahLst/>
            <a:cxnLst/>
            <a:rect l="l" t="t" r="r" b="b"/>
            <a:pathLst>
              <a:path w="7315200" h="1944624">
                <a:moveTo>
                  <a:pt x="0" y="0"/>
                </a:moveTo>
                <a:lnTo>
                  <a:pt x="7315200" y="0"/>
                </a:lnTo>
                <a:lnTo>
                  <a:pt x="7315200" y="1944624"/>
                </a:lnTo>
                <a:lnTo>
                  <a:pt x="0" y="1944624"/>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10" name="Freeform 10"/>
          <p:cNvSpPr/>
          <p:nvPr/>
        </p:nvSpPr>
        <p:spPr>
          <a:xfrm>
            <a:off x="4040155" y="2482278"/>
            <a:ext cx="2430624" cy="2430624"/>
          </a:xfrm>
          <a:custGeom>
            <a:avLst/>
            <a:gdLst/>
            <a:ahLst/>
            <a:cxnLst/>
            <a:rect l="l" t="t" r="r" b="b"/>
            <a:pathLst>
              <a:path w="2430624" h="2430624">
                <a:moveTo>
                  <a:pt x="0" y="0"/>
                </a:moveTo>
                <a:lnTo>
                  <a:pt x="2430625" y="0"/>
                </a:lnTo>
                <a:lnTo>
                  <a:pt x="2430625" y="2430625"/>
                </a:lnTo>
                <a:lnTo>
                  <a:pt x="0" y="2430625"/>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1" name="Freeform 11"/>
          <p:cNvSpPr/>
          <p:nvPr/>
        </p:nvSpPr>
        <p:spPr>
          <a:xfrm>
            <a:off x="4566470" y="2741965"/>
            <a:ext cx="1377994" cy="1825158"/>
          </a:xfrm>
          <a:custGeom>
            <a:avLst/>
            <a:gdLst/>
            <a:ahLst/>
            <a:cxnLst/>
            <a:rect l="l" t="t" r="r" b="b"/>
            <a:pathLst>
              <a:path w="1377994" h="1825158">
                <a:moveTo>
                  <a:pt x="0" y="0"/>
                </a:moveTo>
                <a:lnTo>
                  <a:pt x="1377994" y="0"/>
                </a:lnTo>
                <a:lnTo>
                  <a:pt x="1377994" y="1825158"/>
                </a:lnTo>
                <a:lnTo>
                  <a:pt x="0" y="1825158"/>
                </a:lnTo>
                <a:lnTo>
                  <a:pt x="0" y="0"/>
                </a:lnTo>
                <a:close/>
              </a:path>
            </a:pathLst>
          </a:custGeom>
          <a:blipFill>
            <a:blip r:embed="rId12"/>
            <a:stretch>
              <a:fillRect/>
            </a:stretch>
          </a:blipFill>
        </p:spPr>
      </p:sp>
      <p:sp>
        <p:nvSpPr>
          <p:cNvPr id="12" name="Freeform 12"/>
          <p:cNvSpPr/>
          <p:nvPr/>
        </p:nvSpPr>
        <p:spPr>
          <a:xfrm>
            <a:off x="1609531" y="3928188"/>
            <a:ext cx="2430624" cy="2430624"/>
          </a:xfrm>
          <a:custGeom>
            <a:avLst/>
            <a:gdLst/>
            <a:ahLst/>
            <a:cxnLst/>
            <a:rect l="l" t="t" r="r" b="b"/>
            <a:pathLst>
              <a:path w="2430624" h="2430624">
                <a:moveTo>
                  <a:pt x="0" y="0"/>
                </a:moveTo>
                <a:lnTo>
                  <a:pt x="2430624" y="0"/>
                </a:lnTo>
                <a:lnTo>
                  <a:pt x="2430624" y="2430624"/>
                </a:lnTo>
                <a:lnTo>
                  <a:pt x="0" y="2430624"/>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3" name="Freeform 13"/>
          <p:cNvSpPr/>
          <p:nvPr/>
        </p:nvSpPr>
        <p:spPr>
          <a:xfrm>
            <a:off x="4809947" y="5366417"/>
            <a:ext cx="2430624" cy="2430624"/>
          </a:xfrm>
          <a:custGeom>
            <a:avLst/>
            <a:gdLst/>
            <a:ahLst/>
            <a:cxnLst/>
            <a:rect l="l" t="t" r="r" b="b"/>
            <a:pathLst>
              <a:path w="2430624" h="2430624">
                <a:moveTo>
                  <a:pt x="0" y="0"/>
                </a:moveTo>
                <a:lnTo>
                  <a:pt x="2430625" y="0"/>
                </a:lnTo>
                <a:lnTo>
                  <a:pt x="2430625" y="2430625"/>
                </a:lnTo>
                <a:lnTo>
                  <a:pt x="0" y="2430625"/>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4" name="Freeform 14"/>
          <p:cNvSpPr/>
          <p:nvPr/>
        </p:nvSpPr>
        <p:spPr>
          <a:xfrm>
            <a:off x="2006103" y="4230099"/>
            <a:ext cx="1637480" cy="1826803"/>
          </a:xfrm>
          <a:custGeom>
            <a:avLst/>
            <a:gdLst/>
            <a:ahLst/>
            <a:cxnLst/>
            <a:rect l="l" t="t" r="r" b="b"/>
            <a:pathLst>
              <a:path w="1637480" h="1826803">
                <a:moveTo>
                  <a:pt x="0" y="0"/>
                </a:moveTo>
                <a:lnTo>
                  <a:pt x="1637480" y="0"/>
                </a:lnTo>
                <a:lnTo>
                  <a:pt x="1637480" y="1826802"/>
                </a:lnTo>
                <a:lnTo>
                  <a:pt x="0" y="1826802"/>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15" name="Freeform 15"/>
          <p:cNvSpPr/>
          <p:nvPr/>
        </p:nvSpPr>
        <p:spPr>
          <a:xfrm>
            <a:off x="5098911" y="5871915"/>
            <a:ext cx="1852697" cy="1419629"/>
          </a:xfrm>
          <a:custGeom>
            <a:avLst/>
            <a:gdLst/>
            <a:ahLst/>
            <a:cxnLst/>
            <a:rect l="l" t="t" r="r" b="b"/>
            <a:pathLst>
              <a:path w="1852697" h="1419629">
                <a:moveTo>
                  <a:pt x="0" y="0"/>
                </a:moveTo>
                <a:lnTo>
                  <a:pt x="1852697" y="0"/>
                </a:lnTo>
                <a:lnTo>
                  <a:pt x="1852697" y="1419629"/>
                </a:lnTo>
                <a:lnTo>
                  <a:pt x="0" y="1419629"/>
                </a:lnTo>
                <a:lnTo>
                  <a:pt x="0" y="0"/>
                </a:lnTo>
                <a:close/>
              </a:path>
            </a:pathLst>
          </a:custGeom>
          <a:blipFill>
            <a:blip r:embed="rId15"/>
            <a:stretch>
              <a:fillRect/>
            </a:stretch>
          </a:blipFill>
        </p:spPr>
      </p:sp>
      <p:sp>
        <p:nvSpPr>
          <p:cNvPr id="16" name="Freeform 16"/>
          <p:cNvSpPr/>
          <p:nvPr/>
        </p:nvSpPr>
        <p:spPr>
          <a:xfrm>
            <a:off x="8017029" y="2482278"/>
            <a:ext cx="2868921" cy="6253778"/>
          </a:xfrm>
          <a:custGeom>
            <a:avLst/>
            <a:gdLst/>
            <a:ahLst/>
            <a:cxnLst/>
            <a:rect l="l" t="t" r="r" b="b"/>
            <a:pathLst>
              <a:path w="2868921" h="6253778">
                <a:moveTo>
                  <a:pt x="0" y="0"/>
                </a:moveTo>
                <a:lnTo>
                  <a:pt x="2868921" y="0"/>
                </a:lnTo>
                <a:lnTo>
                  <a:pt x="2868921" y="6253779"/>
                </a:lnTo>
                <a:lnTo>
                  <a:pt x="0" y="6253779"/>
                </a:lnTo>
                <a:lnTo>
                  <a:pt x="0" y="0"/>
                </a:lnTo>
                <a:close/>
              </a:path>
            </a:pathLst>
          </a:custGeom>
          <a:blipFill>
            <a:blip r:embed="rId16">
              <a:extLst>
                <a:ext uri="{96DAC541-7B7A-43D3-8B79-37D633B846F1}">
                  <asvg:svgBlip xmlns="" xmlns:asvg="http://schemas.microsoft.com/office/drawing/2016/SVG/main" r:embed="rId17"/>
                </a:ext>
              </a:extLst>
            </a:blip>
            <a:stretch>
              <a:fillRect/>
            </a:stretch>
          </a:blipFill>
        </p:spPr>
      </p:sp>
      <p:sp>
        <p:nvSpPr>
          <p:cNvPr id="17" name="TextBox 17"/>
          <p:cNvSpPr txBox="1"/>
          <p:nvPr/>
        </p:nvSpPr>
        <p:spPr>
          <a:xfrm>
            <a:off x="628677" y="249237"/>
            <a:ext cx="11250603" cy="2233042"/>
          </a:xfrm>
          <a:prstGeom prst="rect">
            <a:avLst/>
          </a:prstGeom>
        </p:spPr>
        <p:txBody>
          <a:bodyPr lIns="0" tIns="0" rIns="0" bIns="0" rtlCol="0" anchor="t">
            <a:spAutoFit/>
          </a:bodyPr>
          <a:lstStyle/>
          <a:p>
            <a:pPr algn="l">
              <a:lnSpc>
                <a:spcPts val="6011"/>
              </a:lnSpc>
              <a:spcBef>
                <a:spcPct val="0"/>
              </a:spcBef>
            </a:pPr>
            <a:r>
              <a:rPr lang="en-US" sz="3599">
                <a:solidFill>
                  <a:srgbClr val="000000"/>
                </a:solidFill>
                <a:latin typeface="Muli"/>
                <a:ea typeface="Muli"/>
                <a:cs typeface="Muli"/>
                <a:sym typeface="Muli"/>
              </a:rPr>
              <a:t>Mỗi lúc người khách càng cảm thấy nóng hơn. Ông ta cởi quần áo từng cái một: đầu tiên là cái áo len, rồi đến áo sơ mi, mũ rồi ủng. </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75" r="-675"/>
            </a:stretch>
          </a:blipFill>
        </p:spPr>
      </p:sp>
      <p:sp>
        <p:nvSpPr>
          <p:cNvPr id="3" name="Freeform 3"/>
          <p:cNvSpPr/>
          <p:nvPr/>
        </p:nvSpPr>
        <p:spPr>
          <a:xfrm>
            <a:off x="10172700" y="3778849"/>
            <a:ext cx="6750697" cy="3071567"/>
          </a:xfrm>
          <a:custGeom>
            <a:avLst/>
            <a:gdLst/>
            <a:ahLst/>
            <a:cxnLst/>
            <a:rect l="l" t="t" r="r" b="b"/>
            <a:pathLst>
              <a:path w="6750697" h="3071567">
                <a:moveTo>
                  <a:pt x="0" y="0"/>
                </a:moveTo>
                <a:lnTo>
                  <a:pt x="6750697" y="0"/>
                </a:lnTo>
                <a:lnTo>
                  <a:pt x="6750697" y="3071567"/>
                </a:lnTo>
                <a:lnTo>
                  <a:pt x="0" y="3071567"/>
                </a:lnTo>
                <a:lnTo>
                  <a:pt x="0" y="0"/>
                </a:lnTo>
                <a:close/>
              </a:path>
            </a:pathLst>
          </a:custGeom>
          <a:blipFill>
            <a:blip r:embed="rId3"/>
            <a:stretch>
              <a:fillRect/>
            </a:stretch>
          </a:blipFill>
        </p:spPr>
      </p:sp>
      <p:sp>
        <p:nvSpPr>
          <p:cNvPr id="4" name="Freeform 4"/>
          <p:cNvSpPr/>
          <p:nvPr/>
        </p:nvSpPr>
        <p:spPr>
          <a:xfrm rot="-925879">
            <a:off x="492511" y="1305948"/>
            <a:ext cx="4551928" cy="4318642"/>
          </a:xfrm>
          <a:custGeom>
            <a:avLst/>
            <a:gdLst/>
            <a:ahLst/>
            <a:cxnLst/>
            <a:rect l="l" t="t" r="r" b="b"/>
            <a:pathLst>
              <a:path w="4551928" h="4318642">
                <a:moveTo>
                  <a:pt x="0" y="0"/>
                </a:moveTo>
                <a:lnTo>
                  <a:pt x="4551928" y="0"/>
                </a:lnTo>
                <a:lnTo>
                  <a:pt x="4551928" y="4318642"/>
                </a:lnTo>
                <a:lnTo>
                  <a:pt x="0" y="4318642"/>
                </a:lnTo>
                <a:lnTo>
                  <a:pt x="0" y="0"/>
                </a:lnTo>
                <a:close/>
              </a:path>
            </a:pathLst>
          </a:custGeom>
          <a:blipFill>
            <a:blip r:embed="rId4"/>
            <a:stretch>
              <a:fillRect/>
            </a:stretch>
          </a:blipFill>
        </p:spPr>
      </p:sp>
      <p:sp>
        <p:nvSpPr>
          <p:cNvPr id="5" name="Freeform 5"/>
          <p:cNvSpPr/>
          <p:nvPr/>
        </p:nvSpPr>
        <p:spPr>
          <a:xfrm>
            <a:off x="4565816" y="482126"/>
            <a:ext cx="3845944" cy="2163344"/>
          </a:xfrm>
          <a:custGeom>
            <a:avLst/>
            <a:gdLst/>
            <a:ahLst/>
            <a:cxnLst/>
            <a:rect l="l" t="t" r="r" b="b"/>
            <a:pathLst>
              <a:path w="3845944" h="2163344">
                <a:moveTo>
                  <a:pt x="0" y="0"/>
                </a:moveTo>
                <a:lnTo>
                  <a:pt x="3845944" y="0"/>
                </a:lnTo>
                <a:lnTo>
                  <a:pt x="3845944" y="2163344"/>
                </a:lnTo>
                <a:lnTo>
                  <a:pt x="0" y="2163344"/>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6" name="Freeform 6"/>
          <p:cNvSpPr/>
          <p:nvPr/>
        </p:nvSpPr>
        <p:spPr>
          <a:xfrm>
            <a:off x="5074267" y="778196"/>
            <a:ext cx="2829042" cy="1545364"/>
          </a:xfrm>
          <a:custGeom>
            <a:avLst/>
            <a:gdLst/>
            <a:ahLst/>
            <a:cxnLst/>
            <a:rect l="l" t="t" r="r" b="b"/>
            <a:pathLst>
              <a:path w="2829042" h="1545364">
                <a:moveTo>
                  <a:pt x="0" y="0"/>
                </a:moveTo>
                <a:lnTo>
                  <a:pt x="2829042" y="0"/>
                </a:lnTo>
                <a:lnTo>
                  <a:pt x="2829042" y="1545364"/>
                </a:lnTo>
                <a:lnTo>
                  <a:pt x="0" y="1545364"/>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7" name="Freeform 7"/>
          <p:cNvSpPr/>
          <p:nvPr/>
        </p:nvSpPr>
        <p:spPr>
          <a:xfrm>
            <a:off x="14453315" y="-79986"/>
            <a:ext cx="3834685" cy="3714852"/>
          </a:xfrm>
          <a:custGeom>
            <a:avLst/>
            <a:gdLst/>
            <a:ahLst/>
            <a:cxnLst/>
            <a:rect l="l" t="t" r="r" b="b"/>
            <a:pathLst>
              <a:path w="3834685" h="3714852">
                <a:moveTo>
                  <a:pt x="0" y="0"/>
                </a:moveTo>
                <a:lnTo>
                  <a:pt x="3834685" y="0"/>
                </a:lnTo>
                <a:lnTo>
                  <a:pt x="3834685" y="3714851"/>
                </a:lnTo>
                <a:lnTo>
                  <a:pt x="0" y="3714851"/>
                </a:lnTo>
                <a:lnTo>
                  <a:pt x="0" y="0"/>
                </a:lnTo>
                <a:close/>
              </a:path>
            </a:pathLst>
          </a:custGeom>
          <a:blipFill>
            <a:blip r:embed="rId9"/>
            <a:stretch>
              <a:fillRect/>
            </a:stretch>
          </a:blipFill>
        </p:spPr>
      </p:sp>
      <p:sp>
        <p:nvSpPr>
          <p:cNvPr id="8" name="Freeform 8"/>
          <p:cNvSpPr/>
          <p:nvPr/>
        </p:nvSpPr>
        <p:spPr>
          <a:xfrm rot="-10800000">
            <a:off x="10505736" y="1257764"/>
            <a:ext cx="3789497" cy="2131592"/>
          </a:xfrm>
          <a:custGeom>
            <a:avLst/>
            <a:gdLst/>
            <a:ahLst/>
            <a:cxnLst/>
            <a:rect l="l" t="t" r="r" b="b"/>
            <a:pathLst>
              <a:path w="3789497" h="2131592">
                <a:moveTo>
                  <a:pt x="0" y="0"/>
                </a:moveTo>
                <a:lnTo>
                  <a:pt x="3789497" y="0"/>
                </a:lnTo>
                <a:lnTo>
                  <a:pt x="3789497" y="2131592"/>
                </a:lnTo>
                <a:lnTo>
                  <a:pt x="0" y="2131592"/>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9" name="Freeform 9"/>
          <p:cNvSpPr/>
          <p:nvPr/>
        </p:nvSpPr>
        <p:spPr>
          <a:xfrm rot="-925879">
            <a:off x="10703080" y="1762344"/>
            <a:ext cx="1823916" cy="1730440"/>
          </a:xfrm>
          <a:custGeom>
            <a:avLst/>
            <a:gdLst/>
            <a:ahLst/>
            <a:cxnLst/>
            <a:rect l="l" t="t" r="r" b="b"/>
            <a:pathLst>
              <a:path w="1823916" h="1730440">
                <a:moveTo>
                  <a:pt x="0" y="0"/>
                </a:moveTo>
                <a:lnTo>
                  <a:pt x="1823916" y="0"/>
                </a:lnTo>
                <a:lnTo>
                  <a:pt x="1823916" y="1730440"/>
                </a:lnTo>
                <a:lnTo>
                  <a:pt x="0" y="1730440"/>
                </a:lnTo>
                <a:lnTo>
                  <a:pt x="0" y="0"/>
                </a:lnTo>
                <a:close/>
              </a:path>
            </a:pathLst>
          </a:custGeom>
          <a:blipFill>
            <a:blip r:embed="rId4"/>
            <a:stretch>
              <a:fillRect/>
            </a:stretch>
          </a:blipFill>
        </p:spPr>
      </p:sp>
      <p:sp>
        <p:nvSpPr>
          <p:cNvPr id="10" name="Freeform 10"/>
          <p:cNvSpPr/>
          <p:nvPr/>
        </p:nvSpPr>
        <p:spPr>
          <a:xfrm>
            <a:off x="12498748" y="2078513"/>
            <a:ext cx="1796485" cy="1098102"/>
          </a:xfrm>
          <a:custGeom>
            <a:avLst/>
            <a:gdLst/>
            <a:ahLst/>
            <a:cxnLst/>
            <a:rect l="l" t="t" r="r" b="b"/>
            <a:pathLst>
              <a:path w="1796485" h="1098102">
                <a:moveTo>
                  <a:pt x="0" y="0"/>
                </a:moveTo>
                <a:lnTo>
                  <a:pt x="1796485" y="0"/>
                </a:lnTo>
                <a:lnTo>
                  <a:pt x="1796485" y="1098101"/>
                </a:lnTo>
                <a:lnTo>
                  <a:pt x="0" y="1098101"/>
                </a:lnTo>
                <a:lnTo>
                  <a:pt x="0" y="0"/>
                </a:lnTo>
                <a:close/>
              </a:path>
            </a:pathLst>
          </a:custGeom>
          <a:blipFill>
            <a:blip r:embed="rId10"/>
            <a:stretch>
              <a:fillRect/>
            </a:stretch>
          </a:blipFill>
        </p:spPr>
      </p:sp>
      <p:sp>
        <p:nvSpPr>
          <p:cNvPr id="11" name="TextBox 11"/>
          <p:cNvSpPr txBox="1"/>
          <p:nvPr/>
        </p:nvSpPr>
        <p:spPr>
          <a:xfrm>
            <a:off x="514350" y="8028914"/>
            <a:ext cx="17773650" cy="1840230"/>
          </a:xfrm>
          <a:prstGeom prst="rect">
            <a:avLst/>
          </a:prstGeom>
        </p:spPr>
        <p:txBody>
          <a:bodyPr lIns="0" tIns="0" rIns="0" bIns="0" rtlCol="0" anchor="t">
            <a:spAutoFit/>
          </a:bodyPr>
          <a:lstStyle/>
          <a:p>
            <a:pPr algn="l">
              <a:lnSpc>
                <a:spcPts val="5009"/>
              </a:lnSpc>
              <a:spcBef>
                <a:spcPct val="0"/>
              </a:spcBef>
            </a:pPr>
            <a:r>
              <a:rPr lang="en-US" sz="3000">
                <a:solidFill>
                  <a:srgbClr val="FFFFFF"/>
                </a:solidFill>
                <a:latin typeface="Muli"/>
                <a:ea typeface="Muli"/>
                <a:cs typeface="Muli"/>
                <a:sym typeface="Muli"/>
              </a:rPr>
              <a:t>Khi đi qua con sông, ông ta cởi bỏ hết quần áo và nhảy xuống sông tắm.</a:t>
            </a:r>
          </a:p>
          <a:p>
            <a:pPr algn="l">
              <a:lnSpc>
                <a:spcPts val="5009"/>
              </a:lnSpc>
              <a:spcBef>
                <a:spcPct val="0"/>
              </a:spcBef>
            </a:pPr>
            <a:r>
              <a:rPr lang="en-US" sz="3000">
                <a:solidFill>
                  <a:srgbClr val="FFFFFF"/>
                </a:solidFill>
                <a:latin typeface="Muli"/>
                <a:ea typeface="Muli"/>
                <a:cs typeface="Muli"/>
                <a:sym typeface="Muli"/>
              </a:rPr>
              <a:t>Mặt Trời cười hạnh phúc với chiến thắng của mình. Còn Gió thì phải công nhận Mặt Trời mạnh mẽ và thông minh hơn mình.</a:t>
            </a:r>
          </a:p>
        </p:txBody>
      </p:sp>
      <p:sp>
        <p:nvSpPr>
          <p:cNvPr id="12" name="Freeform 12"/>
          <p:cNvSpPr/>
          <p:nvPr/>
        </p:nvSpPr>
        <p:spPr>
          <a:xfrm>
            <a:off x="3294953" y="5578206"/>
            <a:ext cx="3558629" cy="2544420"/>
          </a:xfrm>
          <a:custGeom>
            <a:avLst/>
            <a:gdLst/>
            <a:ahLst/>
            <a:cxnLst/>
            <a:rect l="l" t="t" r="r" b="b"/>
            <a:pathLst>
              <a:path w="3558629" h="2544420">
                <a:moveTo>
                  <a:pt x="0" y="0"/>
                </a:moveTo>
                <a:lnTo>
                  <a:pt x="3558628" y="0"/>
                </a:lnTo>
                <a:lnTo>
                  <a:pt x="3558628" y="2544420"/>
                </a:lnTo>
                <a:lnTo>
                  <a:pt x="0" y="2544420"/>
                </a:lnTo>
                <a:lnTo>
                  <a:pt x="0" y="0"/>
                </a:lnTo>
                <a:close/>
              </a:path>
            </a:pathLst>
          </a:custGeom>
          <a:blipFill>
            <a:blip r:embed="rId11"/>
            <a:stretch>
              <a:fillRect/>
            </a:stretch>
          </a:blipFill>
        </p:spPr>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333" b="-3333"/>
            </a:stretch>
          </a:blipFill>
        </p:spPr>
      </p:sp>
      <p:sp>
        <p:nvSpPr>
          <p:cNvPr id="3" name="Freeform 3"/>
          <p:cNvSpPr/>
          <p:nvPr/>
        </p:nvSpPr>
        <p:spPr>
          <a:xfrm>
            <a:off x="13426772" y="2768934"/>
            <a:ext cx="4650859" cy="6945901"/>
          </a:xfrm>
          <a:custGeom>
            <a:avLst/>
            <a:gdLst/>
            <a:ahLst/>
            <a:cxnLst/>
            <a:rect l="l" t="t" r="r" b="b"/>
            <a:pathLst>
              <a:path w="4650859" h="6945901">
                <a:moveTo>
                  <a:pt x="0" y="0"/>
                </a:moveTo>
                <a:lnTo>
                  <a:pt x="4650859" y="0"/>
                </a:lnTo>
                <a:lnTo>
                  <a:pt x="4650859" y="6945900"/>
                </a:lnTo>
                <a:lnTo>
                  <a:pt x="0" y="6945900"/>
                </a:lnTo>
                <a:lnTo>
                  <a:pt x="0" y="0"/>
                </a:lnTo>
                <a:close/>
              </a:path>
            </a:pathLst>
          </a:custGeom>
          <a:blipFill>
            <a:blip r:embed="rId3"/>
            <a:stretch>
              <a:fillRect/>
            </a:stretch>
          </a:blipFill>
        </p:spPr>
      </p:sp>
      <p:sp>
        <p:nvSpPr>
          <p:cNvPr id="4" name="TextBox 4"/>
          <p:cNvSpPr txBox="1"/>
          <p:nvPr/>
        </p:nvSpPr>
        <p:spPr>
          <a:xfrm>
            <a:off x="762000" y="2400300"/>
            <a:ext cx="13140282" cy="4070858"/>
          </a:xfrm>
          <a:prstGeom prst="rect">
            <a:avLst/>
          </a:prstGeom>
        </p:spPr>
        <p:txBody>
          <a:bodyPr lIns="0" tIns="0" rIns="0" bIns="0" rtlCol="0" anchor="t">
            <a:spAutoFit/>
          </a:bodyPr>
          <a:lstStyle/>
          <a:p>
            <a:pPr algn="ctr">
              <a:lnSpc>
                <a:spcPts val="16800"/>
              </a:lnSpc>
              <a:spcBef>
                <a:spcPct val="0"/>
              </a:spcBef>
            </a:pPr>
            <a:r>
              <a:rPr lang="en-US" sz="11000" b="1" dirty="0">
                <a:solidFill>
                  <a:srgbClr val="003070"/>
                </a:solidFill>
                <a:latin typeface="Times New Roman" panose="02020603050405020304" pitchFamily="18" charset="0"/>
                <a:ea typeface="Lucky Bones"/>
                <a:cs typeface="Times New Roman" panose="02020603050405020304" pitchFamily="18" charset="0"/>
                <a:sym typeface="Lucky Bones"/>
              </a:rPr>
              <a:t>CÂU CHUYỆN ĐẾN ĐÂY LÀ HẾT RỒI!</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343</Words>
  <Application>Microsoft Office PowerPoint</Application>
  <PresentationFormat>Custom</PresentationFormat>
  <Paragraphs>19</Paragraphs>
  <Slides>8</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8</vt:i4>
      </vt:variant>
    </vt:vector>
  </HeadingPairs>
  <TitlesOfParts>
    <vt:vector size="16" baseType="lpstr">
      <vt:lpstr>Calibri</vt:lpstr>
      <vt:lpstr>Muli</vt:lpstr>
      <vt:lpstr>Muli Bold</vt:lpstr>
      <vt:lpstr>Baloo</vt:lpstr>
      <vt:lpstr>Arial</vt:lpstr>
      <vt:lpstr>Lucky Bones</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7. Truyen Gio và Mat troi</dc:title>
  <cp:lastModifiedBy>admin</cp:lastModifiedBy>
  <cp:revision>3</cp:revision>
  <dcterms:created xsi:type="dcterms:W3CDTF">2006-08-16T00:00:00Z</dcterms:created>
  <dcterms:modified xsi:type="dcterms:W3CDTF">2024-08-24T18:32:08Z</dcterms:modified>
  <dc:identifier>DAGOrZXKNVU</dc:identifier>
</cp:coreProperties>
</file>