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3"/>
    <p:sldId id="257" r:id="rId4"/>
    <p:sldId id="258" r:id="rId5"/>
    <p:sldId id="260"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notesMaster" Target="notesMasters/notesMaster1.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E0EDD0-E700-4929-8527-3E3F7FD82313}" type="datetimeFigureOut">
              <a:rPr lang="en-US" smtClean="0"/>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E85D25-128C-41E6-A99E-78476A2B91B0}"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9ED983-EA6C-4385-8C33-ACB1B610AB3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D8A85-72B0-4C20-90A2-F2FD9BE9ECFC}"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239ED983-EA6C-4385-8C33-ACB1B610AB3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D8A85-72B0-4C20-90A2-F2FD9BE9ECFC}"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239ED983-EA6C-4385-8C33-ACB1B610AB3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D8A85-72B0-4C20-90A2-F2FD9BE9ECFC}"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239ED983-EA6C-4385-8C33-ACB1B610AB3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D8A85-72B0-4C20-90A2-F2FD9BE9ECFC}"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239ED983-EA6C-4385-8C33-ACB1B610AB3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D8A85-72B0-4C20-90A2-F2FD9BE9ECFC}"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239ED983-EA6C-4385-8C33-ACB1B610AB3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D8A85-72B0-4C20-90A2-F2FD9BE9ECFC}"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239ED983-EA6C-4385-8C33-ACB1B610AB3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7D8A85-72B0-4C20-90A2-F2FD9BE9ECFC}"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9ED983-EA6C-4385-8C33-ACB1B610AB3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7D8A85-72B0-4C20-90A2-F2FD9BE9ECFC}"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9ED983-EA6C-4385-8C33-ACB1B610AB3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7D8A85-72B0-4C20-90A2-F2FD9BE9ECFC}"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239ED983-EA6C-4385-8C33-ACB1B610AB3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D8A85-72B0-4C20-90A2-F2FD9BE9ECFC}"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239ED983-EA6C-4385-8C33-ACB1B610AB3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D8A85-72B0-4C20-90A2-F2FD9BE9ECFC}"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ED983-EA6C-4385-8C33-ACB1B610AB37}"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7D8A85-72B0-4C20-90A2-F2FD9BE9ECFC}"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jpe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1.jpeg"/></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7.jpeg"/><Relationship Id="rId3" Type="http://schemas.openxmlformats.org/officeDocument/2006/relationships/image" Target="../media/image9.jpeg"/><Relationship Id="rId2" Type="http://schemas.openxmlformats.org/officeDocument/2006/relationships/image" Target="../media/image13.jpeg"/><Relationship Id="rId1" Type="http://schemas.openxmlformats.org/officeDocument/2006/relationships/image" Target="../media/image12.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4.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7.jpeg"/><Relationship Id="rId1"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470025"/>
          </a:xfrm>
        </p:spPr>
        <p:txBody>
          <a:bodyPr>
            <a:normAutofit/>
          </a:bodyPr>
          <a:lstStyle/>
          <a:p>
            <a:r>
              <a:rPr lang="en-US" sz="2400" b="1" dirty="0" smtClean="0">
                <a:solidFill>
                  <a:srgbClr val="FF0000"/>
                </a:solidFill>
                <a:latin typeface="Times New Roman" panose="02020603050405020304" pitchFamily="18" charset="0"/>
                <a:cs typeface="Times New Roman" panose="02020603050405020304" pitchFamily="18" charset="0"/>
              </a:rPr>
              <a:t>PHÒNG GIÁO DỤC VÀ ĐÀO TẠO QUẬN LONG BIÊN</a:t>
            </a:r>
            <a:br>
              <a:rPr lang="en-US" sz="2400" b="1" dirty="0" smtClean="0">
                <a:solidFill>
                  <a:srgbClr val="FF0000"/>
                </a:solidFill>
                <a:latin typeface="Times New Roman" panose="02020603050405020304" pitchFamily="18" charset="0"/>
                <a:cs typeface="Times New Roman" panose="02020603050405020304" pitchFamily="18" charset="0"/>
              </a:rPr>
            </a:br>
            <a:r>
              <a:rPr lang="en-US" sz="2400" b="1" dirty="0" smtClean="0">
                <a:solidFill>
                  <a:srgbClr val="FF0000"/>
                </a:solidFill>
                <a:latin typeface="Times New Roman" panose="02020603050405020304" pitchFamily="18" charset="0"/>
                <a:cs typeface="Times New Roman" panose="02020603050405020304" pitchFamily="18" charset="0"/>
              </a:rPr>
              <a:t>TRƯỜNG MẦM HOA HƯỚNG DƯƠNG</a:t>
            </a:r>
            <a:endParaRPr lang="en-US" sz="2400" b="1" dirty="0" smtClean="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a:bodyPr>
          <a:lstStyle/>
          <a:p>
            <a:r>
              <a:rPr lang="en-US" sz="2800" dirty="0" err="1" smtClean="0">
                <a:solidFill>
                  <a:srgbClr val="002060"/>
                </a:solidFill>
                <a:latin typeface="Times New Roman" panose="02020603050405020304" pitchFamily="18" charset="0"/>
                <a:cs typeface="Times New Roman" panose="02020603050405020304" pitchFamily="18" charset="0"/>
              </a:rPr>
              <a:t>Đề</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tài</a:t>
            </a:r>
            <a:r>
              <a:rPr lang="en-US" sz="2800" dirty="0" smtClean="0">
                <a:solidFill>
                  <a:srgbClr val="002060"/>
                </a:solidFill>
                <a:latin typeface="Times New Roman" panose="02020603050405020304" pitchFamily="18" charset="0"/>
                <a:cs typeface="Times New Roman" panose="02020603050405020304" pitchFamily="18" charset="0"/>
              </a:rPr>
              <a:t>: NBTN: C</a:t>
            </a:r>
            <a:r>
              <a:rPr lang="en-US" sz="2800" dirty="0" err="1" smtClean="0">
                <a:solidFill>
                  <a:srgbClr val="002060"/>
                </a:solidFill>
                <a:latin typeface="Times New Roman" panose="02020603050405020304" pitchFamily="18" charset="0"/>
                <a:cs typeface="Times New Roman" panose="02020603050405020304" pitchFamily="18" charset="0"/>
              </a:rPr>
              <a:t>hú</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bộ</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đội</a:t>
            </a:r>
            <a:endParaRPr lang="en-US" sz="2800" dirty="0" smtClean="0">
              <a:solidFill>
                <a:srgbClr val="002060"/>
              </a:solidFill>
              <a:latin typeface="Times New Roman" panose="02020603050405020304" pitchFamily="18" charset="0"/>
              <a:cs typeface="Times New Roman" panose="02020603050405020304" pitchFamily="18" charset="0"/>
            </a:endParaRPr>
          </a:p>
          <a:p>
            <a:r>
              <a:rPr lang="en-US" sz="2800" dirty="0" err="1" smtClean="0">
                <a:solidFill>
                  <a:srgbClr val="002060"/>
                </a:solidFill>
                <a:latin typeface="Times New Roman" panose="02020603050405020304" pitchFamily="18" charset="0"/>
                <a:cs typeface="Times New Roman" panose="02020603050405020304" pitchFamily="18" charset="0"/>
              </a:rPr>
              <a:t>Lứa</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tuổi:Nhà</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trẻ</a:t>
            </a:r>
            <a:r>
              <a:rPr lang="en-US" sz="2800" dirty="0" smtClean="0">
                <a:solidFill>
                  <a:srgbClr val="002060"/>
                </a:solidFill>
                <a:latin typeface="Times New Roman" panose="02020603050405020304" pitchFamily="18" charset="0"/>
                <a:cs typeface="Times New Roman" panose="02020603050405020304" pitchFamily="18" charset="0"/>
              </a:rPr>
              <a:t> (24 – 36 </a:t>
            </a:r>
            <a:r>
              <a:rPr lang="en-US" sz="2800" dirty="0" err="1" smtClean="0">
                <a:solidFill>
                  <a:srgbClr val="002060"/>
                </a:solidFill>
                <a:latin typeface="Times New Roman" panose="02020603050405020304" pitchFamily="18" charset="0"/>
                <a:cs typeface="Times New Roman" panose="02020603050405020304" pitchFamily="18" charset="0"/>
              </a:rPr>
              <a:t>tháng</a:t>
            </a:r>
            <a:r>
              <a:rPr lang="en-US" sz="2800" dirty="0" smtClean="0">
                <a:solidFill>
                  <a:srgbClr val="002060"/>
                </a:solidFill>
                <a:latin typeface="Times New Roman" panose="02020603050405020304" pitchFamily="18" charset="0"/>
                <a:cs typeface="Times New Roman" panose="02020603050405020304" pitchFamily="18" charset="0"/>
              </a:rPr>
              <a:t>)</a:t>
            </a:r>
            <a:endParaRPr lang="en-US" sz="2800" dirty="0" smtClean="0">
              <a:solidFill>
                <a:srgbClr val="002060"/>
              </a:solidFill>
              <a:latin typeface="Times New Roman" panose="02020603050405020304" pitchFamily="18" charset="0"/>
              <a:cs typeface="Times New Roman" panose="02020603050405020304" pitchFamily="18" charset="0"/>
            </a:endParaRPr>
          </a:p>
          <a:p>
            <a:r>
              <a:rPr lang="en-US" sz="2800" dirty="0" err="1" smtClean="0">
                <a:solidFill>
                  <a:srgbClr val="002060"/>
                </a:solidFill>
                <a:latin typeface="Times New Roman" panose="02020603050405020304" pitchFamily="18" charset="0"/>
                <a:cs typeface="Times New Roman" panose="02020603050405020304" pitchFamily="18" charset="0"/>
              </a:rPr>
              <a:t>Người</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dạy</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Dương</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Thị</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a:solidFill>
                  <a:srgbClr val="002060"/>
                </a:solidFill>
                <a:latin typeface="Times New Roman" panose="02020603050405020304" pitchFamily="18" charset="0"/>
                <a:cs typeface="Times New Roman" panose="02020603050405020304" pitchFamily="18" charset="0"/>
              </a:rPr>
              <a:t>H</a:t>
            </a:r>
            <a:r>
              <a:rPr lang="en-US" sz="2800" dirty="0" err="1" smtClean="0">
                <a:solidFill>
                  <a:srgbClr val="002060"/>
                </a:solidFill>
                <a:latin typeface="Times New Roman" panose="02020603050405020304" pitchFamily="18" charset="0"/>
                <a:cs typeface="Times New Roman" panose="02020603050405020304" pitchFamily="18" charset="0"/>
              </a:rPr>
              <a:t>ồng</a:t>
            </a:r>
            <a:r>
              <a:rPr lang="en-US" sz="2800" dirty="0" smtClean="0">
                <a:solidFill>
                  <a:srgbClr val="002060"/>
                </a:solidFill>
                <a:latin typeface="Times New Roman" panose="02020603050405020304" pitchFamily="18" charset="0"/>
                <a:cs typeface="Times New Roman" panose="02020603050405020304" pitchFamily="18" charset="0"/>
              </a:rPr>
              <a:t> </a:t>
            </a:r>
            <a:r>
              <a:rPr lang="en-US" sz="2800" dirty="0" err="1" smtClean="0">
                <a:solidFill>
                  <a:srgbClr val="002060"/>
                </a:solidFill>
                <a:latin typeface="Times New Roman" panose="02020603050405020304" pitchFamily="18" charset="0"/>
                <a:cs typeface="Times New Roman" panose="02020603050405020304" pitchFamily="18" charset="0"/>
              </a:rPr>
              <a:t>Hải</a:t>
            </a:r>
            <a:endParaRPr lang="en-US" sz="2800" dirty="0" err="1" smtClean="0">
              <a:solidFill>
                <a:srgbClr val="002060"/>
              </a:solidFill>
              <a:latin typeface="Times New Roman" panose="02020603050405020304" pitchFamily="18" charset="0"/>
              <a:cs typeface="Times New Roman" panose="02020603050405020304" pitchFamily="18" charset="0"/>
            </a:endParaRPr>
          </a:p>
        </p:txBody>
      </p:sp>
      <p:sp>
        <p:nvSpPr>
          <p:cNvPr id="6" name="Rectangle 5"/>
          <p:cNvSpPr/>
          <p:nvPr/>
        </p:nvSpPr>
        <p:spPr>
          <a:xfrm>
            <a:off x="1143000" y="2972793"/>
            <a:ext cx="6858000" cy="646331"/>
          </a:xfrm>
          <a:prstGeom prst="rect">
            <a:avLst/>
          </a:prstGeom>
          <a:noFill/>
        </p:spPr>
        <p:txBody>
          <a:bodyPr wrap="square" lIns="91440" tIns="45720" rIns="91440" bIns="45720">
            <a:spAutoFit/>
          </a:bodyPr>
          <a:lstStyle/>
          <a:p>
            <a:pPr algn="ctr"/>
            <a:r>
              <a:rPr lang="en-US" sz="36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LĨNH VỰC PHÁT TRIỂN NGÔN</a:t>
            </a:r>
            <a:r>
              <a:rPr lang="en-US" sz="32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 </a:t>
            </a:r>
            <a:r>
              <a:rPr lang="en-US" sz="36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NGỮ</a:t>
            </a:r>
            <a:endParaRPr lang="en-US" sz="36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pic>
        <p:nvPicPr>
          <p:cNvPr id="1026" name="Picture 2" descr="z2808971996200_0f91a7bd2527f9b5ea464a6c9bb832f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7386" y="1371915"/>
            <a:ext cx="1343025" cy="134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3124200" y="5867400"/>
            <a:ext cx="3124200" cy="398780"/>
          </a:xfrm>
          <a:prstGeom prst="rect">
            <a:avLst/>
          </a:prstGeom>
          <a:noFill/>
          <a:ln w="9525">
            <a:noFill/>
          </a:ln>
        </p:spPr>
        <p:txBody>
          <a:bodyPr>
            <a:sp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stStyle>
          <a:p>
            <a:pPr marL="0" lvl="0" indent="0" eaLnBrk="1" hangingPunct="1">
              <a:spcBef>
                <a:spcPct val="0"/>
              </a:spcBef>
              <a:buNone/>
            </a:pPr>
            <a:r>
              <a:rPr lang="en-US" altLang="en-US" sz="2000" dirty="0">
                <a:solidFill>
                  <a:srgbClr val="002060"/>
                </a:solidFill>
                <a:latin typeface="Times New Roman" panose="02020603050405020304" pitchFamily="18" charset="0"/>
                <a:cs typeface="Times New Roman" panose="02020603050405020304" pitchFamily="18" charset="0"/>
              </a:rPr>
              <a:t>Năm học :202</a:t>
            </a:r>
            <a:r>
              <a:rPr lang="vi-VN" altLang="en-US" sz="2000" dirty="0">
                <a:solidFill>
                  <a:srgbClr val="002060"/>
                </a:solidFill>
                <a:latin typeface="Times New Roman" panose="02020603050405020304" pitchFamily="18" charset="0"/>
                <a:cs typeface="Times New Roman" panose="02020603050405020304" pitchFamily="18" charset="0"/>
              </a:rPr>
              <a:t>4 </a:t>
            </a:r>
            <a:r>
              <a:rPr lang="en-US" altLang="en-US" sz="2000" dirty="0">
                <a:solidFill>
                  <a:srgbClr val="002060"/>
                </a:solidFill>
                <a:latin typeface="Times New Roman" panose="02020603050405020304" pitchFamily="18" charset="0"/>
                <a:cs typeface="Times New Roman" panose="02020603050405020304" pitchFamily="18" charset="0"/>
              </a:rPr>
              <a:t>-202</a:t>
            </a:r>
            <a:r>
              <a:rPr lang="vi-VN" altLang="en-US" sz="2000" dirty="0">
                <a:solidFill>
                  <a:srgbClr val="002060"/>
                </a:solidFill>
                <a:latin typeface="Times New Roman" panose="02020603050405020304" pitchFamily="18" charset="0"/>
                <a:cs typeface="Times New Roman" panose="02020603050405020304" pitchFamily="18" charset="0"/>
              </a:rPr>
              <a:t>5</a:t>
            </a:r>
            <a:endParaRPr lang="vi-VN" altLang="en-US" sz="20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wedge">
                                      <p:cBhvr>
                                        <p:cTn id="12" dur="20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to="" calcmode="lin" valueType="num">
                                      <p:cBhvr>
                                        <p:cTn id="17" dur="1" fill="hold"/>
                                        <p:tgtEl>
                                          <p:spTgt spid="6"/>
                                        </p:tgtEl>
                                      </p:cBhvr>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1000"/>
                                        <p:tgtEl>
                                          <p:spTgt spid="3">
                                            <p:txEl>
                                              <p:pRg st="0" end="0"/>
                                            </p:txEl>
                                          </p:spTgt>
                                        </p:tgtEl>
                                      </p:cBhvr>
                                    </p:animEffect>
                                    <p:anim calcmode="lin" valueType="num">
                                      <p:cBhvr>
                                        <p:cTn id="2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1000"/>
                                        <p:tgtEl>
                                          <p:spTgt spid="3">
                                            <p:txEl>
                                              <p:pRg st="1" end="1"/>
                                            </p:txEl>
                                          </p:spTgt>
                                        </p:tgtEl>
                                      </p:cBhvr>
                                    </p:animEffect>
                                    <p:anim calcmode="lin" valueType="num">
                                      <p:cBhvr>
                                        <p:cTn id="3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Effect transition="in" filter="fade">
                                      <p:cBhvr>
                                        <p:cTn id="36" dur="1000"/>
                                        <p:tgtEl>
                                          <p:spTgt spid="3">
                                            <p:txEl>
                                              <p:pRg st="2" end="2"/>
                                            </p:txEl>
                                          </p:spTgt>
                                        </p:tgtEl>
                                      </p:cBhvr>
                                    </p:animEffect>
                                    <p:anim calcmode="lin" valueType="num">
                                      <p:cBhvr>
                                        <p:cTn id="3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barn(inVertical)">
                                      <p:cBhvr>
                                        <p:cTn id="4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6" grpId="0"/>
      <p:bldP spid="6" grpId="1"/>
      <p:bldP spid="3" grpId="0" build="p"/>
      <p:bldP spid="3" grpId="1" build="p"/>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1828800"/>
            <a:ext cx="8229600" cy="1143000"/>
          </a:xfrm>
        </p:spPr>
        <p:txBody>
          <a:bodyPr>
            <a:normAutofit fontScale="90000"/>
          </a:bodyPr>
          <a:lstStyle/>
          <a:p>
            <a:r>
              <a:rPr lang="en-US" smtClean="0">
                <a:solidFill>
                  <a:srgbClr val="00B050"/>
                </a:solidFill>
              </a:rPr>
              <a:t>Trò chơi:</a:t>
            </a:r>
            <a:br>
              <a:rPr lang="en-US" smtClean="0">
                <a:solidFill>
                  <a:srgbClr val="00B050"/>
                </a:solidFill>
              </a:rPr>
            </a:br>
            <a:r>
              <a:rPr lang="en-US" smtClean="0">
                <a:solidFill>
                  <a:srgbClr val="00B050"/>
                </a:solidFill>
              </a:rPr>
              <a:t>Thi xem ai nhanh</a:t>
            </a:r>
            <a:endParaRPr lang="en-US">
              <a:solidFill>
                <a:srgbClr val="00B050"/>
              </a:solidFill>
            </a:endParaRPr>
          </a:p>
        </p:txBody>
      </p:sp>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l="-4000" r="-4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219200"/>
            <a:ext cx="4343400" cy="4343400"/>
          </a:xfrm>
          <a:prstGeom prst="rect">
            <a:avLst/>
          </a:prstGeom>
        </p:spPr>
      </p:pic>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51838" y="1219200"/>
            <a:ext cx="4343400" cy="4343400"/>
          </a:xfrm>
          <a:prstGeom prst="rect">
            <a:avLst/>
          </a:prstGeom>
        </p:spPr>
      </p:pic>
      <p:pic>
        <p:nvPicPr>
          <p:cNvPr id="6"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409" y="609600"/>
            <a:ext cx="4688840" cy="5943600"/>
          </a:xfr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22976" y="762000"/>
            <a:ext cx="4421024" cy="5638800"/>
          </a:xfrm>
          <a:prstGeom prst="rect">
            <a:avLst/>
          </a:prstGeom>
        </p:spPr>
      </p:pic>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p:cTn id="22" dur="500" fill="hold"/>
                                        <p:tgtEl>
                                          <p:spTgt spid="7"/>
                                        </p:tgtEl>
                                        <p:attrNameLst>
                                          <p:attrName>ppt_w</p:attrName>
                                        </p:attrNameLst>
                                      </p:cBhvr>
                                      <p:tavLst>
                                        <p:tav tm="0">
                                          <p:val>
                                            <p:fltVal val="0"/>
                                          </p:val>
                                        </p:tav>
                                        <p:tav tm="100000">
                                          <p:val>
                                            <p:strVal val="#ppt_w"/>
                                          </p:val>
                                        </p:tav>
                                      </p:tavLst>
                                    </p:anim>
                                    <p:anim calcmode="lin" valueType="num">
                                      <p:cBhvr>
                                        <p:cTn id="23" dur="500" fill="hold"/>
                                        <p:tgtEl>
                                          <p:spTgt spid="7"/>
                                        </p:tgtEl>
                                        <p:attrNameLst>
                                          <p:attrName>ppt_h</p:attrName>
                                        </p:attrNameLst>
                                      </p:cBhvr>
                                      <p:tavLst>
                                        <p:tav tm="0">
                                          <p:val>
                                            <p:fltVal val="0"/>
                                          </p:val>
                                        </p:tav>
                                        <p:tav tm="100000">
                                          <p:val>
                                            <p:strVal val="#ppt_h"/>
                                          </p:val>
                                        </p:tav>
                                      </p:tavLst>
                                    </p:anim>
                                    <p:animEffect transition="in" filter="fade">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8229600" cy="1143000"/>
          </a:xfrm>
        </p:spPr>
        <p:txBody>
          <a:bodyPr/>
          <a:lstStyle/>
          <a:p>
            <a:r>
              <a:rPr lang="en-US" dirty="0" err="1" smtClean="0">
                <a:solidFill>
                  <a:srgbClr val="FF0000"/>
                </a:solidFill>
              </a:rPr>
              <a:t>Kính</a:t>
            </a:r>
            <a:r>
              <a:rPr lang="en-US" dirty="0" smtClean="0">
                <a:solidFill>
                  <a:srgbClr val="FF0000"/>
                </a:solidFill>
              </a:rPr>
              <a:t> </a:t>
            </a:r>
            <a:r>
              <a:rPr lang="en-US" dirty="0" err="1" smtClean="0">
                <a:solidFill>
                  <a:srgbClr val="FF0000"/>
                </a:solidFill>
              </a:rPr>
              <a:t>chúc</a:t>
            </a:r>
            <a:r>
              <a:rPr lang="en-US" dirty="0" smtClean="0">
                <a:solidFill>
                  <a:srgbClr val="FF0000"/>
                </a:solidFill>
              </a:rPr>
              <a:t> </a:t>
            </a:r>
            <a:r>
              <a:rPr lang="en-US" dirty="0" err="1" smtClean="0">
                <a:solidFill>
                  <a:srgbClr val="FF0000"/>
                </a:solidFill>
              </a:rPr>
              <a:t>các</a:t>
            </a:r>
            <a:r>
              <a:rPr lang="en-US" dirty="0" smtClean="0">
                <a:solidFill>
                  <a:srgbClr val="FF0000"/>
                </a:solidFill>
              </a:rPr>
              <a:t> </a:t>
            </a:r>
            <a:r>
              <a:rPr lang="en-US" dirty="0" err="1" smtClean="0">
                <a:solidFill>
                  <a:srgbClr val="FF0000"/>
                </a:solidFill>
              </a:rPr>
              <a:t>cô</a:t>
            </a:r>
            <a:r>
              <a:rPr lang="en-US" dirty="0" smtClean="0">
                <a:solidFill>
                  <a:srgbClr val="FF0000"/>
                </a:solidFill>
              </a:rPr>
              <a:t> </a:t>
            </a:r>
            <a:r>
              <a:rPr lang="en-US" dirty="0" err="1" smtClean="0">
                <a:solidFill>
                  <a:srgbClr val="FF0000"/>
                </a:solidFill>
              </a:rPr>
              <a:t>sức</a:t>
            </a:r>
            <a:r>
              <a:rPr lang="en-US" dirty="0" smtClean="0">
                <a:solidFill>
                  <a:srgbClr val="FF0000"/>
                </a:solidFill>
              </a:rPr>
              <a:t> </a:t>
            </a:r>
            <a:r>
              <a:rPr lang="en-US" dirty="0" err="1" smtClean="0">
                <a:solidFill>
                  <a:srgbClr val="FF0000"/>
                </a:solidFill>
              </a:rPr>
              <a:t>khỏe</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l="-11000" r="-11000"/>
          </a:stretch>
        </a:blipFill>
        <a:effectLst/>
      </p:bgPr>
    </p:bg>
    <p:spTree>
      <p:nvGrpSpPr>
        <p:cNvPr id="1" name=""/>
        <p:cNvGrpSpPr/>
        <p:nvPr/>
      </p:nvGrpSpPr>
      <p:grpSpPr>
        <a:xfrm>
          <a:off x="0" y="0"/>
          <a:ext cx="0" cy="0"/>
          <a:chOff x="0" y="0"/>
          <a:chExt cx="0" cy="0"/>
        </a:xfrm>
      </p:grpSpPr>
      <p:sp>
        <p:nvSpPr>
          <p:cNvPr id="5" name="TextBox 4"/>
          <p:cNvSpPr txBox="1"/>
          <p:nvPr/>
        </p:nvSpPr>
        <p:spPr>
          <a:xfrm>
            <a:off x="2590800" y="990600"/>
            <a:ext cx="5715000" cy="5539978"/>
          </a:xfrm>
          <a:prstGeom prst="rect">
            <a:avLst/>
          </a:prstGeom>
          <a:noFill/>
        </p:spPr>
        <p:txBody>
          <a:bodyPr wrap="square" rtlCol="0">
            <a:spAutoFit/>
          </a:bodyPr>
          <a:lstStyle/>
          <a:p>
            <a:r>
              <a:rPr lang="en-US" sz="2400" b="1" smtClean="0">
                <a:latin typeface="Times New Roman" panose="02020603050405020304" pitchFamily="18" charset="0"/>
                <a:cs typeface="Times New Roman" panose="02020603050405020304" pitchFamily="18" charset="0"/>
              </a:rPr>
              <a:t>I</a:t>
            </a:r>
            <a:r>
              <a:rPr lang="vi-VN" sz="2400" b="1" smtClean="0">
                <a:latin typeface="Times New Roman" panose="02020603050405020304" pitchFamily="18" charset="0"/>
                <a:cs typeface="Times New Roman" panose="02020603050405020304" pitchFamily="18" charset="0"/>
              </a:rPr>
              <a:t>. </a:t>
            </a:r>
            <a:r>
              <a:rPr lang="vi-VN" sz="2400" b="1">
                <a:latin typeface="Times New Roman" panose="02020603050405020304" pitchFamily="18" charset="0"/>
                <a:cs typeface="Times New Roman" panose="02020603050405020304" pitchFamily="18" charset="0"/>
              </a:rPr>
              <a:t>Mục </a:t>
            </a:r>
            <a:r>
              <a:rPr lang="vi-VN" sz="2400" b="1" smtClean="0">
                <a:latin typeface="Times New Roman" panose="02020603050405020304" pitchFamily="18" charset="0"/>
                <a:cs typeface="Times New Roman" panose="02020603050405020304" pitchFamily="18" charset="0"/>
              </a:rPr>
              <a:t>tiêu</a:t>
            </a:r>
            <a:br>
              <a:rPr lang="vi-VN" sz="2400">
                <a:latin typeface="Times New Roman" panose="02020603050405020304" pitchFamily="18" charset="0"/>
                <a:cs typeface="Times New Roman" panose="02020603050405020304" pitchFamily="18" charset="0"/>
              </a:rPr>
            </a:br>
            <a:r>
              <a:rPr lang="en-US" sz="2400" smtClean="0">
                <a:latin typeface="Times New Roman" panose="02020603050405020304" pitchFamily="18" charset="0"/>
                <a:cs typeface="Times New Roman" panose="02020603050405020304" pitchFamily="18" charset="0"/>
              </a:rPr>
              <a:t>1.</a:t>
            </a:r>
            <a:r>
              <a:rPr lang="vi-VN" sz="2400" smtClean="0">
                <a:latin typeface="Times New Roman" panose="02020603050405020304" pitchFamily="18" charset="0"/>
                <a:cs typeface="Times New Roman" panose="02020603050405020304" pitchFamily="18" charset="0"/>
              </a:rPr>
              <a:t>Kiến </a:t>
            </a:r>
            <a:r>
              <a:rPr lang="vi-VN" sz="2400">
                <a:latin typeface="Times New Roman" panose="02020603050405020304" pitchFamily="18" charset="0"/>
                <a:cs typeface="Times New Roman" panose="02020603050405020304" pitchFamily="18" charset="0"/>
              </a:rPr>
              <a:t>thức:</a:t>
            </a:r>
            <a:endParaRPr lang="vi-VN"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Trẻ nhận biết được đặc điểm về trang phục, công việc của chú bộ đội bộ binh, bộ đội hải quân.</a:t>
            </a:r>
            <a:br>
              <a:rPr lang="vi-VN" sz="2400">
                <a:latin typeface="Times New Roman" panose="02020603050405020304" pitchFamily="18" charset="0"/>
                <a:cs typeface="Times New Roman" panose="02020603050405020304" pitchFamily="18" charset="0"/>
              </a:rPr>
            </a:br>
            <a:r>
              <a:rPr lang="vi-VN" sz="2400">
                <a:latin typeface="Times New Roman" panose="02020603050405020304" pitchFamily="18" charset="0"/>
                <a:cs typeface="Times New Roman" panose="02020603050405020304" pitchFamily="18" charset="0"/>
              </a:rPr>
              <a:t>- Biết phân biệt đặc trưng của các chú bộ đội.</a:t>
            </a:r>
            <a:br>
              <a:rPr lang="vi-VN" sz="2400">
                <a:latin typeface="Times New Roman" panose="02020603050405020304" pitchFamily="18" charset="0"/>
                <a:cs typeface="Times New Roman" panose="02020603050405020304" pitchFamily="18" charset="0"/>
              </a:rPr>
            </a:br>
            <a:r>
              <a:rPr lang="en-US" sz="2400" smtClean="0">
                <a:latin typeface="Times New Roman" panose="02020603050405020304" pitchFamily="18" charset="0"/>
                <a:cs typeface="Times New Roman" panose="02020603050405020304" pitchFamily="18" charset="0"/>
              </a:rPr>
              <a:t>2.K</a:t>
            </a:r>
            <a:r>
              <a:rPr lang="vi-VN" sz="2400" smtClean="0">
                <a:latin typeface="Times New Roman" panose="02020603050405020304" pitchFamily="18" charset="0"/>
                <a:cs typeface="Times New Roman" panose="02020603050405020304" pitchFamily="18" charset="0"/>
              </a:rPr>
              <a:t>ỹ </a:t>
            </a:r>
            <a:r>
              <a:rPr lang="vi-VN" sz="2400">
                <a:latin typeface="Times New Roman" panose="02020603050405020304" pitchFamily="18" charset="0"/>
                <a:cs typeface="Times New Roman" panose="02020603050405020304" pitchFamily="18" charset="0"/>
              </a:rPr>
              <a:t>năng:</a:t>
            </a:r>
            <a:endParaRPr lang="vi-VN" sz="2400">
              <a:latin typeface="Times New Roman" panose="02020603050405020304" pitchFamily="18" charset="0"/>
              <a:cs typeface="Times New Roman" panose="02020603050405020304" pitchFamily="18" charset="0"/>
            </a:endParaRPr>
          </a:p>
          <a:p>
            <a:pPr marL="285750" indent="-285750">
              <a:buFontTx/>
              <a:buChar char="-"/>
            </a:pPr>
            <a:r>
              <a:rPr lang="vi-VN" sz="2400" smtClean="0">
                <a:latin typeface="Times New Roman" panose="02020603050405020304" pitchFamily="18" charset="0"/>
                <a:cs typeface="Times New Roman" panose="02020603050405020304" pitchFamily="18" charset="0"/>
              </a:rPr>
              <a:t>Rèn </a:t>
            </a:r>
            <a:r>
              <a:rPr lang="vi-VN" sz="2400">
                <a:latin typeface="Times New Roman" panose="02020603050405020304" pitchFamily="18" charset="0"/>
                <a:cs typeface="Times New Roman" panose="02020603050405020304" pitchFamily="18" charset="0"/>
              </a:rPr>
              <a:t>khả năng quan sát, ghi nhớ có chủ định</a:t>
            </a:r>
            <a:r>
              <a:rPr lang="vi-VN" sz="2400" smtClean="0">
                <a:latin typeface="Times New Roman" panose="02020603050405020304" pitchFamily="18" charset="0"/>
                <a:cs typeface="Times New Roman" panose="02020603050405020304" pitchFamily="18" charset="0"/>
              </a:rPr>
              <a:t>.</a:t>
            </a:r>
            <a:endParaRPr lang="en-US" sz="2400" smtClean="0">
              <a:latin typeface="Times New Roman" panose="02020603050405020304" pitchFamily="18" charset="0"/>
              <a:cs typeface="Times New Roman" panose="02020603050405020304" pitchFamily="18" charset="0"/>
            </a:endParaRPr>
          </a:p>
          <a:p>
            <a:pPr marL="285750" indent="-285750">
              <a:buFontTx/>
              <a:buChar char="-"/>
            </a:pPr>
            <a:r>
              <a:rPr lang="en-US" sz="2400" smtClean="0">
                <a:latin typeface="Times New Roman" panose="02020603050405020304" pitchFamily="18" charset="0"/>
                <a:cs typeface="Times New Roman" panose="02020603050405020304" pitchFamily="18" charset="0"/>
              </a:rPr>
              <a:t>Rèn cho trẻ nói đúng từ,không ngọng.</a:t>
            </a:r>
            <a:endParaRPr lang="en-US" sz="2400" smtClean="0">
              <a:latin typeface="Times New Roman" panose="02020603050405020304" pitchFamily="18" charset="0"/>
              <a:cs typeface="Times New Roman" panose="02020603050405020304" pitchFamily="18" charset="0"/>
            </a:endParaRPr>
          </a:p>
          <a:p>
            <a:r>
              <a:rPr lang="en-US" sz="2400" smtClean="0">
                <a:latin typeface="Times New Roman" panose="02020603050405020304" pitchFamily="18" charset="0"/>
                <a:cs typeface="Times New Roman" panose="02020603050405020304" pitchFamily="18" charset="0"/>
              </a:rPr>
              <a:t>3.</a:t>
            </a:r>
            <a:r>
              <a:rPr lang="vi-VN" sz="2400" smtClean="0">
                <a:latin typeface="Times New Roman" panose="02020603050405020304" pitchFamily="18" charset="0"/>
                <a:cs typeface="Times New Roman" panose="02020603050405020304" pitchFamily="18" charset="0"/>
              </a:rPr>
              <a:t>Thái </a:t>
            </a:r>
            <a:r>
              <a:rPr lang="vi-VN" sz="2400">
                <a:latin typeface="Times New Roman" panose="02020603050405020304" pitchFamily="18" charset="0"/>
                <a:cs typeface="Times New Roman" panose="02020603050405020304" pitchFamily="18" charset="0"/>
              </a:rPr>
              <a:t>độ:</a:t>
            </a:r>
            <a:endParaRPr lang="vi-VN"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Giáo dục trẻ yêu quý biết ơn các chú bộ đội.</a:t>
            </a:r>
            <a:endParaRPr lang="vi-VN" sz="2400">
              <a:latin typeface="Times New Roman" panose="02020603050405020304" pitchFamily="18" charset="0"/>
              <a:cs typeface="Times New Roman" panose="02020603050405020304" pitchFamily="18" charset="0"/>
            </a:endParaRPr>
          </a:p>
          <a:p>
            <a:endParaRPr lang="en-US"/>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circle(in)">
                                      <p:cBhvr>
                                        <p:cTn id="10" dur="2000"/>
                                        <p:tgtEl>
                                          <p:spTgt spid="5">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circle(in)">
                                      <p:cBhvr>
                                        <p:cTn id="13" dur="2000"/>
                                        <p:tgtEl>
                                          <p:spTgt spid="5">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circle(in)">
                                      <p:cBhvr>
                                        <p:cTn id="16" dur="2000"/>
                                        <p:tgtEl>
                                          <p:spTgt spid="5">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circle(in)">
                                      <p:cBhvr>
                                        <p:cTn id="19" dur="2000"/>
                                        <p:tgtEl>
                                          <p:spTgt spid="5">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circle(in)">
                                      <p:cBhvr>
                                        <p:cTn id="22"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l="-1000" r="-1000"/>
          </a:stretch>
        </a:blipFill>
        <a:effectLst/>
      </p:bgPr>
    </p:bg>
    <p:spTree>
      <p:nvGrpSpPr>
        <p:cNvPr id="1" name=""/>
        <p:cNvGrpSpPr/>
        <p:nvPr/>
      </p:nvGrpSpPr>
      <p:grpSpPr>
        <a:xfrm>
          <a:off x="0" y="0"/>
          <a:ext cx="0" cy="0"/>
          <a:chOff x="0" y="0"/>
          <a:chExt cx="0" cy="0"/>
        </a:xfrm>
      </p:grpSpPr>
      <p:sp>
        <p:nvSpPr>
          <p:cNvPr id="7" name="Rectangle 6"/>
          <p:cNvSpPr/>
          <p:nvPr/>
        </p:nvSpPr>
        <p:spPr>
          <a:xfrm>
            <a:off x="1981200" y="1066800"/>
            <a:ext cx="5181600" cy="1200329"/>
          </a:xfrm>
          <a:prstGeom prst="rect">
            <a:avLst/>
          </a:prstGeom>
        </p:spPr>
        <p:txBody>
          <a:bodyPr wrap="square">
            <a:spAutoFit/>
          </a:bodyPr>
          <a:lstStyle/>
          <a:p>
            <a:pPr lvl="0" algn="ctr"/>
            <a:r>
              <a:rPr lang="en-US" sz="3600" b="1" spc="5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HĐ1</a:t>
            </a:r>
            <a:r>
              <a:rPr lang="en-US" sz="3600" b="1" spc="5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 Ổn định tổ chức-gây hứng thú</a:t>
            </a:r>
            <a:endParaRPr lang="en-US" sz="3600" b="1" spc="5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endParaRPr>
          </a:p>
        </p:txBody>
      </p:sp>
      <p:sp>
        <p:nvSpPr>
          <p:cNvPr id="8" name="TextBox 7"/>
          <p:cNvSpPr txBox="1"/>
          <p:nvPr/>
        </p:nvSpPr>
        <p:spPr>
          <a:xfrm>
            <a:off x="2133600" y="3377945"/>
            <a:ext cx="4876800" cy="523220"/>
          </a:xfrm>
          <a:prstGeom prst="rect">
            <a:avLst/>
          </a:prstGeom>
          <a:noFill/>
        </p:spPr>
        <p:txBody>
          <a:bodyPr wrap="square" rtlCol="0">
            <a:spAutoFit/>
          </a:bodyPr>
          <a:lstStyle/>
          <a:p>
            <a:pPr algn="ctr"/>
            <a:r>
              <a:rPr lang="en-US" sz="2800" smtClean="0">
                <a:solidFill>
                  <a:srgbClr val="C00000"/>
                </a:solidFill>
                <a:latin typeface="Times New Roman" panose="02020603050405020304" pitchFamily="18" charset="0"/>
                <a:cs typeface="Times New Roman" panose="02020603050405020304" pitchFamily="18" charset="0"/>
              </a:rPr>
              <a:t>Cô và trẻ hát bài: “Chú bộ đội”</a:t>
            </a:r>
            <a:endParaRPr lang="en-US" sz="280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t="-4000" b="-4000"/>
          </a:stretch>
        </a:blipFill>
        <a:effectLst/>
      </p:bgPr>
    </p:bg>
    <p:spTree>
      <p:nvGrpSpPr>
        <p:cNvPr id="1" name=""/>
        <p:cNvGrpSpPr/>
        <p:nvPr/>
      </p:nvGrpSpPr>
      <p:grpSpPr>
        <a:xfrm>
          <a:off x="0" y="0"/>
          <a:ext cx="0" cy="0"/>
          <a:chOff x="0" y="0"/>
          <a:chExt cx="0" cy="0"/>
        </a:xfrm>
      </p:grpSpPr>
      <p:sp>
        <p:nvSpPr>
          <p:cNvPr id="4" name="TextBox 3"/>
          <p:cNvSpPr txBox="1"/>
          <p:nvPr/>
        </p:nvSpPr>
        <p:spPr>
          <a:xfrm>
            <a:off x="2057400" y="1066800"/>
            <a:ext cx="5181600" cy="461665"/>
          </a:xfrm>
          <a:prstGeom prst="rect">
            <a:avLst/>
          </a:prstGeom>
          <a:noFill/>
        </p:spPr>
        <p:txBody>
          <a:bodyPr wrap="square" rtlCol="0">
            <a:spAutoFit/>
          </a:bodyPr>
          <a:lstStyle/>
          <a:p>
            <a:r>
              <a:rPr lang="en-US" sz="2400" smtClean="0">
                <a:latin typeface="Times New Roman" panose="02020603050405020304" pitchFamily="18" charset="0"/>
                <a:cs typeface="Times New Roman" panose="02020603050405020304" pitchFamily="18" charset="0"/>
              </a:rPr>
              <a:t>Đàm thoại – trò chuyện về bài hát</a:t>
            </a:r>
            <a:endParaRPr lang="en-US" sz="2400">
              <a:latin typeface="Times New Roman" panose="02020603050405020304" pitchFamily="18" charset="0"/>
              <a:cs typeface="Times New Roman" panose="02020603050405020304" pitchFamily="18" charset="0"/>
            </a:endParaRPr>
          </a:p>
        </p:txBody>
      </p:sp>
      <p:sp>
        <p:nvSpPr>
          <p:cNvPr id="5" name="TextBox 4"/>
          <p:cNvSpPr txBox="1"/>
          <p:nvPr/>
        </p:nvSpPr>
        <p:spPr>
          <a:xfrm>
            <a:off x="2133600" y="1905000"/>
            <a:ext cx="4572000" cy="3416320"/>
          </a:xfrm>
          <a:prstGeom prst="rect">
            <a:avLst/>
          </a:prstGeom>
          <a:noFill/>
        </p:spPr>
        <p:txBody>
          <a:bodyPr wrap="square" rtlCol="0">
            <a:spAutoFit/>
          </a:bodyPr>
          <a:lstStyle/>
          <a:p>
            <a:r>
              <a:rPr lang="vi-VN" sz="2400">
                <a:latin typeface="Times New Roman" panose="02020603050405020304" pitchFamily="18" charset="0"/>
                <a:cs typeface="Times New Roman" panose="02020603050405020304" pitchFamily="18" charset="0"/>
              </a:rPr>
              <a:t> Bài hát nói về ai?</a:t>
            </a:r>
            <a:br>
              <a:rPr lang="vi-VN" sz="2400" smtClean="0">
                <a:latin typeface="Times New Roman" panose="02020603050405020304" pitchFamily="18" charset="0"/>
                <a:cs typeface="Times New Roman" panose="02020603050405020304" pitchFamily="18" charset="0"/>
              </a:rPr>
            </a:br>
            <a:r>
              <a:rPr lang="en-US" sz="2400" smtClean="0">
                <a:latin typeface="Times New Roman" panose="02020603050405020304" pitchFamily="18" charset="0"/>
                <a:cs typeface="Times New Roman" panose="02020603050405020304" pitchFamily="18" charset="0"/>
              </a:rPr>
              <a:t>- </a:t>
            </a:r>
            <a:r>
              <a:rPr lang="vi-VN" sz="2400" smtClean="0">
                <a:latin typeface="Times New Roman" panose="02020603050405020304" pitchFamily="18" charset="0"/>
                <a:cs typeface="Times New Roman" panose="02020603050405020304" pitchFamily="18" charset="0"/>
              </a:rPr>
              <a:t>Có </a:t>
            </a:r>
            <a:r>
              <a:rPr lang="vi-VN" sz="2400">
                <a:latin typeface="Times New Roman" panose="02020603050405020304" pitchFamily="18" charset="0"/>
                <a:cs typeface="Times New Roman" panose="02020603050405020304" pitchFamily="18" charset="0"/>
              </a:rPr>
              <a:t>rất nhiều các chú bộ đội đóng quân ở các doanh trại quân đội, các chú bộ đội làm rất nhiều công việc khác nhau và rất vất vả.</a:t>
            </a:r>
            <a:br>
              <a:rPr lang="vi-VN" sz="2400" smtClean="0">
                <a:latin typeface="Times New Roman" panose="02020603050405020304" pitchFamily="18" charset="0"/>
                <a:cs typeface="Times New Roman" panose="02020603050405020304" pitchFamily="18" charset="0"/>
              </a:rPr>
            </a:br>
            <a:r>
              <a:rPr lang="en-US" sz="2400" smtClean="0">
                <a:latin typeface="Times New Roman" panose="02020603050405020304" pitchFamily="18" charset="0"/>
                <a:cs typeface="Times New Roman" panose="02020603050405020304" pitchFamily="18" charset="0"/>
              </a:rPr>
              <a:t>- </a:t>
            </a:r>
            <a:r>
              <a:rPr lang="vi-VN" sz="2400" smtClean="0">
                <a:latin typeface="Times New Roman" panose="02020603050405020304" pitchFamily="18" charset="0"/>
                <a:cs typeface="Times New Roman" panose="02020603050405020304" pitchFamily="18" charset="0"/>
              </a:rPr>
              <a:t>Để </a:t>
            </a:r>
            <a:r>
              <a:rPr lang="vi-VN" sz="2400">
                <a:latin typeface="Times New Roman" panose="02020603050405020304" pitchFamily="18" charset="0"/>
                <a:cs typeface="Times New Roman" panose="02020603050405020304" pitchFamily="18" charset="0"/>
              </a:rPr>
              <a:t>hiểu hơn về các chú bộ đội và công việc của các chú làm như thế nào? Các con </a:t>
            </a:r>
            <a:r>
              <a:rPr lang="en-US" sz="2400" smtClean="0">
                <a:latin typeface="Times New Roman" panose="02020603050405020304" pitchFamily="18" charset="0"/>
                <a:cs typeface="Times New Roman" panose="02020603050405020304" pitchFamily="18" charset="0"/>
              </a:rPr>
              <a:t>hãy quan sát lên màn hình nhé!</a:t>
            </a:r>
            <a:endParaRPr 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down)">
                                      <p:cBhvr>
                                        <p:cTn id="14" dur="580">
                                          <p:stCondLst>
                                            <p:cond delay="0"/>
                                          </p:stCondLst>
                                        </p:cTn>
                                        <p:tgtEl>
                                          <p:spTgt spid="5">
                                            <p:txEl>
                                              <p:pRg st="0" end="0"/>
                                            </p:txEl>
                                          </p:spTgt>
                                        </p:tgtEl>
                                      </p:cBhvr>
                                    </p:animEffect>
                                    <p:anim calcmode="lin" valueType="num">
                                      <p:cBhvr>
                                        <p:cTn id="15"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5">
                                            <p:txEl>
                                              <p:pRg st="0" end="0"/>
                                            </p:txEl>
                                          </p:spTgt>
                                        </p:tgtEl>
                                      </p:cBhvr>
                                      <p:to x="100000" y="60000"/>
                                    </p:animScale>
                                    <p:animScale>
                                      <p:cBhvr>
                                        <p:cTn id="21" dur="166" decel="50000">
                                          <p:stCondLst>
                                            <p:cond delay="676"/>
                                          </p:stCondLst>
                                        </p:cTn>
                                        <p:tgtEl>
                                          <p:spTgt spid="5">
                                            <p:txEl>
                                              <p:pRg st="0" end="0"/>
                                            </p:txEl>
                                          </p:spTgt>
                                        </p:tgtEl>
                                      </p:cBhvr>
                                      <p:to x="100000" y="100000"/>
                                    </p:animScale>
                                    <p:animScale>
                                      <p:cBhvr>
                                        <p:cTn id="22" dur="26">
                                          <p:stCondLst>
                                            <p:cond delay="1312"/>
                                          </p:stCondLst>
                                        </p:cTn>
                                        <p:tgtEl>
                                          <p:spTgt spid="5">
                                            <p:txEl>
                                              <p:pRg st="0" end="0"/>
                                            </p:txEl>
                                          </p:spTgt>
                                        </p:tgtEl>
                                      </p:cBhvr>
                                      <p:to x="100000" y="80000"/>
                                    </p:animScale>
                                    <p:animScale>
                                      <p:cBhvr>
                                        <p:cTn id="23" dur="166" decel="50000">
                                          <p:stCondLst>
                                            <p:cond delay="1338"/>
                                          </p:stCondLst>
                                        </p:cTn>
                                        <p:tgtEl>
                                          <p:spTgt spid="5">
                                            <p:txEl>
                                              <p:pRg st="0" end="0"/>
                                            </p:txEl>
                                          </p:spTgt>
                                        </p:tgtEl>
                                      </p:cBhvr>
                                      <p:to x="100000" y="100000"/>
                                    </p:animScale>
                                    <p:animScale>
                                      <p:cBhvr>
                                        <p:cTn id="24" dur="26">
                                          <p:stCondLst>
                                            <p:cond delay="1642"/>
                                          </p:stCondLst>
                                        </p:cTn>
                                        <p:tgtEl>
                                          <p:spTgt spid="5">
                                            <p:txEl>
                                              <p:pRg st="0" end="0"/>
                                            </p:txEl>
                                          </p:spTgt>
                                        </p:tgtEl>
                                      </p:cBhvr>
                                      <p:to x="100000" y="90000"/>
                                    </p:animScale>
                                    <p:animScale>
                                      <p:cBhvr>
                                        <p:cTn id="25" dur="166" decel="50000">
                                          <p:stCondLst>
                                            <p:cond delay="1668"/>
                                          </p:stCondLst>
                                        </p:cTn>
                                        <p:tgtEl>
                                          <p:spTgt spid="5">
                                            <p:txEl>
                                              <p:pRg st="0" end="0"/>
                                            </p:txEl>
                                          </p:spTgt>
                                        </p:tgtEl>
                                      </p:cBhvr>
                                      <p:to x="100000" y="100000"/>
                                    </p:animScale>
                                    <p:animScale>
                                      <p:cBhvr>
                                        <p:cTn id="26" dur="26">
                                          <p:stCondLst>
                                            <p:cond delay="1808"/>
                                          </p:stCondLst>
                                        </p:cTn>
                                        <p:tgtEl>
                                          <p:spTgt spid="5">
                                            <p:txEl>
                                              <p:pRg st="0" end="0"/>
                                            </p:txEl>
                                          </p:spTgt>
                                        </p:tgtEl>
                                      </p:cBhvr>
                                      <p:to x="100000" y="95000"/>
                                    </p:animScale>
                                    <p:animScale>
                                      <p:cBhvr>
                                        <p:cTn id="27" dur="166" decel="50000">
                                          <p:stCondLst>
                                            <p:cond delay="1834"/>
                                          </p:stCondLst>
                                        </p:cTn>
                                        <p:tgtEl>
                                          <p:spTgt spid="5">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l="-1000" r="-1000"/>
          </a:stretch>
        </a:blipFill>
        <a:effectLst/>
      </p:bgPr>
    </p:bg>
    <p:spTree>
      <p:nvGrpSpPr>
        <p:cNvPr id="1" name=""/>
        <p:cNvGrpSpPr/>
        <p:nvPr/>
      </p:nvGrpSpPr>
      <p:grpSpPr>
        <a:xfrm>
          <a:off x="0" y="0"/>
          <a:ext cx="0" cy="0"/>
          <a:chOff x="0" y="0"/>
          <a:chExt cx="0" cy="0"/>
        </a:xfrm>
      </p:grpSpPr>
      <p:sp>
        <p:nvSpPr>
          <p:cNvPr id="7" name="Rectangle 6"/>
          <p:cNvSpPr/>
          <p:nvPr/>
        </p:nvSpPr>
        <p:spPr>
          <a:xfrm>
            <a:off x="2057400" y="1666964"/>
            <a:ext cx="5334000" cy="1446550"/>
          </a:xfrm>
          <a:prstGeom prst="rect">
            <a:avLst/>
          </a:prstGeom>
        </p:spPr>
        <p:txBody>
          <a:bodyPr wrap="square">
            <a:spAutoFit/>
          </a:bodyPr>
          <a:lstStyle/>
          <a:p>
            <a:pPr lvl="0" algn="ctr"/>
            <a:r>
              <a:rPr lang="en-US" sz="4400" b="1" spc="5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HĐ2: NBTN</a:t>
            </a:r>
            <a:endParaRPr lang="en-US" sz="4400" b="1" spc="5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endParaRPr>
          </a:p>
          <a:p>
            <a:pPr lvl="0" algn="ctr"/>
            <a:r>
              <a:rPr lang="en-US" sz="4400" b="1" spc="5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Chú bộ đội</a:t>
            </a:r>
            <a:endParaRPr lang="en-US" sz="4400" b="1" spc="5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endParaRPr>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t="-4000" b="-4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849"/>
            <a:ext cx="9144000" cy="7010400"/>
          </a:xfrm>
          <a:prstGeom prst="rect">
            <a:avLst/>
          </a:prstGeom>
        </p:spPr>
      </p:pic>
      <p:sp>
        <p:nvSpPr>
          <p:cNvPr id="5" name="TextBox 4"/>
          <p:cNvSpPr txBox="1"/>
          <p:nvPr/>
        </p:nvSpPr>
        <p:spPr>
          <a:xfrm>
            <a:off x="30622" y="223122"/>
            <a:ext cx="3200400" cy="369332"/>
          </a:xfrm>
          <a:prstGeom prst="rect">
            <a:avLst/>
          </a:prstGeom>
          <a:noFill/>
        </p:spPr>
        <p:txBody>
          <a:bodyPr wrap="square" rtlCol="0">
            <a:spAutoFit/>
          </a:bodyPr>
          <a:lstStyle/>
          <a:p>
            <a:r>
              <a:rPr lang="en-US" smtClean="0"/>
              <a:t>Chú bộ đội bộ binh</a:t>
            </a:r>
            <a:endParaRPr lang="en-US"/>
          </a:p>
        </p:txBody>
      </p:sp>
      <p:cxnSp>
        <p:nvCxnSpPr>
          <p:cNvPr id="7" name="Straight Arrow Connector 6"/>
          <p:cNvCxnSpPr/>
          <p:nvPr/>
        </p:nvCxnSpPr>
        <p:spPr>
          <a:xfrm>
            <a:off x="5334000" y="1447800"/>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5334000" y="1066800"/>
            <a:ext cx="914400" cy="3810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209800" y="3048000"/>
            <a:ext cx="1676400" cy="228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334000" y="5410200"/>
            <a:ext cx="1447800" cy="990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5791200" y="2209800"/>
            <a:ext cx="1295400" cy="5334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6400800" y="914400"/>
            <a:ext cx="1676400" cy="369332"/>
          </a:xfrm>
          <a:prstGeom prst="rect">
            <a:avLst/>
          </a:prstGeom>
          <a:noFill/>
        </p:spPr>
        <p:txBody>
          <a:bodyPr wrap="square" rtlCol="0">
            <a:spAutoFit/>
          </a:bodyPr>
          <a:lstStyle/>
          <a:p>
            <a:r>
              <a:rPr lang="en-US" smtClean="0"/>
              <a:t>Mũ áo</a:t>
            </a:r>
            <a:endParaRPr lang="en-US"/>
          </a:p>
        </p:txBody>
      </p:sp>
      <p:sp>
        <p:nvSpPr>
          <p:cNvPr id="17" name="TextBox 16"/>
          <p:cNvSpPr txBox="1"/>
          <p:nvPr/>
        </p:nvSpPr>
        <p:spPr>
          <a:xfrm>
            <a:off x="7201968" y="1830169"/>
            <a:ext cx="1295400" cy="646331"/>
          </a:xfrm>
          <a:prstGeom prst="rect">
            <a:avLst/>
          </a:prstGeom>
          <a:noFill/>
        </p:spPr>
        <p:txBody>
          <a:bodyPr wrap="square" rtlCol="0">
            <a:spAutoFit/>
          </a:bodyPr>
          <a:lstStyle/>
          <a:p>
            <a:r>
              <a:rPr lang="en-US" smtClean="0"/>
              <a:t>Trang phục màu xanh</a:t>
            </a:r>
            <a:endParaRPr lang="en-US"/>
          </a:p>
        </p:txBody>
      </p:sp>
      <p:sp>
        <p:nvSpPr>
          <p:cNvPr id="18" name="TextBox 17"/>
          <p:cNvSpPr txBox="1"/>
          <p:nvPr/>
        </p:nvSpPr>
        <p:spPr>
          <a:xfrm>
            <a:off x="838200" y="2895600"/>
            <a:ext cx="1371600" cy="369332"/>
          </a:xfrm>
          <a:prstGeom prst="rect">
            <a:avLst/>
          </a:prstGeom>
          <a:noFill/>
        </p:spPr>
        <p:txBody>
          <a:bodyPr wrap="square" rtlCol="0">
            <a:spAutoFit/>
          </a:bodyPr>
          <a:lstStyle/>
          <a:p>
            <a:r>
              <a:rPr lang="en-US" smtClean="0"/>
              <a:t>Thắt lưng</a:t>
            </a:r>
            <a:endParaRPr lang="en-US"/>
          </a:p>
        </p:txBody>
      </p:sp>
      <p:sp>
        <p:nvSpPr>
          <p:cNvPr id="19" name="TextBox 18"/>
          <p:cNvSpPr txBox="1"/>
          <p:nvPr/>
        </p:nvSpPr>
        <p:spPr>
          <a:xfrm>
            <a:off x="6781800" y="5257800"/>
            <a:ext cx="1447800" cy="381000"/>
          </a:xfrm>
          <a:prstGeom prst="rect">
            <a:avLst/>
          </a:prstGeom>
          <a:noFill/>
        </p:spPr>
        <p:txBody>
          <a:bodyPr wrap="square" rtlCol="0">
            <a:spAutoFit/>
          </a:bodyPr>
          <a:lstStyle/>
          <a:p>
            <a:r>
              <a:rPr lang="en-US" smtClean="0"/>
              <a:t>Đôi giày</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dow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circle(in)">
                                      <p:cBhvr>
                                        <p:cTn id="12" dur="20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heel(1)">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circle(in)">
                                      <p:cBhvr>
                                        <p:cTn id="22" dur="20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circle(in)">
                                      <p:cBhvr>
                                        <p:cTn id="32" dur="20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ipe(down)">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circle(in)">
                                      <p:cBhvr>
                                        <p:cTn id="42"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l="-4000" r="-4000"/>
          </a:stretch>
        </a:blipFill>
        <a:effectLst/>
      </p:bgPr>
    </p:bg>
    <p:spTree>
      <p:nvGrpSpPr>
        <p:cNvPr id="1" name=""/>
        <p:cNvGrpSpPr/>
        <p:nvPr/>
      </p:nvGrpSpPr>
      <p:grpSpPr>
        <a:xfrm>
          <a:off x="0" y="0"/>
          <a:ext cx="0" cy="0"/>
          <a:chOff x="0" y="0"/>
          <a:chExt cx="0" cy="0"/>
        </a:xfrm>
      </p:grpSpPr>
      <p:sp>
        <p:nvSpPr>
          <p:cNvPr id="4" name="TextBox 3"/>
          <p:cNvSpPr txBox="1"/>
          <p:nvPr/>
        </p:nvSpPr>
        <p:spPr>
          <a:xfrm>
            <a:off x="1600200" y="1905000"/>
            <a:ext cx="5486400" cy="2554545"/>
          </a:xfrm>
          <a:prstGeom prst="rect">
            <a:avLst/>
          </a:prstGeom>
          <a:noFill/>
        </p:spPr>
        <p:txBody>
          <a:bodyPr wrap="square" rtlCol="0">
            <a:spAutoFit/>
          </a:bodyPr>
          <a:lstStyle/>
          <a:p>
            <a:r>
              <a:rPr lang="en-US" sz="2000" smtClean="0">
                <a:latin typeface="+mj-lt"/>
              </a:rPr>
              <a:t>     </a:t>
            </a:r>
            <a:r>
              <a:rPr lang="vi-VN" sz="2000" smtClean="0">
                <a:latin typeface="+mj-lt"/>
              </a:rPr>
              <a:t>Vừa </a:t>
            </a:r>
            <a:r>
              <a:rPr lang="vi-VN" sz="2000">
                <a:latin typeface="+mj-lt"/>
              </a:rPr>
              <a:t>rồi các con được quan sát trò chuyện về chú bộ đội bộ binh đấy. Các chú mặc trang phục màu xanh lá cây, mũ có ngôi sao vàng, vai đeo súng. </a:t>
            </a:r>
            <a:r>
              <a:rPr lang="en-US" sz="2000" smtClean="0">
                <a:latin typeface="+mj-lt"/>
              </a:rPr>
              <a:t>           </a:t>
            </a:r>
            <a:r>
              <a:rPr lang="vi-VN" sz="2000" smtClean="0">
                <a:latin typeface="+mj-lt"/>
              </a:rPr>
              <a:t>Hằng </a:t>
            </a:r>
            <a:r>
              <a:rPr lang="vi-VN" sz="2000">
                <a:latin typeface="+mj-lt"/>
              </a:rPr>
              <a:t>ngày, các chú thường tập luyện: bắn súng diễn tập, duyệt binh. Ngoài ra, các chú còn tăng gia sản xuất trồng rau, nuôi lợn để tăng khẩu phần ăn hàng ngày. Các chú bộ đội làm rất nhiều công việc ngày đêm canh gác để bảo vệ cho Tổ quốc</a:t>
            </a:r>
            <a:r>
              <a:rPr lang="vi-VN" sz="2000" smtClean="0">
                <a:latin typeface="+mj-lt"/>
              </a:rPr>
              <a:t>.</a:t>
            </a:r>
            <a:r>
              <a:rPr lang="en-US" sz="2000" smtClean="0">
                <a:latin typeface="+mj-lt"/>
              </a:rPr>
              <a:t>  </a:t>
            </a:r>
            <a:endParaRPr lang="en-US" sz="2000">
              <a:latin typeface="+mj-lt"/>
            </a:endParaRPr>
          </a:p>
        </p:txBody>
      </p:sp>
    </p:spTree>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1">
            <a:extLst>
              <a:ext uri="{28A0092B-C50C-407E-A947-70E740481C1C}">
                <a14:useLocalDpi xmlns:a14="http://schemas.microsoft.com/office/drawing/2010/main" val="0"/>
              </a:ext>
            </a:extLst>
          </a:blip>
          <a:stretch>
            <a:fillRect/>
          </a:stretch>
        </p:blipFill>
        <p:spPr>
          <a:xfrm>
            <a:off x="1828800" y="0"/>
            <a:ext cx="5410200" cy="6858000"/>
          </a:xfrm>
        </p:spPr>
      </p:pic>
      <p:sp>
        <p:nvSpPr>
          <p:cNvPr id="5" name="TextBox 4"/>
          <p:cNvSpPr txBox="1"/>
          <p:nvPr/>
        </p:nvSpPr>
        <p:spPr>
          <a:xfrm>
            <a:off x="152400" y="228600"/>
            <a:ext cx="1676400" cy="646331"/>
          </a:xfrm>
          <a:prstGeom prst="rect">
            <a:avLst/>
          </a:prstGeom>
          <a:noFill/>
        </p:spPr>
        <p:txBody>
          <a:bodyPr wrap="square" rtlCol="0">
            <a:spAutoFit/>
          </a:bodyPr>
          <a:lstStyle/>
          <a:p>
            <a:r>
              <a:rPr lang="en-US" smtClean="0"/>
              <a:t>Chú bộ đội hải quân</a:t>
            </a:r>
            <a:endParaRPr lang="en-US"/>
          </a:p>
        </p:txBody>
      </p:sp>
      <p:cxnSp>
        <p:nvCxnSpPr>
          <p:cNvPr id="9" name="Straight Arrow Connector 8"/>
          <p:cNvCxnSpPr/>
          <p:nvPr/>
        </p:nvCxnSpPr>
        <p:spPr>
          <a:xfrm flipH="1">
            <a:off x="6553200" y="2362200"/>
            <a:ext cx="838200" cy="609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391400" y="1981200"/>
            <a:ext cx="1600200" cy="646331"/>
          </a:xfrm>
          <a:prstGeom prst="rect">
            <a:avLst/>
          </a:prstGeom>
          <a:noFill/>
        </p:spPr>
        <p:txBody>
          <a:bodyPr wrap="square" rtlCol="0">
            <a:spAutoFit/>
          </a:bodyPr>
          <a:lstStyle/>
          <a:p>
            <a:r>
              <a:rPr lang="en-US" smtClean="0"/>
              <a:t>Trang phục màu trắng</a:t>
            </a:r>
            <a:endParaRPr lang="en-US"/>
          </a:p>
        </p:txBody>
      </p:sp>
      <p:cxnSp>
        <p:nvCxnSpPr>
          <p:cNvPr id="12" name="Straight Arrow Connector 11"/>
          <p:cNvCxnSpPr/>
          <p:nvPr/>
        </p:nvCxnSpPr>
        <p:spPr>
          <a:xfrm flipH="1">
            <a:off x="5867400" y="381000"/>
            <a:ext cx="1447800" cy="4572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7391400" y="228600"/>
            <a:ext cx="1447800" cy="381000"/>
          </a:xfrm>
          <a:prstGeom prst="rect">
            <a:avLst/>
          </a:prstGeom>
          <a:noFill/>
        </p:spPr>
        <p:txBody>
          <a:bodyPr wrap="square" rtlCol="0">
            <a:spAutoFit/>
          </a:bodyPr>
          <a:lstStyle/>
          <a:p>
            <a:r>
              <a:rPr lang="en-US" smtClean="0"/>
              <a:t>Cái mũ</a:t>
            </a:r>
            <a:endParaRPr lang="en-US"/>
          </a:p>
        </p:txBody>
      </p:sp>
      <p:cxnSp>
        <p:nvCxnSpPr>
          <p:cNvPr id="15" name="Straight Arrow Connector 14"/>
          <p:cNvCxnSpPr/>
          <p:nvPr/>
        </p:nvCxnSpPr>
        <p:spPr>
          <a:xfrm flipH="1">
            <a:off x="6781800" y="1371600"/>
            <a:ext cx="838200" cy="2286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696200" y="1143000"/>
            <a:ext cx="1066800" cy="369332"/>
          </a:xfrm>
          <a:prstGeom prst="rect">
            <a:avLst/>
          </a:prstGeom>
          <a:noFill/>
        </p:spPr>
        <p:txBody>
          <a:bodyPr wrap="square" rtlCol="0">
            <a:spAutoFit/>
          </a:bodyPr>
          <a:lstStyle/>
          <a:p>
            <a:r>
              <a:rPr lang="en-US" smtClean="0"/>
              <a:t>Súng</a:t>
            </a:r>
            <a:endParaRPr lang="en-US"/>
          </a:p>
        </p:txBody>
      </p:sp>
      <p:cxnSp>
        <p:nvCxnSpPr>
          <p:cNvPr id="18" name="Straight Arrow Connector 17"/>
          <p:cNvCxnSpPr/>
          <p:nvPr/>
        </p:nvCxnSpPr>
        <p:spPr>
          <a:xfrm>
            <a:off x="1524000" y="4114800"/>
            <a:ext cx="2438400" cy="5334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28600" y="3810000"/>
            <a:ext cx="1219200" cy="369332"/>
          </a:xfrm>
          <a:prstGeom prst="rect">
            <a:avLst/>
          </a:prstGeom>
          <a:noFill/>
        </p:spPr>
        <p:txBody>
          <a:bodyPr wrap="square" rtlCol="0">
            <a:spAutoFit/>
          </a:bodyPr>
          <a:lstStyle/>
          <a:p>
            <a:r>
              <a:rPr lang="en-US" smtClean="0"/>
              <a:t>Thắt lưng</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circle(in)">
                                      <p:cBhvr>
                                        <p:cTn id="22" dur="20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down)">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arn(inVertic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barn(inVertical)">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circle(in)">
                                      <p:cBhvr>
                                        <p:cTn id="4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6"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l="-4000" r="-4000"/>
          </a:stretch>
        </a:blipFill>
        <a:effectLst/>
      </p:bgPr>
    </p:bg>
    <p:spTree>
      <p:nvGrpSpPr>
        <p:cNvPr id="1" name=""/>
        <p:cNvGrpSpPr/>
        <p:nvPr/>
      </p:nvGrpSpPr>
      <p:grpSpPr>
        <a:xfrm>
          <a:off x="0" y="0"/>
          <a:ext cx="0" cy="0"/>
          <a:chOff x="0" y="0"/>
          <a:chExt cx="0" cy="0"/>
        </a:xfrm>
      </p:grpSpPr>
      <p:sp>
        <p:nvSpPr>
          <p:cNvPr id="4" name="TextBox 3"/>
          <p:cNvSpPr txBox="1"/>
          <p:nvPr/>
        </p:nvSpPr>
        <p:spPr>
          <a:xfrm>
            <a:off x="1447800" y="1828800"/>
            <a:ext cx="5943600" cy="2308324"/>
          </a:xfrm>
          <a:prstGeom prst="rect">
            <a:avLst/>
          </a:prstGeom>
          <a:noFill/>
        </p:spPr>
        <p:txBody>
          <a:bodyPr wrap="square" rtlCol="0">
            <a:spAutoFit/>
          </a:bodyPr>
          <a:lstStyle/>
          <a:p>
            <a:r>
              <a:rPr lang="en-US" sz="2400" smtClean="0">
                <a:latin typeface="Times New Roman" panose="02020603050405020304" pitchFamily="18" charset="0"/>
                <a:cs typeface="Times New Roman" panose="02020603050405020304" pitchFamily="18" charset="0"/>
              </a:rPr>
              <a:t>      Các con vừa quan sát</a:t>
            </a:r>
            <a:r>
              <a:rPr lang="vi-VN" sz="2400" smtClean="0">
                <a:latin typeface="Times New Roman" panose="02020603050405020304" pitchFamily="18" charset="0"/>
                <a:cs typeface="Times New Roman" panose="02020603050405020304" pitchFamily="18" charset="0"/>
              </a:rPr>
              <a:t> </a:t>
            </a:r>
            <a:r>
              <a:rPr lang="vi-VN" sz="2400">
                <a:latin typeface="Times New Roman" panose="02020603050405020304" pitchFamily="18" charset="0"/>
                <a:cs typeface="Times New Roman" panose="02020603050405020304" pitchFamily="18" charset="0"/>
              </a:rPr>
              <a:t>hình ảnh các chú bộ đội hải quân mặc trang phục quần áo màu trắng có viền màu xanh nước biển, mũ có màu trắng, trên vai cũng có quân hàm. Chú bộ đội hải quân làm việc ngoài hải đảo xa xôi và canh giữ vùng biển Tổ quốc.</a:t>
            </a:r>
            <a:endParaRPr lang="en-US" sz="2400">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1773</Words>
  <Application>WPS Slides</Application>
  <PresentationFormat>On-screen Show (4:3)</PresentationFormat>
  <Paragraphs>57</Paragraphs>
  <Slides>12</Slides>
  <Notes>0</Notes>
  <HiddenSlides>0</HiddenSlides>
  <MMClips>1</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12</vt:i4>
      </vt:variant>
    </vt:vector>
  </HeadingPairs>
  <TitlesOfParts>
    <vt:vector size="20" baseType="lpstr">
      <vt:lpstr>Arial</vt:lpstr>
      <vt:lpstr>SimSun</vt:lpstr>
      <vt:lpstr>Wingdings</vt:lpstr>
      <vt:lpstr>Times New Roman</vt:lpstr>
      <vt:lpstr>Calibri</vt:lpstr>
      <vt:lpstr>Microsoft YaHei</vt:lpstr>
      <vt:lpstr>Arial Unicode MS</vt:lpstr>
      <vt:lpstr>Office Theme</vt:lpstr>
      <vt:lpstr>PHÒNG GIÁO DỤC VÀ ĐÀO TẠO QUẬN LONG BIÊN TRƯỜNG MẦM HOA HƯỚNG DƯƠNG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Trò chơi: Thi xem ai nhanh</vt:lpstr>
      <vt:lpstr>PowerPoint 演示文稿</vt:lpstr>
      <vt:lpstr>Kính chúc các cô sức khỏe</vt:lpstr>
    </vt:vector>
  </TitlesOfParts>
  <Company>minhtuan6990@gmail.com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PHÒNG GIÁO DỤC VÀ ĐÀO TẠO QUẬN LONG BIÊN TRƯỜNG MẦM NON TUỔI HOA</dc:title>
  <dc:creator>TRAN MINH TUAN</dc:creator>
  <cp:lastModifiedBy>Dương H.Hải MN Tràng An</cp:lastModifiedBy>
  <cp:revision>19</cp:revision>
  <dcterms:created xsi:type="dcterms:W3CDTF">2021-11-19T11:04:00Z</dcterms:created>
  <dcterms:modified xsi:type="dcterms:W3CDTF">2025-04-14T23:04:32Z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1F03ABC94B884F36A3A2DFA387EC15A9</vt:lpwstr>
  </property>
  <property fmtid="{D5CDD505-2E9C-101B-9397-08002B2CF9AE}" pid="3" name="KSOProductBuildVer">
    <vt:lpwstr>1033-12.2.0.20782</vt:lpwstr>
  </property>
</Properties>
</file>