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8" r:id="rId3"/>
    <p:sldId id="314" r:id="rId4"/>
    <p:sldId id="328" r:id="rId5"/>
    <p:sldId id="317" r:id="rId6"/>
    <p:sldId id="318" r:id="rId7"/>
    <p:sldId id="321" r:id="rId8"/>
    <p:sldId id="322" r:id="rId9"/>
    <p:sldId id="323" r:id="rId10"/>
    <p:sldId id="320" r:id="rId11"/>
    <p:sldId id="32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1056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6CE7-5F27-40C1-97E6-5A13BE4CB05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5184-9808-495D-B077-9C7DB9A7BF9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4.xml"/><Relationship Id="rId5" Type="http://schemas.openxmlformats.org/officeDocument/2006/relationships/tags" Target="../tags/tag1.xml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6.jpe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0081921755411_2"/>
          <p:cNvPicPr>
            <a:picLocks noGrp="1" noChangeAspect="1"/>
          </p:cNvPicPr>
          <p:nvPr>
            <p:ph sz="half" idx="1"/>
          </p:nvPr>
        </p:nvPicPr>
        <p:blipFill>
          <a:blip r:embed="rId1"/>
          <a:srcRect t="5226" b="16640"/>
          <a:stretch>
            <a:fillRect/>
          </a:stretch>
        </p:blipFill>
        <p:spPr>
          <a:xfrm>
            <a:off x="0" y="-34984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Picture 3" descr="659204qfhni5vgxw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-117792" y="0"/>
            <a:ext cx="1727835" cy="29000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8" descr="A021020"/>
          <p:cNvPicPr>
            <a:picLocks noChangeAspect="1"/>
          </p:cNvPicPr>
          <p:nvPr/>
        </p:nvPicPr>
        <p:blipFill>
          <a:blip r:embed="rId3">
            <a:clrChange>
              <a:clrFrom>
                <a:srgbClr val="FAFAFD"/>
              </a:clrFrom>
              <a:clrTo>
                <a:srgbClr val="FAFA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42550" y="-33692"/>
            <a:ext cx="1949450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3586701" y="2671051"/>
            <a:ext cx="590250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solidFill>
                  <a:srgbClr val="FF0000"/>
                </a:solidFill>
              </a:rPr>
              <a:t>LĨNH VỰC PHÁT </a:t>
            </a:r>
            <a:r>
              <a:rPr lang="vi-VN" altLang="en-US" sz="2800" b="1">
                <a:solidFill>
                  <a:srgbClr val="FF0000"/>
                </a:solidFill>
              </a:rPr>
              <a:t>TRIỂN </a:t>
            </a:r>
            <a:r>
              <a:rPr lang="en-US" altLang="en-US" sz="2800" b="1">
                <a:solidFill>
                  <a:srgbClr val="FF0000"/>
                </a:solidFill>
              </a:rPr>
              <a:t>THẨM MỸ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3053716" y="3306446"/>
            <a:ext cx="7462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solidFill>
                  <a:srgbClr val="002060"/>
                </a:solidFill>
              </a:rPr>
              <a:t>Đề tài</a:t>
            </a:r>
            <a:r>
              <a:rPr lang="vi-VN" altLang="en-US" sz="2800" b="1">
                <a:solidFill>
                  <a:srgbClr val="002060"/>
                </a:solidFill>
              </a:rPr>
              <a:t>: </a:t>
            </a:r>
            <a:r>
              <a:rPr lang="en-US" altLang="en-US" sz="2800" b="1">
                <a:solidFill>
                  <a:srgbClr val="002060"/>
                </a:solidFill>
              </a:rPr>
              <a:t>Dạy hát: “Con gà trống” – NS: Tân Huyền</a:t>
            </a:r>
            <a:endParaRPr lang="en-US" altLang="en-US" sz="2800" b="1" dirty="0">
              <a:solidFill>
                <a:srgbClr val="002060"/>
              </a:solidFill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054030" y="4251804"/>
            <a:ext cx="6084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002060"/>
                </a:solidFill>
                <a:sym typeface="+mn-ea"/>
              </a:rPr>
              <a:t>Lứa tuổi</a:t>
            </a:r>
            <a:r>
              <a:rPr lang="vi-VN" altLang="en-US" sz="2800" b="1">
                <a:solidFill>
                  <a:srgbClr val="002060"/>
                </a:solidFill>
                <a:sym typeface="+mn-ea"/>
              </a:rPr>
              <a:t>: </a:t>
            </a:r>
            <a:r>
              <a:rPr lang="en-US" altLang="en-US" sz="2800" b="1">
                <a:solidFill>
                  <a:srgbClr val="002060"/>
                </a:solidFill>
                <a:sym typeface="+mn-ea"/>
              </a:rPr>
              <a:t>Nhà trẻ</a:t>
            </a:r>
            <a:r>
              <a:rPr lang="vi-VN" altLang="en-US" sz="2800" b="1">
                <a:solidFill>
                  <a:srgbClr val="002060"/>
                </a:solidFill>
                <a:sym typeface="+mn-ea"/>
              </a:rPr>
              <a:t> 24</a:t>
            </a:r>
            <a:r>
              <a:rPr lang="en-US" altLang="en-US" sz="2800" b="1">
                <a:solidFill>
                  <a:srgbClr val="00206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002060"/>
                </a:solidFill>
                <a:sym typeface="+mn-ea"/>
              </a:rPr>
              <a:t>-</a:t>
            </a:r>
            <a:r>
              <a:rPr lang="en-US" altLang="en-US" sz="2800" b="1">
                <a:solidFill>
                  <a:srgbClr val="00206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002060"/>
                </a:solidFill>
                <a:sym typeface="+mn-ea"/>
              </a:rPr>
              <a:t>36 tháng</a:t>
            </a:r>
            <a:endParaRPr lang="vi-VN" altLang="en-US" sz="2800" b="1" dirty="0">
              <a:solidFill>
                <a:srgbClr val="002060"/>
              </a:solidFill>
              <a:sym typeface="+mn-ea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106420" y="4775200"/>
            <a:ext cx="61391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>
                <a:solidFill>
                  <a:srgbClr val="002060"/>
                </a:solidFill>
              </a:rPr>
              <a:t>Giáo viên: </a:t>
            </a:r>
            <a:r>
              <a:rPr lang="en-US" altLang="en-US" sz="2800" b="1">
                <a:solidFill>
                  <a:srgbClr val="002060"/>
                </a:solidFill>
              </a:rPr>
              <a:t>Dương Thị Hồng Hải</a:t>
            </a:r>
            <a:endParaRPr lang="vi-VN" altLang="en-US" sz="28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15030" y="125095"/>
            <a:ext cx="599376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UBND QUẬN LONG BIÊN</a:t>
            </a:r>
            <a:endParaRPr lang="en-US" b="1">
              <a:solidFill>
                <a:srgbClr val="FF0000"/>
              </a:solidFill>
            </a:endParaRPr>
          </a:p>
          <a:p>
            <a:pPr algn="ctr"/>
            <a:r>
              <a:rPr lang="en-US" b="1">
                <a:solidFill>
                  <a:srgbClr val="FF0000"/>
                </a:solidFill>
              </a:rPr>
              <a:t>TRƯỜNG MẦM HOA HƯỚNG DƯƠNG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3" name="Text Box 5"/>
          <p:cNvSpPr txBox="1"/>
          <p:nvPr/>
        </p:nvSpPr>
        <p:spPr>
          <a:xfrm>
            <a:off x="2956239" y="3792312"/>
            <a:ext cx="8982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002060"/>
                </a:solidFill>
              </a:rPr>
              <a:t>Nghe hát: “Gà trống, mèo con và cún con” – NS: Thế Vinh</a:t>
            </a:r>
            <a:endParaRPr lang="en-US" altLang="en-US" sz="2800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z2808971996200_0f91a7bd2527f9b5ea464a6c9bb832f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570" y="1040765"/>
            <a:ext cx="1222375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6"/>
          <p:cNvSpPr txBox="1"/>
          <p:nvPr/>
        </p:nvSpPr>
        <p:spPr>
          <a:xfrm>
            <a:off x="4849813" y="5970588"/>
            <a:ext cx="3124200" cy="39878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Năm học: 2024 -2025</a:t>
            </a:r>
            <a:endParaRPr lang="en-US" sz="2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 advClick="0" advTm="4104">
        <p:wheel spokes="8"/>
      </p:transition>
    </mc:Choice>
    <mc:Fallback>
      <p:transition spd="slow" advClick="0" advTm="4104">
        <p:wheel spokes="8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2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9" grpId="0"/>
      <p:bldP spid="13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101 hình ảnh lời cảm ơn đẹp, chân thành xuất phát từ trái tim | Anhdep12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/>
          <p:cNvPicPr>
            <a:picLocks noChangeAspect="1"/>
          </p:cNvPicPr>
          <p:nvPr/>
        </p:nvPicPr>
        <p:blipFill>
          <a:blip r:embed="rId1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517392" y="772607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I. MỤC ĐÍCH – YÊU CẦU</a:t>
            </a:r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44885" y="1580199"/>
            <a:ext cx="7184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en-US" sz="2000" b="1">
                <a:solidFill>
                  <a:srgbClr val="002060"/>
                </a:solidFill>
              </a:rPr>
              <a:t>Kiến thức: - Trẻ biết tên bài hát, tác giả. Hiểu nội dung bài hát</a:t>
            </a:r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44885" y="2239678"/>
            <a:ext cx="5568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2. Kỹ năng: - Rèn trẻ hát đúng giai điệu của bài bát.</a:t>
            </a:r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23868" y="2879210"/>
            <a:ext cx="58360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3. Thái độ: - Giáo dục trẻ yêu quý các con vật nuôi</a:t>
            </a:r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64476" y="4087918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II. CHUẨN BỊ</a:t>
            </a:r>
            <a:endParaRPr lang="en-US" sz="2000" b="1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62135" y="4747397"/>
            <a:ext cx="2797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- Bài giảng điện tử</a:t>
            </a:r>
            <a:endParaRPr lang="en-US" sz="2000" b="1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/>
          <p:cNvPicPr>
            <a:picLocks noChangeAspect="1"/>
          </p:cNvPicPr>
          <p:nvPr/>
        </p:nvPicPr>
        <p:blipFill>
          <a:blip r:embed="rId1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452120" y="902970"/>
            <a:ext cx="4642485" cy="40894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cho trẻ nghe bài hát: Con gà trống</a:t>
            </a:r>
            <a:endParaRPr lang="en-US" sz="2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/>
          <p:cNvPicPr>
            <a:picLocks noChangeAspect="1"/>
          </p:cNvPicPr>
          <p:nvPr/>
        </p:nvPicPr>
        <p:blipFill>
          <a:blip r:embed="rId1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618282" y="390843"/>
            <a:ext cx="6955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2060"/>
                </a:solidFill>
              </a:rPr>
              <a:t>- Các con vừa nghe hát gì? Do ai sáng tác?</a:t>
            </a:r>
            <a:endParaRPr lang="en-US" sz="2800" b="1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18282" y="1339891"/>
            <a:ext cx="6955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2060"/>
                </a:solidFill>
              </a:rPr>
              <a:t>Bài hát: Con gà trống – Nhạc sĩ: Tân Huyền </a:t>
            </a:r>
            <a:endParaRPr lang="en-US" sz="2800" b="1">
              <a:solidFill>
                <a:srgbClr val="002060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443287" y="2288939"/>
            <a:ext cx="5305425" cy="3048274"/>
            <a:chOff x="3443287" y="2288939"/>
            <a:chExt cx="5305425" cy="304827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443287" y="2288939"/>
              <a:ext cx="5305425" cy="2971800"/>
            </a:xfrm>
            <a:prstGeom prst="rect">
              <a:avLst/>
            </a:prstGeom>
          </p:spPr>
        </p:pic>
        <p:pic>
          <p:nvPicPr>
            <p:cNvPr id="2050" name="Picture 2" descr="con gà trống đinh dậu vector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DFEFF"/>
                </a:clrFrom>
                <a:clrTo>
                  <a:srgbClr val="FDFE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6459" y="3429000"/>
              <a:ext cx="1669686" cy="19082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/>
          <p:cNvPicPr>
            <a:picLocks noChangeAspect="1"/>
          </p:cNvPicPr>
          <p:nvPr/>
        </p:nvPicPr>
        <p:blipFill>
          <a:blip r:embed="rId1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353456" y="2294594"/>
            <a:ext cx="7485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002060"/>
                </a:solidFill>
              </a:rPr>
              <a:t>Các con cùng </a:t>
            </a:r>
            <a:endParaRPr lang="en-US" sz="4000" b="1">
              <a:solidFill>
                <a:srgbClr val="002060"/>
              </a:solidFill>
            </a:endParaRPr>
          </a:p>
          <a:p>
            <a:pPr algn="ctr"/>
            <a:r>
              <a:rPr lang="en-US" sz="4000" b="1">
                <a:solidFill>
                  <a:srgbClr val="002060"/>
                </a:solidFill>
              </a:rPr>
              <a:t>nghe bài hát này một lần nữa nhé.</a:t>
            </a:r>
            <a:endParaRPr lang="en-US" sz="4000" b="1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07807" y="6115052"/>
            <a:ext cx="1204461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altLang="en-US" sz="3000">
                <a:solidFill>
                  <a:srgbClr val="FFFF00"/>
                </a:solidFill>
                <a:latin typeface="+mj-lt"/>
              </a:rPr>
              <a:t> </a:t>
            </a:r>
            <a:r>
              <a:rPr lang="vi-VN" altLang="en-US" sz="3000">
                <a:solidFill>
                  <a:srgbClr val="00B0F0"/>
                </a:solidFill>
                <a:latin typeface="+mj-lt"/>
              </a:rPr>
              <a:t>Giảng nội dung: con gà trống có mào đỏ, chân có cựa gà trống gáy ò ó o</a:t>
            </a:r>
            <a:endParaRPr lang="vi-VN" altLang="en-US" sz="3000">
              <a:solidFill>
                <a:srgbClr val="00B0F0"/>
              </a:solidFill>
              <a:latin typeface="+mj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1"/>
            <a:ext cx="12192000" cy="6912724"/>
          </a:xfrm>
          <a:prstGeom prst="rect">
            <a:avLst/>
          </a:prstGeom>
        </p:spPr>
      </p:pic>
      <p:pic>
        <p:nvPicPr>
          <p:cNvPr id="4" name="Picture 2" descr="con gà trống đinh dậu vecto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1797" y="4668251"/>
            <a:ext cx="1761157" cy="203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36825" y="3698755"/>
            <a:ext cx="74850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Các con vừa được học bài hát con gà trống. Các con nhớ hãy chăm sóc và bảo vệ các con vật nuôi nhé </a:t>
            </a:r>
            <a:endParaRPr lang="en-US" sz="4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hững Khung Ảnh Đẹp Nhất Cho Các Bạn Ghép Ảnh Vào, Khung Ảnh Đẹp Photoshop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35905" y="1490423"/>
            <a:ext cx="47947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HÁT</a:t>
            </a:r>
            <a:endParaRPr lang="en-US" sz="60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68773" y="2782255"/>
            <a:ext cx="9254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“Gà trống, mèo con và cún con” </a:t>
            </a:r>
            <a:endParaRPr lang="en-US" altLang="en-US" sz="4800" b="1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4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- NS: Thế Vinh</a:t>
            </a:r>
            <a:r>
              <a:rPr lang="en-US" sz="4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8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/>
          <p:cNvPicPr>
            <a:picLocks noChangeAspect="1"/>
          </p:cNvPicPr>
          <p:nvPr/>
        </p:nvPicPr>
        <p:blipFill>
          <a:blip r:embed="rId1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543461" y="542846"/>
            <a:ext cx="98624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002060"/>
                </a:solidFill>
              </a:rPr>
              <a:t>- Các con vừa nghe hát gì? Do ai sáng tác?</a:t>
            </a:r>
            <a:endParaRPr lang="en-US" sz="4400" b="1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39583" y="2675021"/>
            <a:ext cx="771283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>
                <a:solidFill>
                  <a:srgbClr val="002060"/>
                </a:solidFill>
              </a:rPr>
              <a:t>Bài hát: - Gà trống, mèo con và cún con</a:t>
            </a:r>
            <a:endParaRPr lang="en-US" sz="3500" b="1">
              <a:solidFill>
                <a:srgbClr val="002060"/>
              </a:solidFill>
            </a:endParaRPr>
          </a:p>
          <a:p>
            <a:pPr algn="ctr"/>
            <a:r>
              <a:rPr lang="en-US" sz="3500" b="1">
                <a:solidFill>
                  <a:srgbClr val="002060"/>
                </a:solidFill>
              </a:rPr>
              <a:t>- Nhạc sĩ: Thế Vinh </a:t>
            </a:r>
            <a:endParaRPr lang="en-US" sz="3500" b="1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p="http://schemas.openxmlformats.org/presentationml/2006/main">
  <p:tag name="TIMING" val="|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968</Words>
  <Application>WPS Slides</Application>
  <PresentationFormat>Widescreen</PresentationFormat>
  <Paragraphs>50</Paragraphs>
  <Slides>10</Slides>
  <Notes>0</Notes>
  <HiddenSlides>0</HiddenSlides>
  <MMClips>6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Tuấn .</dc:creator>
  <cp:lastModifiedBy>Dương H.Hải MN Tràng An</cp:lastModifiedBy>
  <cp:revision>11</cp:revision>
  <dcterms:created xsi:type="dcterms:W3CDTF">2021-10-19T16:06:00Z</dcterms:created>
  <dcterms:modified xsi:type="dcterms:W3CDTF">2025-04-13T18:03:04Z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697268B653664566B93C365280926716</vt:lpwstr>
  </property>
  <property fmtid="{D5CDD505-2E9C-101B-9397-08002B2CF9AE}" pid="3" name="KSOProductBuildVer">
    <vt:lpwstr>1033-12.2.0.20782</vt:lpwstr>
  </property>
</Properties>
</file>