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notesMasterIdLst>
    <p:notesMasterId r:id="rId10"/>
  </p:notesMasterIdLst>
  <p:sldSz cx="14630400" cy="8229600"/>
  <p:notesSz cx="8229600" cy="14630400"/>
  <p:embeddedFontLst>
    <p:embeddedFont>
      <p:font typeface="Fira Mono Medium"/>
      <p:regular r:id="rId15"/>
    </p:embeddedFont>
    <p:embeddedFont>
      <p:font typeface="Fira Mono Medium"/>
      <p:regular r:id="rId16"/>
    </p:embeddedFont>
    <p:embeddedFont>
      <p:font typeface="Fira Sans"/>
      <p:regular r:id="rId17"/>
    </p:embeddedFont>
    <p:embeddedFont>
      <p:font typeface="Fira Sans"/>
      <p:regular r:id="rId18"/>
    </p:embeddedFont>
    <p:embeddedFont>
      <p:font typeface="Fira Sans"/>
      <p:regular r:id="rId19"/>
    </p:embeddedFont>
    <p:embeddedFont>
      <p:font typeface="Fira Sans"/>
      <p:regular r:id="rId20"/>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5" Type="http://schemas.openxmlformats.org/officeDocument/2006/relationships/font" Target="fonts/font1.fntdata"/><Relationship Id="rId16" Type="http://schemas.openxmlformats.org/officeDocument/2006/relationships/font" Target="fonts/font2.fntdata"/><Relationship Id="rId17" Type="http://schemas.openxmlformats.org/officeDocument/2006/relationships/font" Target="fonts/font3.fntdata"/><Relationship Id="rId18" Type="http://schemas.openxmlformats.org/officeDocument/2006/relationships/font" Target="fonts/font4.fntdata"/><Relationship Id="rId19" Type="http://schemas.openxmlformats.org/officeDocument/2006/relationships/font" Target="fonts/font5.fntdata"/><Relationship Id="rId20" Type="http://schemas.openxmlformats.org/officeDocument/2006/relationships/font" Target="fonts/font6.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2-1.png"/><Relationship Id="rId3"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3-1.png"/><Relationship Id="rId3"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4-1.png"/><Relationship Id="rId3"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5-1.png"/><Relationship Id="rId3"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6-1.png"/><Relationship Id="rId3"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7-1.png"/><Relationship Id="rId3"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8-1.png"/><Relationship Id="rId3"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9-1.pn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81B"/>
          </a:solidFill>
          <a:ln/>
        </p:spPr>
      </p:sp>
      <p:sp>
        <p:nvSpPr>
          <p:cNvPr id="3" name="Shape 1"/>
          <p:cNvSpPr/>
          <p:nvPr/>
        </p:nvSpPr>
        <p:spPr>
          <a:xfrm>
            <a:off x="0" y="0"/>
            <a:ext cx="14630400" cy="8229600"/>
          </a:xfrm>
          <a:prstGeom prst="rect">
            <a:avLst/>
          </a:prstGeom>
          <a:solidFill>
            <a:srgbClr val="0F0F10"/>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81B"/>
          </a:solidFill>
          <a:ln/>
        </p:spPr>
      </p:sp>
      <p:sp>
        <p:nvSpPr>
          <p:cNvPr id="3" name="Shape 1"/>
          <p:cNvSpPr/>
          <p:nvPr/>
        </p:nvSpPr>
        <p:spPr>
          <a:xfrm>
            <a:off x="0" y="0"/>
            <a:ext cx="14630400" cy="8229600"/>
          </a:xfrm>
          <a:prstGeom prst="rect">
            <a:avLst/>
          </a:prstGeom>
          <a:solidFill>
            <a:srgbClr val="0F0F10"/>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81B"/>
          </a:solidFill>
          <a:ln/>
        </p:spPr>
      </p:sp>
      <p:sp>
        <p:nvSpPr>
          <p:cNvPr id="3" name="Shape 1"/>
          <p:cNvSpPr/>
          <p:nvPr/>
        </p:nvSpPr>
        <p:spPr>
          <a:xfrm>
            <a:off x="0" y="0"/>
            <a:ext cx="14630400" cy="8229600"/>
          </a:xfrm>
          <a:prstGeom prst="rect">
            <a:avLst/>
          </a:prstGeom>
          <a:solidFill>
            <a:srgbClr val="0F0F10"/>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81B"/>
          </a:solidFill>
          <a:ln/>
        </p:spPr>
      </p:sp>
      <p:sp>
        <p:nvSpPr>
          <p:cNvPr id="3" name="Shape 1"/>
          <p:cNvSpPr/>
          <p:nvPr/>
        </p:nvSpPr>
        <p:spPr>
          <a:xfrm>
            <a:off x="0" y="0"/>
            <a:ext cx="14630400" cy="8229600"/>
          </a:xfrm>
          <a:prstGeom prst="rect">
            <a:avLst/>
          </a:prstGeom>
          <a:solidFill>
            <a:srgbClr val="0F0F10"/>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81B"/>
          </a:solidFill>
          <a:ln/>
        </p:spPr>
      </p:sp>
      <p:sp>
        <p:nvSpPr>
          <p:cNvPr id="3" name="Shape 1"/>
          <p:cNvSpPr/>
          <p:nvPr/>
        </p:nvSpPr>
        <p:spPr>
          <a:xfrm>
            <a:off x="0" y="0"/>
            <a:ext cx="14630400" cy="8229600"/>
          </a:xfrm>
          <a:prstGeom prst="rect">
            <a:avLst/>
          </a:prstGeom>
          <a:solidFill>
            <a:srgbClr val="0F0F10"/>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81B"/>
          </a:solidFill>
          <a:ln/>
        </p:spPr>
      </p:sp>
      <p:sp>
        <p:nvSpPr>
          <p:cNvPr id="3" name="Shape 1"/>
          <p:cNvSpPr/>
          <p:nvPr/>
        </p:nvSpPr>
        <p:spPr>
          <a:xfrm>
            <a:off x="0" y="0"/>
            <a:ext cx="14630400" cy="8229600"/>
          </a:xfrm>
          <a:prstGeom prst="rect">
            <a:avLst/>
          </a:prstGeom>
          <a:solidFill>
            <a:srgbClr val="0F0F10"/>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81B"/>
          </a:solidFill>
          <a:ln/>
        </p:spPr>
      </p:sp>
      <p:sp>
        <p:nvSpPr>
          <p:cNvPr id="3" name="Shape 1"/>
          <p:cNvSpPr/>
          <p:nvPr/>
        </p:nvSpPr>
        <p:spPr>
          <a:xfrm>
            <a:off x="0" y="0"/>
            <a:ext cx="14630400" cy="8229600"/>
          </a:xfrm>
          <a:prstGeom prst="rect">
            <a:avLst/>
          </a:prstGeom>
          <a:solidFill>
            <a:srgbClr val="0F0F10"/>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81B"/>
          </a:solidFill>
          <a:ln/>
        </p:spPr>
      </p:sp>
      <p:sp>
        <p:nvSpPr>
          <p:cNvPr id="3" name="Shape 1"/>
          <p:cNvSpPr/>
          <p:nvPr/>
        </p:nvSpPr>
        <p:spPr>
          <a:xfrm>
            <a:off x="0" y="0"/>
            <a:ext cx="14630400" cy="8229600"/>
          </a:xfrm>
          <a:prstGeom prst="rect">
            <a:avLst/>
          </a:prstGeom>
          <a:solidFill>
            <a:srgbClr val="0F0F10"/>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2.xml"/><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slideLayout" Target="../slideLayouts/slideLayout3.xml"/><Relationship Id="rId8"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4.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5.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6.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7.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8.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9.xml"/><Relationship Id="rId5"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976313"/>
            <a:ext cx="7556421" cy="2126337"/>
          </a:xfrm>
          <a:prstGeom prst="rect">
            <a:avLst/>
          </a:prstGeom>
          <a:noFill/>
          <a:ln/>
        </p:spPr>
        <p:txBody>
          <a:bodyPr wrap="square" lIns="0" tIns="0" rIns="0" bIns="0" rtlCol="0" anchor="t"/>
          <a:lstStyle/>
          <a:p>
            <a:pPr algn="l" indent="0" marL="0">
              <a:lnSpc>
                <a:spcPts val="5550"/>
              </a:lnSpc>
              <a:buNone/>
            </a:pPr>
            <a:r>
              <a:rPr lang="en-US" sz="4450" dirty="0">
                <a:solidFill>
                  <a:srgbClr val="FBF3FA"/>
                </a:solidFill>
                <a:latin typeface="Fira Mono Medium" pitchFamily="34" charset="0"/>
                <a:ea typeface="Fira Mono Medium" pitchFamily="34" charset="-122"/>
                <a:cs typeface="Fira Mono Medium" pitchFamily="34" charset="-120"/>
              </a:rPr>
              <a:t>Nước Tinh Khiết: Giáo Án Trò Chuyện Cho Trẻ 24-36 Tháng</a:t>
            </a:r>
            <a:endParaRPr lang="en-US" sz="4450" dirty="0"/>
          </a:p>
        </p:txBody>
      </p:sp>
      <p:sp>
        <p:nvSpPr>
          <p:cNvPr id="4" name="Text 1"/>
          <p:cNvSpPr/>
          <p:nvPr/>
        </p:nvSpPr>
        <p:spPr>
          <a:xfrm>
            <a:off x="793790" y="3442811"/>
            <a:ext cx="7556421" cy="1451610"/>
          </a:xfrm>
          <a:prstGeom prst="rect">
            <a:avLst/>
          </a:prstGeom>
          <a:noFill/>
          <a:ln/>
        </p:spPr>
        <p:txBody>
          <a:bodyPr wrap="square" lIns="0" tIns="0" rIns="0" bIns="0" rtlCol="0" anchor="t"/>
          <a:lstStyle/>
          <a:p>
            <a:pPr algn="l" indent="0" marL="0">
              <a:lnSpc>
                <a:spcPts val="2850"/>
              </a:lnSpc>
              <a:buNone/>
            </a:pPr>
            <a:r>
              <a:rPr lang="en-US" sz="1750" dirty="0">
                <a:solidFill>
                  <a:srgbClr val="E0D6DE"/>
                </a:solidFill>
                <a:latin typeface="Fira Sans" pitchFamily="34" charset="0"/>
                <a:ea typeface="Fira Sans" pitchFamily="34" charset="-122"/>
                <a:cs typeface="Fira Sans" pitchFamily="34" charset="-120"/>
              </a:rPr>
              <a:t>Giáo án trò chuyện "Nước Tinh Khiết" được thiết kế cho trẻ từ 24-36 tháng, thuộc lĩnh vực phát triển nhận thức và ngôn ngữ. Hoạt động này giúp trẻ nhận biết đặc điểm của nước sạch, hiểu vai trò của nước trong cuộc sống, và hình thành thói quen bảo vệ nguồn nước.</a:t>
            </a:r>
            <a:endParaRPr lang="en-US" sz="1750" dirty="0"/>
          </a:p>
        </p:txBody>
      </p:sp>
      <p:sp>
        <p:nvSpPr>
          <p:cNvPr id="5" name="Text 2"/>
          <p:cNvSpPr/>
          <p:nvPr/>
        </p:nvSpPr>
        <p:spPr>
          <a:xfrm>
            <a:off x="793790" y="5149572"/>
            <a:ext cx="7556421" cy="1451610"/>
          </a:xfrm>
          <a:prstGeom prst="rect">
            <a:avLst/>
          </a:prstGeom>
          <a:noFill/>
          <a:ln/>
        </p:spPr>
        <p:txBody>
          <a:bodyPr wrap="square" lIns="0" tIns="0" rIns="0" bIns="0" rtlCol="0" anchor="t"/>
          <a:lstStyle/>
          <a:p>
            <a:pPr algn="l" indent="0" marL="0">
              <a:lnSpc>
                <a:spcPts val="2850"/>
              </a:lnSpc>
              <a:buNone/>
            </a:pPr>
            <a:r>
              <a:rPr lang="en-US" sz="1750" dirty="0">
                <a:solidFill>
                  <a:srgbClr val="E0D6DE"/>
                </a:solidFill>
                <a:latin typeface="Fira Sans" pitchFamily="34" charset="0"/>
                <a:ea typeface="Fira Sans" pitchFamily="34" charset="-122"/>
                <a:cs typeface="Fira Sans" pitchFamily="34" charset="-120"/>
              </a:rPr>
              <a:t>Thông qua các hoạt động quan sát, so sánh và trò chuyện, trẻ sẽ phát triển kỹ năng nghe-hiểu, diễn đạt bằng lời, đồng thời hình thành thái độ tích cực về việc giữ gìn vệ sinh và bảo vệ nguồn nước trong môi trường sống.</a:t>
            </a:r>
            <a:endParaRPr lang="en-US" sz="1750" dirty="0"/>
          </a:p>
        </p:txBody>
      </p:sp>
      <p:sp>
        <p:nvSpPr>
          <p:cNvPr id="6" name="Shape 3"/>
          <p:cNvSpPr/>
          <p:nvPr/>
        </p:nvSpPr>
        <p:spPr>
          <a:xfrm>
            <a:off x="793790" y="6873240"/>
            <a:ext cx="362903" cy="362903"/>
          </a:xfrm>
          <a:prstGeom prst="roundRect">
            <a:avLst>
              <a:gd name="adj" fmla="val 25194296"/>
            </a:avLst>
          </a:prstGeom>
          <a:noFill/>
          <a:ln w="7620">
            <a:solidFill>
              <a:srgbClr val="3C3838"/>
            </a:solidFill>
            <a:prstDash val="solid"/>
          </a:ln>
        </p:spPr>
      </p:sp>
      <p:pic>
        <p:nvPicPr>
          <p:cNvPr id="7" name="Image 1" descr="preencoded.png">    </p:cNvPr>
          <p:cNvPicPr>
            <a:picLocks noChangeAspect="1"/>
          </p:cNvPicPr>
          <p:nvPr/>
        </p:nvPicPr>
        <p:blipFill>
          <a:blip r:embed="rId2"/>
          <a:stretch>
            <a:fillRect/>
          </a:stretch>
        </p:blipFill>
        <p:spPr>
          <a:xfrm>
            <a:off x="801410" y="6880860"/>
            <a:ext cx="347663" cy="347663"/>
          </a:xfrm>
          <a:prstGeom prst="rect">
            <a:avLst/>
          </a:prstGeom>
        </p:spPr>
      </p:pic>
      <p:sp>
        <p:nvSpPr>
          <p:cNvPr id="8" name="Text 4"/>
          <p:cNvSpPr/>
          <p:nvPr/>
        </p:nvSpPr>
        <p:spPr>
          <a:xfrm>
            <a:off x="1270040" y="6856333"/>
            <a:ext cx="2726412" cy="396835"/>
          </a:xfrm>
          <a:prstGeom prst="rect">
            <a:avLst/>
          </a:prstGeom>
          <a:noFill/>
          <a:ln/>
        </p:spPr>
        <p:txBody>
          <a:bodyPr wrap="none" lIns="0" tIns="0" rIns="0" bIns="0" rtlCol="0" anchor="t"/>
          <a:lstStyle/>
          <a:p>
            <a:pPr algn="l" indent="0" marL="0">
              <a:lnSpc>
                <a:spcPts val="3100"/>
              </a:lnSpc>
              <a:buNone/>
            </a:pPr>
            <a:r>
              <a:rPr lang="en-US" sz="2200" b="1" dirty="0">
                <a:solidFill>
                  <a:srgbClr val="E0D6DE"/>
                </a:solidFill>
                <a:latin typeface="Fira Sans Bold" pitchFamily="34" charset="0"/>
                <a:ea typeface="Fira Sans Bold" pitchFamily="34" charset="-122"/>
                <a:cs typeface="Fira Sans Bold" pitchFamily="34" charset="-120"/>
              </a:rPr>
              <a:t>by Huongmai Nguyen</a:t>
            </a:r>
            <a:endParaRPr lang="en-US"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77240" y="610672"/>
            <a:ext cx="10342126" cy="693896"/>
          </a:xfrm>
          <a:prstGeom prst="rect">
            <a:avLst/>
          </a:prstGeom>
          <a:noFill/>
          <a:ln/>
        </p:spPr>
        <p:txBody>
          <a:bodyPr wrap="none" lIns="0" tIns="0" rIns="0" bIns="0" rtlCol="0" anchor="t"/>
          <a:lstStyle/>
          <a:p>
            <a:pPr algn="l" indent="0" marL="0">
              <a:lnSpc>
                <a:spcPts val="5450"/>
              </a:lnSpc>
              <a:buNone/>
            </a:pPr>
            <a:r>
              <a:rPr lang="en-US" sz="4350" dirty="0">
                <a:solidFill>
                  <a:srgbClr val="FBF3FA"/>
                </a:solidFill>
                <a:latin typeface="Fira Mono Medium" pitchFamily="34" charset="0"/>
                <a:ea typeface="Fira Mono Medium" pitchFamily="34" charset="-122"/>
                <a:cs typeface="Fira Mono Medium" pitchFamily="34" charset="-120"/>
              </a:rPr>
              <a:t>Mục Đích và Yêu Cầu Của Bài Học</a:t>
            </a:r>
            <a:endParaRPr lang="en-US" sz="4350" dirty="0"/>
          </a:p>
        </p:txBody>
      </p:sp>
      <p:pic>
        <p:nvPicPr>
          <p:cNvPr id="3" name="Image 0" descr="preencoded.png">    </p:cNvPr>
          <p:cNvPicPr>
            <a:picLocks noChangeAspect="1"/>
          </p:cNvPicPr>
          <p:nvPr/>
        </p:nvPicPr>
        <p:blipFill>
          <a:blip r:embed="rId1"/>
          <a:stretch>
            <a:fillRect/>
          </a:stretch>
        </p:blipFill>
        <p:spPr>
          <a:xfrm>
            <a:off x="2967395" y="1748671"/>
            <a:ext cx="2157413" cy="1279684"/>
          </a:xfrm>
          <a:prstGeom prst="rect">
            <a:avLst/>
          </a:prstGeom>
        </p:spPr>
      </p:pic>
      <p:pic>
        <p:nvPicPr>
          <p:cNvPr id="4" name="Image 1" descr="preencoded.png">    </p:cNvPr>
          <p:cNvPicPr>
            <a:picLocks noChangeAspect="1"/>
          </p:cNvPicPr>
          <p:nvPr/>
        </p:nvPicPr>
        <p:blipFill>
          <a:blip r:embed="rId2"/>
          <a:stretch>
            <a:fillRect/>
          </a:stretch>
        </p:blipFill>
        <p:spPr>
          <a:xfrm>
            <a:off x="3889891" y="2351842"/>
            <a:ext cx="312301" cy="390406"/>
          </a:xfrm>
          <a:prstGeom prst="rect">
            <a:avLst/>
          </a:prstGeom>
        </p:spPr>
      </p:pic>
      <p:sp>
        <p:nvSpPr>
          <p:cNvPr id="5" name="Text 1"/>
          <p:cNvSpPr/>
          <p:nvPr/>
        </p:nvSpPr>
        <p:spPr>
          <a:xfrm>
            <a:off x="5346859" y="1970723"/>
            <a:ext cx="2776180" cy="347067"/>
          </a:xfrm>
          <a:prstGeom prst="rect">
            <a:avLst/>
          </a:prstGeom>
          <a:noFill/>
          <a:ln/>
        </p:spPr>
        <p:txBody>
          <a:bodyPr wrap="none" lIns="0" tIns="0" rIns="0" bIns="0" rtlCol="0" anchor="t"/>
          <a:lstStyle/>
          <a:p>
            <a:pPr algn="l" indent="0" marL="0">
              <a:lnSpc>
                <a:spcPts val="2700"/>
              </a:lnSpc>
              <a:buNone/>
            </a:pPr>
            <a:r>
              <a:rPr lang="en-US" sz="2150" dirty="0">
                <a:solidFill>
                  <a:srgbClr val="E0D6DE"/>
                </a:solidFill>
                <a:latin typeface="Fira Mono Medium" pitchFamily="34" charset="0"/>
                <a:ea typeface="Fira Mono Medium" pitchFamily="34" charset="-122"/>
                <a:cs typeface="Fira Mono Medium" pitchFamily="34" charset="-120"/>
              </a:rPr>
              <a:t>Kiến Thức</a:t>
            </a:r>
            <a:endParaRPr lang="en-US" sz="2150" dirty="0"/>
          </a:p>
        </p:txBody>
      </p:sp>
      <p:sp>
        <p:nvSpPr>
          <p:cNvPr id="6" name="Text 2"/>
          <p:cNvSpPr/>
          <p:nvPr/>
        </p:nvSpPr>
        <p:spPr>
          <a:xfrm>
            <a:off x="5346859" y="2451021"/>
            <a:ext cx="4510564" cy="355283"/>
          </a:xfrm>
          <a:prstGeom prst="rect">
            <a:avLst/>
          </a:prstGeom>
          <a:noFill/>
          <a:ln/>
        </p:spPr>
        <p:txBody>
          <a:bodyPr wrap="none" lIns="0" tIns="0" rIns="0" bIns="0" rtlCol="0" anchor="t"/>
          <a:lstStyle/>
          <a:p>
            <a:pPr algn="l" indent="0" marL="0">
              <a:lnSpc>
                <a:spcPts val="2750"/>
              </a:lnSpc>
              <a:buNone/>
            </a:pPr>
            <a:r>
              <a:rPr lang="en-US" sz="1700" dirty="0">
                <a:solidFill>
                  <a:srgbClr val="E0D6DE"/>
                </a:solidFill>
                <a:latin typeface="Fira Sans" pitchFamily="34" charset="0"/>
                <a:ea typeface="Fira Sans" pitchFamily="34" charset="-122"/>
                <a:cs typeface="Fira Sans" pitchFamily="34" charset="-120"/>
              </a:rPr>
              <a:t>Nhận biết nước tinh khiết và vai trò của nước</a:t>
            </a:r>
            <a:endParaRPr lang="en-US" sz="1700" dirty="0"/>
          </a:p>
        </p:txBody>
      </p:sp>
      <p:sp>
        <p:nvSpPr>
          <p:cNvPr id="7" name="Shape 3"/>
          <p:cNvSpPr/>
          <p:nvPr/>
        </p:nvSpPr>
        <p:spPr>
          <a:xfrm>
            <a:off x="5180290" y="3040856"/>
            <a:ext cx="8617387" cy="15240"/>
          </a:xfrm>
          <a:prstGeom prst="roundRect">
            <a:avLst>
              <a:gd name="adj" fmla="val 218600"/>
            </a:avLst>
          </a:prstGeom>
          <a:solidFill>
            <a:srgbClr val="474748"/>
          </a:solidFill>
          <a:ln/>
        </p:spPr>
      </p:sp>
      <p:pic>
        <p:nvPicPr>
          <p:cNvPr id="8" name="Image 2" descr="preencoded.png">    </p:cNvPr>
          <p:cNvPicPr>
            <a:picLocks noChangeAspect="1"/>
          </p:cNvPicPr>
          <p:nvPr/>
        </p:nvPicPr>
        <p:blipFill>
          <a:blip r:embed="rId3"/>
          <a:stretch>
            <a:fillRect/>
          </a:stretch>
        </p:blipFill>
        <p:spPr>
          <a:xfrm>
            <a:off x="1888688" y="3083838"/>
            <a:ext cx="4314944" cy="1279684"/>
          </a:xfrm>
          <a:prstGeom prst="rect">
            <a:avLst/>
          </a:prstGeom>
        </p:spPr>
      </p:pic>
      <p:pic>
        <p:nvPicPr>
          <p:cNvPr id="9" name="Image 3" descr="preencoded.png">    </p:cNvPr>
          <p:cNvPicPr>
            <a:picLocks noChangeAspect="1"/>
          </p:cNvPicPr>
          <p:nvPr/>
        </p:nvPicPr>
        <p:blipFill>
          <a:blip r:embed="rId4"/>
          <a:stretch>
            <a:fillRect/>
          </a:stretch>
        </p:blipFill>
        <p:spPr>
          <a:xfrm>
            <a:off x="3889891" y="3528417"/>
            <a:ext cx="312301" cy="390406"/>
          </a:xfrm>
          <a:prstGeom prst="rect">
            <a:avLst/>
          </a:prstGeom>
        </p:spPr>
      </p:pic>
      <p:sp>
        <p:nvSpPr>
          <p:cNvPr id="10" name="Text 4"/>
          <p:cNvSpPr/>
          <p:nvPr/>
        </p:nvSpPr>
        <p:spPr>
          <a:xfrm>
            <a:off x="6425684" y="3305889"/>
            <a:ext cx="2776180" cy="347067"/>
          </a:xfrm>
          <a:prstGeom prst="rect">
            <a:avLst/>
          </a:prstGeom>
          <a:noFill/>
          <a:ln/>
        </p:spPr>
        <p:txBody>
          <a:bodyPr wrap="none" lIns="0" tIns="0" rIns="0" bIns="0" rtlCol="0" anchor="t"/>
          <a:lstStyle/>
          <a:p>
            <a:pPr algn="l" indent="0" marL="0">
              <a:lnSpc>
                <a:spcPts val="2700"/>
              </a:lnSpc>
              <a:buNone/>
            </a:pPr>
            <a:r>
              <a:rPr lang="en-US" sz="2150" dirty="0">
                <a:solidFill>
                  <a:srgbClr val="E0D6DE"/>
                </a:solidFill>
                <a:latin typeface="Fira Mono Medium" pitchFamily="34" charset="0"/>
                <a:ea typeface="Fira Mono Medium" pitchFamily="34" charset="-122"/>
                <a:cs typeface="Fira Mono Medium" pitchFamily="34" charset="-120"/>
              </a:rPr>
              <a:t>Kỹ Năng</a:t>
            </a:r>
            <a:endParaRPr lang="en-US" sz="2150" dirty="0"/>
          </a:p>
        </p:txBody>
      </p:sp>
      <p:sp>
        <p:nvSpPr>
          <p:cNvPr id="11" name="Text 5"/>
          <p:cNvSpPr/>
          <p:nvPr/>
        </p:nvSpPr>
        <p:spPr>
          <a:xfrm>
            <a:off x="6425684" y="3786188"/>
            <a:ext cx="3265170" cy="355283"/>
          </a:xfrm>
          <a:prstGeom prst="rect">
            <a:avLst/>
          </a:prstGeom>
          <a:noFill/>
          <a:ln/>
        </p:spPr>
        <p:txBody>
          <a:bodyPr wrap="none" lIns="0" tIns="0" rIns="0" bIns="0" rtlCol="0" anchor="t"/>
          <a:lstStyle/>
          <a:p>
            <a:pPr algn="l" indent="0" marL="0">
              <a:lnSpc>
                <a:spcPts val="2750"/>
              </a:lnSpc>
              <a:buNone/>
            </a:pPr>
            <a:r>
              <a:rPr lang="en-US" sz="1700" dirty="0">
                <a:solidFill>
                  <a:srgbClr val="E0D6DE"/>
                </a:solidFill>
                <a:latin typeface="Fira Sans" pitchFamily="34" charset="0"/>
                <a:ea typeface="Fira Sans" pitchFamily="34" charset="-122"/>
                <a:cs typeface="Fira Sans" pitchFamily="34" charset="-120"/>
              </a:rPr>
              <a:t>Phát triển nghe-hiểu và diễn đạt</a:t>
            </a:r>
            <a:endParaRPr lang="en-US" sz="1700" dirty="0"/>
          </a:p>
        </p:txBody>
      </p:sp>
      <p:sp>
        <p:nvSpPr>
          <p:cNvPr id="12" name="Shape 6"/>
          <p:cNvSpPr/>
          <p:nvPr/>
        </p:nvSpPr>
        <p:spPr>
          <a:xfrm>
            <a:off x="6259116" y="4376023"/>
            <a:ext cx="7538561" cy="15240"/>
          </a:xfrm>
          <a:prstGeom prst="roundRect">
            <a:avLst>
              <a:gd name="adj" fmla="val 218600"/>
            </a:avLst>
          </a:prstGeom>
          <a:solidFill>
            <a:srgbClr val="474748"/>
          </a:solidFill>
          <a:ln/>
        </p:spPr>
      </p:sp>
      <p:pic>
        <p:nvPicPr>
          <p:cNvPr id="13" name="Image 4" descr="preencoded.png">    </p:cNvPr>
          <p:cNvPicPr>
            <a:picLocks noChangeAspect="1"/>
          </p:cNvPicPr>
          <p:nvPr/>
        </p:nvPicPr>
        <p:blipFill>
          <a:blip r:embed="rId5"/>
          <a:stretch>
            <a:fillRect/>
          </a:stretch>
        </p:blipFill>
        <p:spPr>
          <a:xfrm>
            <a:off x="809863" y="4419005"/>
            <a:ext cx="6472476" cy="1279684"/>
          </a:xfrm>
          <a:prstGeom prst="rect">
            <a:avLst/>
          </a:prstGeom>
        </p:spPr>
      </p:pic>
      <p:pic>
        <p:nvPicPr>
          <p:cNvPr id="14" name="Image 5" descr="preencoded.png">    </p:cNvPr>
          <p:cNvPicPr>
            <a:picLocks noChangeAspect="1"/>
          </p:cNvPicPr>
          <p:nvPr/>
        </p:nvPicPr>
        <p:blipFill>
          <a:blip r:embed="rId6"/>
          <a:stretch>
            <a:fillRect/>
          </a:stretch>
        </p:blipFill>
        <p:spPr>
          <a:xfrm>
            <a:off x="3889891" y="4863584"/>
            <a:ext cx="312301" cy="390406"/>
          </a:xfrm>
          <a:prstGeom prst="rect">
            <a:avLst/>
          </a:prstGeom>
        </p:spPr>
      </p:pic>
      <p:sp>
        <p:nvSpPr>
          <p:cNvPr id="15" name="Text 7"/>
          <p:cNvSpPr/>
          <p:nvPr/>
        </p:nvSpPr>
        <p:spPr>
          <a:xfrm>
            <a:off x="7504390" y="4641056"/>
            <a:ext cx="2776180" cy="347067"/>
          </a:xfrm>
          <a:prstGeom prst="rect">
            <a:avLst/>
          </a:prstGeom>
          <a:noFill/>
          <a:ln/>
        </p:spPr>
        <p:txBody>
          <a:bodyPr wrap="none" lIns="0" tIns="0" rIns="0" bIns="0" rtlCol="0" anchor="t"/>
          <a:lstStyle/>
          <a:p>
            <a:pPr algn="l" indent="0" marL="0">
              <a:lnSpc>
                <a:spcPts val="2700"/>
              </a:lnSpc>
              <a:buNone/>
            </a:pPr>
            <a:r>
              <a:rPr lang="en-US" sz="2150" dirty="0">
                <a:solidFill>
                  <a:srgbClr val="E0D6DE"/>
                </a:solidFill>
                <a:latin typeface="Fira Mono Medium" pitchFamily="34" charset="0"/>
                <a:ea typeface="Fira Mono Medium" pitchFamily="34" charset="-122"/>
                <a:cs typeface="Fira Mono Medium" pitchFamily="34" charset="-120"/>
              </a:rPr>
              <a:t>Thái Độ</a:t>
            </a:r>
            <a:endParaRPr lang="en-US" sz="2150" dirty="0"/>
          </a:p>
        </p:txBody>
      </p:sp>
      <p:sp>
        <p:nvSpPr>
          <p:cNvPr id="16" name="Text 8"/>
          <p:cNvSpPr/>
          <p:nvPr/>
        </p:nvSpPr>
        <p:spPr>
          <a:xfrm>
            <a:off x="7504390" y="5121354"/>
            <a:ext cx="4127540" cy="355283"/>
          </a:xfrm>
          <a:prstGeom prst="rect">
            <a:avLst/>
          </a:prstGeom>
          <a:noFill/>
          <a:ln/>
        </p:spPr>
        <p:txBody>
          <a:bodyPr wrap="none" lIns="0" tIns="0" rIns="0" bIns="0" rtlCol="0" anchor="t"/>
          <a:lstStyle/>
          <a:p>
            <a:pPr algn="l" indent="0" marL="0">
              <a:lnSpc>
                <a:spcPts val="2750"/>
              </a:lnSpc>
              <a:buNone/>
            </a:pPr>
            <a:r>
              <a:rPr lang="en-US" sz="1700" dirty="0">
                <a:solidFill>
                  <a:srgbClr val="E0D6DE"/>
                </a:solidFill>
                <a:latin typeface="Fira Sans" pitchFamily="34" charset="0"/>
                <a:ea typeface="Fira Sans" pitchFamily="34" charset="-122"/>
                <a:cs typeface="Fira Sans" pitchFamily="34" charset="-120"/>
              </a:rPr>
              <a:t>Hình thành thói quen bảo vệ nguồn nước</a:t>
            </a:r>
            <a:endParaRPr lang="en-US" sz="1700" dirty="0"/>
          </a:p>
        </p:txBody>
      </p:sp>
      <p:sp>
        <p:nvSpPr>
          <p:cNvPr id="17" name="Text 9"/>
          <p:cNvSpPr/>
          <p:nvPr/>
        </p:nvSpPr>
        <p:spPr>
          <a:xfrm>
            <a:off x="777240" y="5948482"/>
            <a:ext cx="13075920" cy="710565"/>
          </a:xfrm>
          <a:prstGeom prst="rect">
            <a:avLst/>
          </a:prstGeom>
          <a:noFill/>
          <a:ln/>
        </p:spPr>
        <p:txBody>
          <a:bodyPr wrap="square" lIns="0" tIns="0" rIns="0" bIns="0" rtlCol="0" anchor="t"/>
          <a:lstStyle/>
          <a:p>
            <a:pPr algn="l" indent="0" marL="0">
              <a:lnSpc>
                <a:spcPts val="2750"/>
              </a:lnSpc>
              <a:buNone/>
            </a:pPr>
            <a:r>
              <a:rPr lang="en-US" sz="1700" dirty="0">
                <a:solidFill>
                  <a:srgbClr val="E0D6DE"/>
                </a:solidFill>
                <a:latin typeface="Fira Sans" pitchFamily="34" charset="0"/>
                <a:ea typeface="Fira Sans" pitchFamily="34" charset="-122"/>
                <a:cs typeface="Fira Sans" pitchFamily="34" charset="-120"/>
              </a:rPr>
              <a:t>Về kiến thức, trẻ sẽ nhận biết được nước tinh khiết là nước trong, không màu, không mùi và hiểu vai trò của nước trong việc uống, nấu ăn, tắm giặt, tưới cây. Trẻ cũng sẽ nhận biết các hành vi đúng khi sử dụng nước.</a:t>
            </a:r>
            <a:endParaRPr lang="en-US" sz="1700" dirty="0"/>
          </a:p>
        </p:txBody>
      </p:sp>
      <p:sp>
        <p:nvSpPr>
          <p:cNvPr id="18" name="Text 10"/>
          <p:cNvSpPr/>
          <p:nvPr/>
        </p:nvSpPr>
        <p:spPr>
          <a:xfrm>
            <a:off x="777240" y="6908840"/>
            <a:ext cx="13075920" cy="710565"/>
          </a:xfrm>
          <a:prstGeom prst="rect">
            <a:avLst/>
          </a:prstGeom>
          <a:noFill/>
          <a:ln/>
        </p:spPr>
        <p:txBody>
          <a:bodyPr wrap="square" lIns="0" tIns="0" rIns="0" bIns="0" rtlCol="0" anchor="t"/>
          <a:lstStyle/>
          <a:p>
            <a:pPr algn="l" indent="0" marL="0">
              <a:lnSpc>
                <a:spcPts val="2750"/>
              </a:lnSpc>
              <a:buNone/>
            </a:pPr>
            <a:r>
              <a:rPr lang="en-US" sz="1700" dirty="0">
                <a:solidFill>
                  <a:srgbClr val="E0D6DE"/>
                </a:solidFill>
                <a:latin typeface="Fira Sans" pitchFamily="34" charset="0"/>
                <a:ea typeface="Fira Sans" pitchFamily="34" charset="-122"/>
                <a:cs typeface="Fira Sans" pitchFamily="34" charset="-120"/>
              </a:rPr>
              <a:t>Về kỹ năng, bài học rèn luyện khả năng nghe-hiểu câu hỏi, trả lời đơn giản và phát triển kỹ năng diễn đạt bằng lời. Trẻ cũng học cách quan sát, so sánh nước sạch và nước bẩn qua tranh và vật thật.</a:t>
            </a:r>
            <a:endParaRPr lang="en-US" sz="17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584013"/>
          </a:xfrm>
          <a:prstGeom prst="rect">
            <a:avLst/>
          </a:prstGeom>
        </p:spPr>
      </p:pic>
      <p:sp>
        <p:nvSpPr>
          <p:cNvPr id="3" name="Text 0"/>
          <p:cNvSpPr/>
          <p:nvPr/>
        </p:nvSpPr>
        <p:spPr>
          <a:xfrm>
            <a:off x="723543" y="3318153"/>
            <a:ext cx="5168146" cy="646033"/>
          </a:xfrm>
          <a:prstGeom prst="rect">
            <a:avLst/>
          </a:prstGeom>
          <a:noFill/>
          <a:ln/>
        </p:spPr>
        <p:txBody>
          <a:bodyPr wrap="none" lIns="0" tIns="0" rIns="0" bIns="0" rtlCol="0" anchor="t"/>
          <a:lstStyle/>
          <a:p>
            <a:pPr algn="l" indent="0" marL="0">
              <a:lnSpc>
                <a:spcPts val="5050"/>
              </a:lnSpc>
              <a:buNone/>
            </a:pPr>
            <a:r>
              <a:rPr lang="en-US" sz="4050" dirty="0">
                <a:solidFill>
                  <a:srgbClr val="FBF3FA"/>
                </a:solidFill>
                <a:latin typeface="Fira Mono Medium" pitchFamily="34" charset="0"/>
                <a:ea typeface="Fira Mono Medium" pitchFamily="34" charset="-122"/>
                <a:cs typeface="Fira Mono Medium" pitchFamily="34" charset="-120"/>
              </a:rPr>
              <a:t>Chuẩn Bị Học Liệu</a:t>
            </a:r>
            <a:endParaRPr lang="en-US" sz="4050" dirty="0"/>
          </a:p>
        </p:txBody>
      </p:sp>
      <p:sp>
        <p:nvSpPr>
          <p:cNvPr id="4" name="Shape 1"/>
          <p:cNvSpPr/>
          <p:nvPr/>
        </p:nvSpPr>
        <p:spPr>
          <a:xfrm>
            <a:off x="723543" y="4274225"/>
            <a:ext cx="4256603" cy="1996678"/>
          </a:xfrm>
          <a:prstGeom prst="roundRect">
            <a:avLst>
              <a:gd name="adj" fmla="val 1553"/>
            </a:avLst>
          </a:prstGeom>
          <a:solidFill>
            <a:srgbClr val="2E2E2F"/>
          </a:solidFill>
          <a:ln/>
        </p:spPr>
      </p:sp>
      <p:sp>
        <p:nvSpPr>
          <p:cNvPr id="5" name="Text 2"/>
          <p:cNvSpPr/>
          <p:nvPr/>
        </p:nvSpPr>
        <p:spPr>
          <a:xfrm>
            <a:off x="930235" y="4480917"/>
            <a:ext cx="2584013" cy="322898"/>
          </a:xfrm>
          <a:prstGeom prst="rect">
            <a:avLst/>
          </a:prstGeom>
          <a:noFill/>
          <a:ln/>
        </p:spPr>
        <p:txBody>
          <a:bodyPr wrap="none" lIns="0" tIns="0" rIns="0" bIns="0" rtlCol="0" anchor="t"/>
          <a:lstStyle/>
          <a:p>
            <a:pPr algn="l" indent="0" marL="0">
              <a:lnSpc>
                <a:spcPts val="2500"/>
              </a:lnSpc>
              <a:buNone/>
            </a:pPr>
            <a:r>
              <a:rPr lang="en-US" sz="2000" dirty="0">
                <a:solidFill>
                  <a:srgbClr val="E0D6DE"/>
                </a:solidFill>
                <a:latin typeface="Fira Mono Medium" pitchFamily="34" charset="0"/>
                <a:ea typeface="Fira Mono Medium" pitchFamily="34" charset="-122"/>
                <a:cs typeface="Fira Mono Medium" pitchFamily="34" charset="-120"/>
              </a:rPr>
              <a:t>Vật Thật</a:t>
            </a:r>
            <a:endParaRPr lang="en-US" sz="2000" dirty="0"/>
          </a:p>
        </p:txBody>
      </p:sp>
      <p:sp>
        <p:nvSpPr>
          <p:cNvPr id="6" name="Text 3"/>
          <p:cNvSpPr/>
          <p:nvPr/>
        </p:nvSpPr>
        <p:spPr>
          <a:xfrm>
            <a:off x="930235" y="4927759"/>
            <a:ext cx="3843218" cy="330637"/>
          </a:xfrm>
          <a:prstGeom prst="rect">
            <a:avLst/>
          </a:prstGeom>
          <a:noFill/>
          <a:ln/>
        </p:spPr>
        <p:txBody>
          <a:bodyPr wrap="none" lIns="0" tIns="0" rIns="0" bIns="0" rtlCol="0" anchor="t"/>
          <a:lstStyle/>
          <a:p>
            <a:pPr algn="l" marL="342900" indent="-342900">
              <a:lnSpc>
                <a:spcPts val="2600"/>
              </a:lnSpc>
              <a:buSzPct val="100000"/>
              <a:buChar char="•"/>
            </a:pPr>
            <a:r>
              <a:rPr lang="en-US" sz="1600" dirty="0">
                <a:solidFill>
                  <a:srgbClr val="E0D6DE"/>
                </a:solidFill>
                <a:latin typeface="Fira Sans" pitchFamily="34" charset="0"/>
                <a:ea typeface="Fira Sans" pitchFamily="34" charset="-122"/>
                <a:cs typeface="Fira Sans" pitchFamily="34" charset="-120"/>
              </a:rPr>
              <a:t>Ly nước sạch - ly nước bẩn</a:t>
            </a:r>
            <a:endParaRPr lang="en-US" sz="1600" dirty="0"/>
          </a:p>
        </p:txBody>
      </p:sp>
      <p:sp>
        <p:nvSpPr>
          <p:cNvPr id="7" name="Text 4"/>
          <p:cNvSpPr/>
          <p:nvPr/>
        </p:nvSpPr>
        <p:spPr>
          <a:xfrm>
            <a:off x="930235" y="5330666"/>
            <a:ext cx="3843218" cy="330637"/>
          </a:xfrm>
          <a:prstGeom prst="rect">
            <a:avLst/>
          </a:prstGeom>
          <a:noFill/>
          <a:ln/>
        </p:spPr>
        <p:txBody>
          <a:bodyPr wrap="none" lIns="0" tIns="0" rIns="0" bIns="0" rtlCol="0" anchor="t"/>
          <a:lstStyle/>
          <a:p>
            <a:pPr algn="l" marL="342900" indent="-342900">
              <a:lnSpc>
                <a:spcPts val="2600"/>
              </a:lnSpc>
              <a:buSzPct val="100000"/>
              <a:buChar char="•"/>
            </a:pPr>
            <a:r>
              <a:rPr lang="en-US" sz="1600" dirty="0">
                <a:solidFill>
                  <a:srgbClr val="E0D6DE"/>
                </a:solidFill>
                <a:latin typeface="Fira Sans" pitchFamily="34" charset="0"/>
                <a:ea typeface="Fira Sans" pitchFamily="34" charset="-122"/>
                <a:cs typeface="Fira Sans" pitchFamily="34" charset="-120"/>
              </a:rPr>
              <a:t>Nước tinh khiết trong chai/lọ sạch</a:t>
            </a:r>
            <a:endParaRPr lang="en-US" sz="1600" dirty="0"/>
          </a:p>
        </p:txBody>
      </p:sp>
      <p:sp>
        <p:nvSpPr>
          <p:cNvPr id="8" name="Text 5"/>
          <p:cNvSpPr/>
          <p:nvPr/>
        </p:nvSpPr>
        <p:spPr>
          <a:xfrm>
            <a:off x="930235" y="5733574"/>
            <a:ext cx="3843218" cy="330637"/>
          </a:xfrm>
          <a:prstGeom prst="rect">
            <a:avLst/>
          </a:prstGeom>
          <a:noFill/>
          <a:ln/>
        </p:spPr>
        <p:txBody>
          <a:bodyPr wrap="none" lIns="0" tIns="0" rIns="0" bIns="0" rtlCol="0" anchor="t"/>
          <a:lstStyle/>
          <a:p>
            <a:pPr algn="l" marL="342900" indent="-342900">
              <a:lnSpc>
                <a:spcPts val="2600"/>
              </a:lnSpc>
              <a:buSzPct val="100000"/>
              <a:buChar char="•"/>
            </a:pPr>
            <a:r>
              <a:rPr lang="en-US" sz="1600" dirty="0">
                <a:solidFill>
                  <a:srgbClr val="E0D6DE"/>
                </a:solidFill>
                <a:latin typeface="Fira Sans" pitchFamily="34" charset="0"/>
                <a:ea typeface="Fira Sans" pitchFamily="34" charset="-122"/>
                <a:cs typeface="Fira Sans" pitchFamily="34" charset="-120"/>
              </a:rPr>
              <a:t>Chai nước khoáng nhỏ (tùy chọn)</a:t>
            </a:r>
            <a:endParaRPr lang="en-US" sz="1600" dirty="0"/>
          </a:p>
        </p:txBody>
      </p:sp>
      <p:sp>
        <p:nvSpPr>
          <p:cNvPr id="9" name="Shape 6"/>
          <p:cNvSpPr/>
          <p:nvPr/>
        </p:nvSpPr>
        <p:spPr>
          <a:xfrm>
            <a:off x="5186839" y="4274225"/>
            <a:ext cx="4256603" cy="1996678"/>
          </a:xfrm>
          <a:prstGeom prst="roundRect">
            <a:avLst>
              <a:gd name="adj" fmla="val 1553"/>
            </a:avLst>
          </a:prstGeom>
          <a:solidFill>
            <a:srgbClr val="2E2E2F"/>
          </a:solidFill>
          <a:ln/>
        </p:spPr>
      </p:sp>
      <p:sp>
        <p:nvSpPr>
          <p:cNvPr id="10" name="Text 7"/>
          <p:cNvSpPr/>
          <p:nvPr/>
        </p:nvSpPr>
        <p:spPr>
          <a:xfrm>
            <a:off x="5393531" y="4480917"/>
            <a:ext cx="2584013" cy="322898"/>
          </a:xfrm>
          <a:prstGeom prst="rect">
            <a:avLst/>
          </a:prstGeom>
          <a:noFill/>
          <a:ln/>
        </p:spPr>
        <p:txBody>
          <a:bodyPr wrap="none" lIns="0" tIns="0" rIns="0" bIns="0" rtlCol="0" anchor="t"/>
          <a:lstStyle/>
          <a:p>
            <a:pPr algn="l" indent="0" marL="0">
              <a:lnSpc>
                <a:spcPts val="2500"/>
              </a:lnSpc>
              <a:buNone/>
            </a:pPr>
            <a:r>
              <a:rPr lang="en-US" sz="2000" dirty="0">
                <a:solidFill>
                  <a:srgbClr val="E0D6DE"/>
                </a:solidFill>
                <a:latin typeface="Fira Mono Medium" pitchFamily="34" charset="0"/>
                <a:ea typeface="Fira Mono Medium" pitchFamily="34" charset="-122"/>
                <a:cs typeface="Fira Mono Medium" pitchFamily="34" charset="-120"/>
              </a:rPr>
              <a:t>Tranh Ảnh</a:t>
            </a:r>
            <a:endParaRPr lang="en-US" sz="2000" dirty="0"/>
          </a:p>
        </p:txBody>
      </p:sp>
      <p:sp>
        <p:nvSpPr>
          <p:cNvPr id="11" name="Text 8"/>
          <p:cNvSpPr/>
          <p:nvPr/>
        </p:nvSpPr>
        <p:spPr>
          <a:xfrm>
            <a:off x="5393531" y="4927759"/>
            <a:ext cx="3843218" cy="330637"/>
          </a:xfrm>
          <a:prstGeom prst="rect">
            <a:avLst/>
          </a:prstGeom>
          <a:noFill/>
          <a:ln/>
        </p:spPr>
        <p:txBody>
          <a:bodyPr wrap="none" lIns="0" tIns="0" rIns="0" bIns="0" rtlCol="0" anchor="t"/>
          <a:lstStyle/>
          <a:p>
            <a:pPr algn="l" marL="342900" indent="-342900">
              <a:lnSpc>
                <a:spcPts val="2600"/>
              </a:lnSpc>
              <a:buSzPct val="100000"/>
              <a:buChar char="•"/>
            </a:pPr>
            <a:r>
              <a:rPr lang="en-US" sz="1600" dirty="0">
                <a:solidFill>
                  <a:srgbClr val="E0D6DE"/>
                </a:solidFill>
                <a:latin typeface="Fira Sans" pitchFamily="34" charset="0"/>
                <a:ea typeface="Fira Sans" pitchFamily="34" charset="-122"/>
                <a:cs typeface="Fira Sans" pitchFamily="34" charset="-120"/>
              </a:rPr>
              <a:t>Bé uống nước, rửa tay</a:t>
            </a:r>
            <a:endParaRPr lang="en-US" sz="1600" dirty="0"/>
          </a:p>
        </p:txBody>
      </p:sp>
      <p:sp>
        <p:nvSpPr>
          <p:cNvPr id="12" name="Text 9"/>
          <p:cNvSpPr/>
          <p:nvPr/>
        </p:nvSpPr>
        <p:spPr>
          <a:xfrm>
            <a:off x="5393531" y="5330666"/>
            <a:ext cx="3843218" cy="330637"/>
          </a:xfrm>
          <a:prstGeom prst="rect">
            <a:avLst/>
          </a:prstGeom>
          <a:noFill/>
          <a:ln/>
        </p:spPr>
        <p:txBody>
          <a:bodyPr wrap="none" lIns="0" tIns="0" rIns="0" bIns="0" rtlCol="0" anchor="t"/>
          <a:lstStyle/>
          <a:p>
            <a:pPr algn="l" marL="342900" indent="-342900">
              <a:lnSpc>
                <a:spcPts val="2600"/>
              </a:lnSpc>
              <a:buSzPct val="100000"/>
              <a:buChar char="•"/>
            </a:pPr>
            <a:r>
              <a:rPr lang="en-US" sz="1600" dirty="0">
                <a:solidFill>
                  <a:srgbClr val="E0D6DE"/>
                </a:solidFill>
                <a:latin typeface="Fira Sans" pitchFamily="34" charset="0"/>
                <a:ea typeface="Fira Sans" pitchFamily="34" charset="-122"/>
                <a:cs typeface="Fira Sans" pitchFamily="34" charset="-120"/>
              </a:rPr>
              <a:t>Trẻ tưới cây</a:t>
            </a:r>
            <a:endParaRPr lang="en-US" sz="1600" dirty="0"/>
          </a:p>
        </p:txBody>
      </p:sp>
      <p:sp>
        <p:nvSpPr>
          <p:cNvPr id="13" name="Text 10"/>
          <p:cNvSpPr/>
          <p:nvPr/>
        </p:nvSpPr>
        <p:spPr>
          <a:xfrm>
            <a:off x="5393531" y="5733574"/>
            <a:ext cx="3843218" cy="330637"/>
          </a:xfrm>
          <a:prstGeom prst="rect">
            <a:avLst/>
          </a:prstGeom>
          <a:noFill/>
          <a:ln/>
        </p:spPr>
        <p:txBody>
          <a:bodyPr wrap="none" lIns="0" tIns="0" rIns="0" bIns="0" rtlCol="0" anchor="t"/>
          <a:lstStyle/>
          <a:p>
            <a:pPr algn="l" marL="342900" indent="-342900">
              <a:lnSpc>
                <a:spcPts val="2600"/>
              </a:lnSpc>
              <a:buSzPct val="100000"/>
              <a:buChar char="•"/>
            </a:pPr>
            <a:r>
              <a:rPr lang="en-US" sz="1600" dirty="0">
                <a:solidFill>
                  <a:srgbClr val="E0D6DE"/>
                </a:solidFill>
                <a:latin typeface="Fira Sans" pitchFamily="34" charset="0"/>
                <a:ea typeface="Fira Sans" pitchFamily="34" charset="-122"/>
                <a:cs typeface="Fira Sans" pitchFamily="34" charset="-120"/>
              </a:rPr>
              <a:t>Ao hồ bị ô nhiễm</a:t>
            </a:r>
            <a:endParaRPr lang="en-US" sz="1600" dirty="0"/>
          </a:p>
        </p:txBody>
      </p:sp>
      <p:sp>
        <p:nvSpPr>
          <p:cNvPr id="14" name="Shape 11"/>
          <p:cNvSpPr/>
          <p:nvPr/>
        </p:nvSpPr>
        <p:spPr>
          <a:xfrm>
            <a:off x="9650135" y="4274225"/>
            <a:ext cx="4256603" cy="1996678"/>
          </a:xfrm>
          <a:prstGeom prst="roundRect">
            <a:avLst>
              <a:gd name="adj" fmla="val 1553"/>
            </a:avLst>
          </a:prstGeom>
          <a:solidFill>
            <a:srgbClr val="2E2E2F"/>
          </a:solidFill>
          <a:ln/>
        </p:spPr>
      </p:sp>
      <p:sp>
        <p:nvSpPr>
          <p:cNvPr id="15" name="Text 12"/>
          <p:cNvSpPr/>
          <p:nvPr/>
        </p:nvSpPr>
        <p:spPr>
          <a:xfrm>
            <a:off x="9856827" y="4480917"/>
            <a:ext cx="2584013" cy="322898"/>
          </a:xfrm>
          <a:prstGeom prst="rect">
            <a:avLst/>
          </a:prstGeom>
          <a:noFill/>
          <a:ln/>
        </p:spPr>
        <p:txBody>
          <a:bodyPr wrap="none" lIns="0" tIns="0" rIns="0" bIns="0" rtlCol="0" anchor="t"/>
          <a:lstStyle/>
          <a:p>
            <a:pPr algn="l" indent="0" marL="0">
              <a:lnSpc>
                <a:spcPts val="2500"/>
              </a:lnSpc>
              <a:buNone/>
            </a:pPr>
            <a:r>
              <a:rPr lang="en-US" sz="2000" dirty="0">
                <a:solidFill>
                  <a:srgbClr val="E0D6DE"/>
                </a:solidFill>
                <a:latin typeface="Fira Mono Medium" pitchFamily="34" charset="0"/>
                <a:ea typeface="Fira Mono Medium" pitchFamily="34" charset="-122"/>
                <a:cs typeface="Fira Mono Medium" pitchFamily="34" charset="-120"/>
              </a:rPr>
              <a:t>Công Cụ Hỗ Trợ</a:t>
            </a:r>
            <a:endParaRPr lang="en-US" sz="2000" dirty="0"/>
          </a:p>
        </p:txBody>
      </p:sp>
      <p:sp>
        <p:nvSpPr>
          <p:cNvPr id="16" name="Text 13"/>
          <p:cNvSpPr/>
          <p:nvPr/>
        </p:nvSpPr>
        <p:spPr>
          <a:xfrm>
            <a:off x="9856827" y="4927759"/>
            <a:ext cx="3843218" cy="330637"/>
          </a:xfrm>
          <a:prstGeom prst="rect">
            <a:avLst/>
          </a:prstGeom>
          <a:noFill/>
          <a:ln/>
        </p:spPr>
        <p:txBody>
          <a:bodyPr wrap="none" lIns="0" tIns="0" rIns="0" bIns="0" rtlCol="0" anchor="t"/>
          <a:lstStyle/>
          <a:p>
            <a:pPr algn="l" marL="342900" indent="-342900">
              <a:lnSpc>
                <a:spcPts val="2600"/>
              </a:lnSpc>
              <a:buSzPct val="100000"/>
              <a:buChar char="•"/>
            </a:pPr>
            <a:r>
              <a:rPr lang="en-US" sz="1600" dirty="0">
                <a:solidFill>
                  <a:srgbClr val="E0D6DE"/>
                </a:solidFill>
                <a:latin typeface="Fira Sans" pitchFamily="34" charset="0"/>
                <a:ea typeface="Fira Sans" pitchFamily="34" charset="-122"/>
                <a:cs typeface="Fira Sans" pitchFamily="34" charset="-120"/>
              </a:rPr>
              <a:t>Câu hỏi gợi mở</a:t>
            </a:r>
            <a:endParaRPr lang="en-US" sz="1600" dirty="0"/>
          </a:p>
        </p:txBody>
      </p:sp>
      <p:sp>
        <p:nvSpPr>
          <p:cNvPr id="17" name="Text 14"/>
          <p:cNvSpPr/>
          <p:nvPr/>
        </p:nvSpPr>
        <p:spPr>
          <a:xfrm>
            <a:off x="9856827" y="5330666"/>
            <a:ext cx="3843218" cy="330637"/>
          </a:xfrm>
          <a:prstGeom prst="rect">
            <a:avLst/>
          </a:prstGeom>
          <a:noFill/>
          <a:ln/>
        </p:spPr>
        <p:txBody>
          <a:bodyPr wrap="none" lIns="0" tIns="0" rIns="0" bIns="0" rtlCol="0" anchor="t"/>
          <a:lstStyle/>
          <a:p>
            <a:pPr algn="l" marL="342900" indent="-342900">
              <a:lnSpc>
                <a:spcPts val="2600"/>
              </a:lnSpc>
              <a:buSzPct val="100000"/>
              <a:buChar char="•"/>
            </a:pPr>
            <a:r>
              <a:rPr lang="en-US" sz="1600" dirty="0">
                <a:solidFill>
                  <a:srgbClr val="E0D6DE"/>
                </a:solidFill>
                <a:latin typeface="Fira Sans" pitchFamily="34" charset="0"/>
                <a:ea typeface="Fira Sans" pitchFamily="34" charset="-122"/>
                <a:cs typeface="Fira Sans" pitchFamily="34" charset="-120"/>
              </a:rPr>
              <a:t>Đồ dùng minh họa</a:t>
            </a:r>
            <a:endParaRPr lang="en-US" sz="1600" dirty="0"/>
          </a:p>
        </p:txBody>
      </p:sp>
      <p:sp>
        <p:nvSpPr>
          <p:cNvPr id="18" name="Text 15"/>
          <p:cNvSpPr/>
          <p:nvPr/>
        </p:nvSpPr>
        <p:spPr>
          <a:xfrm>
            <a:off x="723543" y="6503432"/>
            <a:ext cx="13183314" cy="991910"/>
          </a:xfrm>
          <a:prstGeom prst="rect">
            <a:avLst/>
          </a:prstGeom>
          <a:noFill/>
          <a:ln/>
        </p:spPr>
        <p:txBody>
          <a:bodyPr wrap="square" lIns="0" tIns="0" rIns="0" bIns="0" rtlCol="0" anchor="t"/>
          <a:lstStyle/>
          <a:p>
            <a:pPr algn="l" indent="0" marL="0">
              <a:lnSpc>
                <a:spcPts val="2600"/>
              </a:lnSpc>
              <a:buNone/>
            </a:pPr>
            <a:r>
              <a:rPr lang="en-US" sz="1600" dirty="0">
                <a:solidFill>
                  <a:srgbClr val="E0D6DE"/>
                </a:solidFill>
                <a:latin typeface="Fira Sans" pitchFamily="34" charset="0"/>
                <a:ea typeface="Fira Sans" pitchFamily="34" charset="-122"/>
                <a:cs typeface="Fira Sans" pitchFamily="34" charset="-120"/>
              </a:rPr>
              <a:t>Việc chuẩn bị đầy đủ học liệu giúp bài học trở nên sinh động và hấp dẫn hơn với trẻ nhỏ. Các vật thật như ly nước sạch và ly nước bẩn giúp trẻ dễ dàng quan sát và so sánh. Tranh ảnh minh họa các hoạt động liên quan đến nước giúp trẻ hiểu được vai trò của nước trong cuộc sống hàng ngày.</a:t>
            </a:r>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52713" y="928687"/>
            <a:ext cx="7452122" cy="672108"/>
          </a:xfrm>
          <a:prstGeom prst="rect">
            <a:avLst/>
          </a:prstGeom>
          <a:noFill/>
          <a:ln/>
        </p:spPr>
        <p:txBody>
          <a:bodyPr wrap="none" lIns="0" tIns="0" rIns="0" bIns="0" rtlCol="0" anchor="t"/>
          <a:lstStyle/>
          <a:p>
            <a:pPr algn="l" indent="0" marL="0">
              <a:lnSpc>
                <a:spcPts val="5250"/>
              </a:lnSpc>
              <a:buNone/>
            </a:pPr>
            <a:r>
              <a:rPr lang="en-US" sz="4200" dirty="0">
                <a:solidFill>
                  <a:srgbClr val="FBF3FA"/>
                </a:solidFill>
                <a:latin typeface="Fira Mono Medium" pitchFamily="34" charset="0"/>
                <a:ea typeface="Fira Mono Medium" pitchFamily="34" charset="-122"/>
                <a:cs typeface="Fira Mono Medium" pitchFamily="34" charset="-120"/>
              </a:rPr>
              <a:t>Gây Hứng Thú và Dẫn Dắt</a:t>
            </a:r>
            <a:endParaRPr lang="en-US" sz="4200" dirty="0"/>
          </a:p>
        </p:txBody>
      </p:sp>
      <p:sp>
        <p:nvSpPr>
          <p:cNvPr id="4" name="Shape 1"/>
          <p:cNvSpPr/>
          <p:nvPr/>
        </p:nvSpPr>
        <p:spPr>
          <a:xfrm>
            <a:off x="752713" y="1923336"/>
            <a:ext cx="161211" cy="808911"/>
          </a:xfrm>
          <a:prstGeom prst="roundRect">
            <a:avLst>
              <a:gd name="adj" fmla="val 20012"/>
            </a:avLst>
          </a:prstGeom>
          <a:solidFill>
            <a:srgbClr val="2E2E2F"/>
          </a:solidFill>
          <a:ln/>
        </p:spPr>
      </p:sp>
      <p:sp>
        <p:nvSpPr>
          <p:cNvPr id="5" name="Text 2"/>
          <p:cNvSpPr/>
          <p:nvPr/>
        </p:nvSpPr>
        <p:spPr>
          <a:xfrm>
            <a:off x="1236464" y="1923336"/>
            <a:ext cx="2688431" cy="335994"/>
          </a:xfrm>
          <a:prstGeom prst="rect">
            <a:avLst/>
          </a:prstGeom>
          <a:noFill/>
          <a:ln/>
        </p:spPr>
        <p:txBody>
          <a:bodyPr wrap="none" lIns="0" tIns="0" rIns="0" bIns="0" rtlCol="0" anchor="t"/>
          <a:lstStyle/>
          <a:p>
            <a:pPr algn="l" indent="0" marL="0">
              <a:lnSpc>
                <a:spcPts val="2600"/>
              </a:lnSpc>
              <a:buNone/>
            </a:pPr>
            <a:r>
              <a:rPr lang="en-US" sz="2100" dirty="0">
                <a:solidFill>
                  <a:srgbClr val="E0D6DE"/>
                </a:solidFill>
                <a:latin typeface="Fira Mono Medium" pitchFamily="34" charset="0"/>
                <a:ea typeface="Fira Mono Medium" pitchFamily="34" charset="-122"/>
                <a:cs typeface="Fira Mono Medium" pitchFamily="34" charset="-120"/>
              </a:rPr>
              <a:t>Ổn Định Lớp</a:t>
            </a:r>
            <a:endParaRPr lang="en-US" sz="2100" dirty="0"/>
          </a:p>
        </p:txBody>
      </p:sp>
      <p:sp>
        <p:nvSpPr>
          <p:cNvPr id="6" name="Text 3"/>
          <p:cNvSpPr/>
          <p:nvPr/>
        </p:nvSpPr>
        <p:spPr>
          <a:xfrm>
            <a:off x="1236464" y="2388275"/>
            <a:ext cx="7154823" cy="343972"/>
          </a:xfrm>
          <a:prstGeom prst="rect">
            <a:avLst/>
          </a:prstGeom>
          <a:noFill/>
          <a:ln/>
        </p:spPr>
        <p:txBody>
          <a:bodyPr wrap="none" lIns="0" tIns="0" rIns="0" bIns="0" rtlCol="0" anchor="t"/>
          <a:lstStyle/>
          <a:p>
            <a:pPr algn="l" indent="0" marL="0">
              <a:lnSpc>
                <a:spcPts val="2700"/>
              </a:lnSpc>
              <a:buNone/>
            </a:pPr>
            <a:r>
              <a:rPr lang="en-US" sz="1650" dirty="0">
                <a:solidFill>
                  <a:srgbClr val="E0D6DE"/>
                </a:solidFill>
                <a:latin typeface="Fira Sans" pitchFamily="34" charset="0"/>
                <a:ea typeface="Fira Sans" pitchFamily="34" charset="-122"/>
                <a:cs typeface="Fira Sans" pitchFamily="34" charset="-120"/>
              </a:rPr>
              <a:t>Tập trung trẻ, tạo không khí thoải mái</a:t>
            </a:r>
            <a:endParaRPr lang="en-US" sz="1650" dirty="0"/>
          </a:p>
        </p:txBody>
      </p:sp>
      <p:sp>
        <p:nvSpPr>
          <p:cNvPr id="7" name="Shape 4"/>
          <p:cNvSpPr/>
          <p:nvPr/>
        </p:nvSpPr>
        <p:spPr>
          <a:xfrm>
            <a:off x="1075253" y="2947273"/>
            <a:ext cx="161211" cy="1152882"/>
          </a:xfrm>
          <a:prstGeom prst="roundRect">
            <a:avLst>
              <a:gd name="adj" fmla="val 20012"/>
            </a:avLst>
          </a:prstGeom>
          <a:solidFill>
            <a:srgbClr val="2E2E2F"/>
          </a:solidFill>
          <a:ln/>
        </p:spPr>
      </p:sp>
      <p:sp>
        <p:nvSpPr>
          <p:cNvPr id="8" name="Text 5"/>
          <p:cNvSpPr/>
          <p:nvPr/>
        </p:nvSpPr>
        <p:spPr>
          <a:xfrm>
            <a:off x="1559004" y="2947273"/>
            <a:ext cx="2688431" cy="335994"/>
          </a:xfrm>
          <a:prstGeom prst="rect">
            <a:avLst/>
          </a:prstGeom>
          <a:noFill/>
          <a:ln/>
        </p:spPr>
        <p:txBody>
          <a:bodyPr wrap="none" lIns="0" tIns="0" rIns="0" bIns="0" rtlCol="0" anchor="t"/>
          <a:lstStyle/>
          <a:p>
            <a:pPr algn="l" indent="0" marL="0">
              <a:lnSpc>
                <a:spcPts val="2600"/>
              </a:lnSpc>
              <a:buNone/>
            </a:pPr>
            <a:r>
              <a:rPr lang="en-US" sz="2100" dirty="0">
                <a:solidFill>
                  <a:srgbClr val="E0D6DE"/>
                </a:solidFill>
                <a:latin typeface="Fira Mono Medium" pitchFamily="34" charset="0"/>
                <a:ea typeface="Fira Mono Medium" pitchFamily="34" charset="-122"/>
                <a:cs typeface="Fira Mono Medium" pitchFamily="34" charset="-120"/>
              </a:rPr>
              <a:t>Đưa Ra Câu Hỏi</a:t>
            </a:r>
            <a:endParaRPr lang="en-US" sz="2100" dirty="0"/>
          </a:p>
        </p:txBody>
      </p:sp>
      <p:sp>
        <p:nvSpPr>
          <p:cNvPr id="9" name="Text 6"/>
          <p:cNvSpPr/>
          <p:nvPr/>
        </p:nvSpPr>
        <p:spPr>
          <a:xfrm>
            <a:off x="1559004" y="3412212"/>
            <a:ext cx="6832283" cy="687943"/>
          </a:xfrm>
          <a:prstGeom prst="rect">
            <a:avLst/>
          </a:prstGeom>
          <a:noFill/>
          <a:ln/>
        </p:spPr>
        <p:txBody>
          <a:bodyPr wrap="square" lIns="0" tIns="0" rIns="0" bIns="0" rtlCol="0" anchor="t"/>
          <a:lstStyle/>
          <a:p>
            <a:pPr algn="l" indent="0" marL="0">
              <a:lnSpc>
                <a:spcPts val="2700"/>
              </a:lnSpc>
              <a:buNone/>
            </a:pPr>
            <a:r>
              <a:rPr lang="en-US" sz="1650" dirty="0">
                <a:solidFill>
                  <a:srgbClr val="E0D6DE"/>
                </a:solidFill>
                <a:latin typeface="Fira Sans" pitchFamily="34" charset="0"/>
                <a:ea typeface="Fira Sans" pitchFamily="34" charset="-122"/>
                <a:cs typeface="Fira Sans" pitchFamily="34" charset="-120"/>
              </a:rPr>
              <a:t>Cô đưa ly nước sạch và hỏi: "Đây là gì nhỉ? Con có uống nước mỗi ngày không?"</a:t>
            </a:r>
            <a:endParaRPr lang="en-US" sz="1650" dirty="0"/>
          </a:p>
        </p:txBody>
      </p:sp>
      <p:sp>
        <p:nvSpPr>
          <p:cNvPr id="10" name="Shape 7"/>
          <p:cNvSpPr/>
          <p:nvPr/>
        </p:nvSpPr>
        <p:spPr>
          <a:xfrm>
            <a:off x="1397913" y="4315182"/>
            <a:ext cx="161211" cy="1152882"/>
          </a:xfrm>
          <a:prstGeom prst="roundRect">
            <a:avLst>
              <a:gd name="adj" fmla="val 20012"/>
            </a:avLst>
          </a:prstGeom>
          <a:solidFill>
            <a:srgbClr val="2E2E2F"/>
          </a:solidFill>
          <a:ln/>
        </p:spPr>
      </p:sp>
      <p:sp>
        <p:nvSpPr>
          <p:cNvPr id="11" name="Text 8"/>
          <p:cNvSpPr/>
          <p:nvPr/>
        </p:nvSpPr>
        <p:spPr>
          <a:xfrm>
            <a:off x="1881664" y="4315182"/>
            <a:ext cx="2737247" cy="335994"/>
          </a:xfrm>
          <a:prstGeom prst="rect">
            <a:avLst/>
          </a:prstGeom>
          <a:noFill/>
          <a:ln/>
        </p:spPr>
        <p:txBody>
          <a:bodyPr wrap="none" lIns="0" tIns="0" rIns="0" bIns="0" rtlCol="0" anchor="t"/>
          <a:lstStyle/>
          <a:p>
            <a:pPr algn="l" indent="0" marL="0">
              <a:lnSpc>
                <a:spcPts val="2600"/>
              </a:lnSpc>
              <a:buNone/>
            </a:pPr>
            <a:r>
              <a:rPr lang="en-US" sz="2100" dirty="0">
                <a:solidFill>
                  <a:srgbClr val="E0D6DE"/>
                </a:solidFill>
                <a:latin typeface="Fira Mono Medium" pitchFamily="34" charset="0"/>
                <a:ea typeface="Fira Mono Medium" pitchFamily="34" charset="-122"/>
                <a:cs typeface="Fira Mono Medium" pitchFamily="34" charset="-120"/>
              </a:rPr>
              <a:t>Giới Thiệu Chủ Đề</a:t>
            </a:r>
            <a:endParaRPr lang="en-US" sz="2100" dirty="0"/>
          </a:p>
        </p:txBody>
      </p:sp>
      <p:sp>
        <p:nvSpPr>
          <p:cNvPr id="12" name="Text 9"/>
          <p:cNvSpPr/>
          <p:nvPr/>
        </p:nvSpPr>
        <p:spPr>
          <a:xfrm>
            <a:off x="1881664" y="4780121"/>
            <a:ext cx="6509623" cy="687943"/>
          </a:xfrm>
          <a:prstGeom prst="rect">
            <a:avLst/>
          </a:prstGeom>
          <a:noFill/>
          <a:ln/>
        </p:spPr>
        <p:txBody>
          <a:bodyPr wrap="square" lIns="0" tIns="0" rIns="0" bIns="0" rtlCol="0" anchor="t"/>
          <a:lstStyle/>
          <a:p>
            <a:pPr algn="l" indent="0" marL="0">
              <a:lnSpc>
                <a:spcPts val="2700"/>
              </a:lnSpc>
              <a:buNone/>
            </a:pPr>
            <a:r>
              <a:rPr lang="en-US" sz="1650" dirty="0">
                <a:solidFill>
                  <a:srgbClr val="E0D6DE"/>
                </a:solidFill>
                <a:latin typeface="Fira Sans" pitchFamily="34" charset="0"/>
                <a:ea typeface="Fira Sans" pitchFamily="34" charset="-122"/>
                <a:cs typeface="Fira Sans" pitchFamily="34" charset="-120"/>
              </a:rPr>
              <a:t>Dẫn dắt: "Hôm nay, cô và các con sẽ cùng trò chuyện về nước tinh khiết nhé!"</a:t>
            </a:r>
            <a:endParaRPr lang="en-US" sz="1650" dirty="0"/>
          </a:p>
        </p:txBody>
      </p:sp>
      <p:sp>
        <p:nvSpPr>
          <p:cNvPr id="13" name="Text 10"/>
          <p:cNvSpPr/>
          <p:nvPr/>
        </p:nvSpPr>
        <p:spPr>
          <a:xfrm>
            <a:off x="752713" y="5925026"/>
            <a:ext cx="7638574" cy="1375886"/>
          </a:xfrm>
          <a:prstGeom prst="rect">
            <a:avLst/>
          </a:prstGeom>
          <a:noFill/>
          <a:ln/>
        </p:spPr>
        <p:txBody>
          <a:bodyPr wrap="square" lIns="0" tIns="0" rIns="0" bIns="0" rtlCol="0" anchor="t"/>
          <a:lstStyle/>
          <a:p>
            <a:pPr algn="l" indent="0" marL="0">
              <a:lnSpc>
                <a:spcPts val="2700"/>
              </a:lnSpc>
              <a:buNone/>
            </a:pPr>
            <a:r>
              <a:rPr lang="en-US" sz="1650" dirty="0">
                <a:solidFill>
                  <a:srgbClr val="E0D6DE"/>
                </a:solidFill>
                <a:latin typeface="Fira Sans" pitchFamily="34" charset="0"/>
                <a:ea typeface="Fira Sans" pitchFamily="34" charset="-122"/>
                <a:cs typeface="Fira Sans" pitchFamily="34" charset="-120"/>
              </a:rPr>
              <a:t>Giai đoạn gây hứng thú diễn ra trong khoảng 2-3 phút, nhằm thu hút sự chú ý của trẻ và tạo không khí học tập thoải mái. Việc đưa ra câu hỏi đơn giản về ly nước giúp kết nối kiến thức mới với trải nghiệm hàng ngày của trẻ, tạo tiền đề cho các hoạt động tiếp theo.</a:t>
            </a:r>
            <a:endParaRPr lang="en-US" sz="16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17471" y="564833"/>
            <a:ext cx="6744653" cy="640556"/>
          </a:xfrm>
          <a:prstGeom prst="rect">
            <a:avLst/>
          </a:prstGeom>
          <a:noFill/>
          <a:ln/>
        </p:spPr>
        <p:txBody>
          <a:bodyPr wrap="none" lIns="0" tIns="0" rIns="0" bIns="0" rtlCol="0" anchor="t"/>
          <a:lstStyle/>
          <a:p>
            <a:pPr algn="l" indent="0" marL="0">
              <a:lnSpc>
                <a:spcPts val="5000"/>
              </a:lnSpc>
              <a:buNone/>
            </a:pPr>
            <a:r>
              <a:rPr lang="en-US" sz="4000" dirty="0">
                <a:solidFill>
                  <a:srgbClr val="FBF3FA"/>
                </a:solidFill>
                <a:latin typeface="Fira Mono Medium" pitchFamily="34" charset="0"/>
                <a:ea typeface="Fira Mono Medium" pitchFamily="34" charset="-122"/>
                <a:cs typeface="Fira Mono Medium" pitchFamily="34" charset="-120"/>
              </a:rPr>
              <a:t>Quan Sát và Trò Chuyện</a:t>
            </a:r>
            <a:endParaRPr lang="en-US" sz="4000" dirty="0"/>
          </a:p>
        </p:txBody>
      </p:sp>
      <p:sp>
        <p:nvSpPr>
          <p:cNvPr id="4" name="Shape 1"/>
          <p:cNvSpPr/>
          <p:nvPr/>
        </p:nvSpPr>
        <p:spPr>
          <a:xfrm>
            <a:off x="948095" y="1512808"/>
            <a:ext cx="22860" cy="4609148"/>
          </a:xfrm>
          <a:prstGeom prst="roundRect">
            <a:avLst>
              <a:gd name="adj" fmla="val 134514"/>
            </a:avLst>
          </a:prstGeom>
          <a:solidFill>
            <a:srgbClr val="474748"/>
          </a:solidFill>
          <a:ln/>
        </p:spPr>
      </p:sp>
      <p:sp>
        <p:nvSpPr>
          <p:cNvPr id="5" name="Shape 2"/>
          <p:cNvSpPr/>
          <p:nvPr/>
        </p:nvSpPr>
        <p:spPr>
          <a:xfrm>
            <a:off x="1155859" y="1962626"/>
            <a:ext cx="614958" cy="22860"/>
          </a:xfrm>
          <a:prstGeom prst="roundRect">
            <a:avLst>
              <a:gd name="adj" fmla="val 134514"/>
            </a:avLst>
          </a:prstGeom>
          <a:solidFill>
            <a:srgbClr val="474748"/>
          </a:solidFill>
          <a:ln/>
        </p:spPr>
      </p:sp>
      <p:sp>
        <p:nvSpPr>
          <p:cNvPr id="6" name="Shape 3"/>
          <p:cNvSpPr/>
          <p:nvPr/>
        </p:nvSpPr>
        <p:spPr>
          <a:xfrm>
            <a:off x="717471" y="1743432"/>
            <a:ext cx="461248" cy="461248"/>
          </a:xfrm>
          <a:prstGeom prst="roundRect">
            <a:avLst>
              <a:gd name="adj" fmla="val 6667"/>
            </a:avLst>
          </a:prstGeom>
          <a:solidFill>
            <a:srgbClr val="2E2E2F"/>
          </a:solidFill>
          <a:ln/>
        </p:spPr>
      </p:sp>
      <p:pic>
        <p:nvPicPr>
          <p:cNvPr id="7" name="Image 1" descr="preencoded.png">    </p:cNvPr>
          <p:cNvPicPr>
            <a:picLocks noChangeAspect="1"/>
          </p:cNvPicPr>
          <p:nvPr/>
        </p:nvPicPr>
        <p:blipFill>
          <a:blip r:embed="rId2"/>
          <a:stretch>
            <a:fillRect/>
          </a:stretch>
        </p:blipFill>
        <p:spPr>
          <a:xfrm>
            <a:off x="794385" y="1781889"/>
            <a:ext cx="307419" cy="384334"/>
          </a:xfrm>
          <a:prstGeom prst="rect">
            <a:avLst/>
          </a:prstGeom>
        </p:spPr>
      </p:pic>
      <p:sp>
        <p:nvSpPr>
          <p:cNvPr id="8" name="Text 4"/>
          <p:cNvSpPr/>
          <p:nvPr/>
        </p:nvSpPr>
        <p:spPr>
          <a:xfrm>
            <a:off x="1972985" y="1717715"/>
            <a:ext cx="3234452" cy="320278"/>
          </a:xfrm>
          <a:prstGeom prst="rect">
            <a:avLst/>
          </a:prstGeom>
          <a:noFill/>
          <a:ln/>
        </p:spPr>
        <p:txBody>
          <a:bodyPr wrap="none" lIns="0" tIns="0" rIns="0" bIns="0" rtlCol="0" anchor="t"/>
          <a:lstStyle/>
          <a:p>
            <a:pPr algn="l" indent="0" marL="0">
              <a:lnSpc>
                <a:spcPts val="2500"/>
              </a:lnSpc>
              <a:buNone/>
            </a:pPr>
            <a:r>
              <a:rPr lang="en-US" sz="2000" dirty="0">
                <a:solidFill>
                  <a:srgbClr val="E0D6DE"/>
                </a:solidFill>
                <a:latin typeface="Fira Mono Medium" pitchFamily="34" charset="0"/>
                <a:ea typeface="Fira Mono Medium" pitchFamily="34" charset="-122"/>
                <a:cs typeface="Fira Mono Medium" pitchFamily="34" charset="-120"/>
              </a:rPr>
              <a:t>Quan sát ly nước sạch</a:t>
            </a:r>
            <a:endParaRPr lang="en-US" sz="2000" dirty="0"/>
          </a:p>
        </p:txBody>
      </p:sp>
      <p:sp>
        <p:nvSpPr>
          <p:cNvPr id="9" name="Text 5"/>
          <p:cNvSpPr/>
          <p:nvPr/>
        </p:nvSpPr>
        <p:spPr>
          <a:xfrm>
            <a:off x="1972985" y="2160984"/>
            <a:ext cx="6453545" cy="656034"/>
          </a:xfrm>
          <a:prstGeom prst="rect">
            <a:avLst/>
          </a:prstGeom>
          <a:noFill/>
          <a:ln/>
        </p:spPr>
        <p:txBody>
          <a:bodyPr wrap="square" lIns="0" tIns="0" rIns="0" bIns="0" rtlCol="0" anchor="t"/>
          <a:lstStyle/>
          <a:p>
            <a:pPr algn="l" indent="0" marL="0">
              <a:lnSpc>
                <a:spcPts val="2550"/>
              </a:lnSpc>
              <a:buNone/>
            </a:pPr>
            <a:r>
              <a:rPr lang="en-US" sz="1600" dirty="0">
                <a:solidFill>
                  <a:srgbClr val="E0D6DE"/>
                </a:solidFill>
                <a:latin typeface="Fira Sans" pitchFamily="34" charset="0"/>
                <a:ea typeface="Fira Sans" pitchFamily="34" charset="-122"/>
                <a:cs typeface="Fira Sans" pitchFamily="34" charset="-120"/>
              </a:rPr>
              <a:t>Trẻ quan sát và trả lời: Nước có màu gì? Có mùi không? Thấy gì trong nước?</a:t>
            </a:r>
            <a:endParaRPr lang="en-US" sz="1600" dirty="0"/>
          </a:p>
        </p:txBody>
      </p:sp>
      <p:sp>
        <p:nvSpPr>
          <p:cNvPr id="10" name="Shape 6"/>
          <p:cNvSpPr/>
          <p:nvPr/>
        </p:nvSpPr>
        <p:spPr>
          <a:xfrm>
            <a:off x="1155859" y="3676650"/>
            <a:ext cx="614958" cy="22860"/>
          </a:xfrm>
          <a:prstGeom prst="roundRect">
            <a:avLst>
              <a:gd name="adj" fmla="val 134514"/>
            </a:avLst>
          </a:prstGeom>
          <a:solidFill>
            <a:srgbClr val="474748"/>
          </a:solidFill>
          <a:ln/>
        </p:spPr>
      </p:sp>
      <p:sp>
        <p:nvSpPr>
          <p:cNvPr id="11" name="Shape 7"/>
          <p:cNvSpPr/>
          <p:nvPr/>
        </p:nvSpPr>
        <p:spPr>
          <a:xfrm>
            <a:off x="717471" y="3457456"/>
            <a:ext cx="461248" cy="461248"/>
          </a:xfrm>
          <a:prstGeom prst="roundRect">
            <a:avLst>
              <a:gd name="adj" fmla="val 6667"/>
            </a:avLst>
          </a:prstGeom>
          <a:solidFill>
            <a:srgbClr val="2E2E2F"/>
          </a:solidFill>
          <a:ln/>
        </p:spPr>
      </p:sp>
      <p:pic>
        <p:nvPicPr>
          <p:cNvPr id="12" name="Image 2" descr="preencoded.png">    </p:cNvPr>
          <p:cNvPicPr>
            <a:picLocks noChangeAspect="1"/>
          </p:cNvPicPr>
          <p:nvPr/>
        </p:nvPicPr>
        <p:blipFill>
          <a:blip r:embed="rId3"/>
          <a:stretch>
            <a:fillRect/>
          </a:stretch>
        </p:blipFill>
        <p:spPr>
          <a:xfrm>
            <a:off x="794385" y="3495913"/>
            <a:ext cx="307419" cy="384334"/>
          </a:xfrm>
          <a:prstGeom prst="rect">
            <a:avLst/>
          </a:prstGeom>
        </p:spPr>
      </p:pic>
      <p:sp>
        <p:nvSpPr>
          <p:cNvPr id="13" name="Text 8"/>
          <p:cNvSpPr/>
          <p:nvPr/>
        </p:nvSpPr>
        <p:spPr>
          <a:xfrm>
            <a:off x="1972985" y="3431738"/>
            <a:ext cx="3083481" cy="320278"/>
          </a:xfrm>
          <a:prstGeom prst="rect">
            <a:avLst/>
          </a:prstGeom>
          <a:noFill/>
          <a:ln/>
        </p:spPr>
        <p:txBody>
          <a:bodyPr wrap="none" lIns="0" tIns="0" rIns="0" bIns="0" rtlCol="0" anchor="t"/>
          <a:lstStyle/>
          <a:p>
            <a:pPr algn="l" indent="0" marL="0">
              <a:lnSpc>
                <a:spcPts val="2500"/>
              </a:lnSpc>
              <a:buNone/>
            </a:pPr>
            <a:r>
              <a:rPr lang="en-US" sz="2000" dirty="0">
                <a:solidFill>
                  <a:srgbClr val="E0D6DE"/>
                </a:solidFill>
                <a:latin typeface="Fira Mono Medium" pitchFamily="34" charset="0"/>
                <a:ea typeface="Fira Mono Medium" pitchFamily="34" charset="-122"/>
                <a:cs typeface="Fira Mono Medium" pitchFamily="34" charset="-120"/>
              </a:rPr>
              <a:t>So sánh với nước bẩn</a:t>
            </a:r>
            <a:endParaRPr lang="en-US" sz="2000" dirty="0"/>
          </a:p>
        </p:txBody>
      </p:sp>
      <p:sp>
        <p:nvSpPr>
          <p:cNvPr id="14" name="Text 9"/>
          <p:cNvSpPr/>
          <p:nvPr/>
        </p:nvSpPr>
        <p:spPr>
          <a:xfrm>
            <a:off x="1972985" y="3875008"/>
            <a:ext cx="6453545" cy="328017"/>
          </a:xfrm>
          <a:prstGeom prst="rect">
            <a:avLst/>
          </a:prstGeom>
          <a:noFill/>
          <a:ln/>
        </p:spPr>
        <p:txBody>
          <a:bodyPr wrap="none" lIns="0" tIns="0" rIns="0" bIns="0" rtlCol="0" anchor="t"/>
          <a:lstStyle/>
          <a:p>
            <a:pPr algn="l" indent="0" marL="0">
              <a:lnSpc>
                <a:spcPts val="2550"/>
              </a:lnSpc>
              <a:buNone/>
            </a:pPr>
            <a:r>
              <a:rPr lang="en-US" sz="1600" dirty="0">
                <a:solidFill>
                  <a:srgbClr val="E0D6DE"/>
                </a:solidFill>
                <a:latin typeface="Fira Sans" pitchFamily="34" charset="0"/>
                <a:ea typeface="Fira Sans" pitchFamily="34" charset="-122"/>
                <a:cs typeface="Fira Sans" pitchFamily="34" charset="-120"/>
              </a:rPr>
              <a:t>Trẻ phân biệt: Ly nào sạch? Ly nào không nên uống?</a:t>
            </a:r>
            <a:endParaRPr lang="en-US" sz="1600" dirty="0"/>
          </a:p>
        </p:txBody>
      </p:sp>
      <p:sp>
        <p:nvSpPr>
          <p:cNvPr id="15" name="Shape 10"/>
          <p:cNvSpPr/>
          <p:nvPr/>
        </p:nvSpPr>
        <p:spPr>
          <a:xfrm>
            <a:off x="1155859" y="5062657"/>
            <a:ext cx="614958" cy="22860"/>
          </a:xfrm>
          <a:prstGeom prst="roundRect">
            <a:avLst>
              <a:gd name="adj" fmla="val 134514"/>
            </a:avLst>
          </a:prstGeom>
          <a:solidFill>
            <a:srgbClr val="474748"/>
          </a:solidFill>
          <a:ln/>
        </p:spPr>
      </p:sp>
      <p:sp>
        <p:nvSpPr>
          <p:cNvPr id="16" name="Shape 11"/>
          <p:cNvSpPr/>
          <p:nvPr/>
        </p:nvSpPr>
        <p:spPr>
          <a:xfrm>
            <a:off x="717471" y="4843463"/>
            <a:ext cx="461248" cy="461248"/>
          </a:xfrm>
          <a:prstGeom prst="roundRect">
            <a:avLst>
              <a:gd name="adj" fmla="val 6667"/>
            </a:avLst>
          </a:prstGeom>
          <a:solidFill>
            <a:srgbClr val="2E2E2F"/>
          </a:solidFill>
          <a:ln/>
        </p:spPr>
      </p:sp>
      <p:pic>
        <p:nvPicPr>
          <p:cNvPr id="17" name="Image 3" descr="preencoded.png">    </p:cNvPr>
          <p:cNvPicPr>
            <a:picLocks noChangeAspect="1"/>
          </p:cNvPicPr>
          <p:nvPr/>
        </p:nvPicPr>
        <p:blipFill>
          <a:blip r:embed="rId4"/>
          <a:stretch>
            <a:fillRect/>
          </a:stretch>
        </p:blipFill>
        <p:spPr>
          <a:xfrm>
            <a:off x="794385" y="4881920"/>
            <a:ext cx="307419" cy="384334"/>
          </a:xfrm>
          <a:prstGeom prst="rect">
            <a:avLst/>
          </a:prstGeom>
        </p:spPr>
      </p:pic>
      <p:sp>
        <p:nvSpPr>
          <p:cNvPr id="18" name="Text 12"/>
          <p:cNvSpPr/>
          <p:nvPr/>
        </p:nvSpPr>
        <p:spPr>
          <a:xfrm>
            <a:off x="1972985" y="4817745"/>
            <a:ext cx="3217069" cy="320278"/>
          </a:xfrm>
          <a:prstGeom prst="rect">
            <a:avLst/>
          </a:prstGeom>
          <a:noFill/>
          <a:ln/>
        </p:spPr>
        <p:txBody>
          <a:bodyPr wrap="none" lIns="0" tIns="0" rIns="0" bIns="0" rtlCol="0" anchor="t"/>
          <a:lstStyle/>
          <a:p>
            <a:pPr algn="l" indent="0" marL="0">
              <a:lnSpc>
                <a:spcPts val="2500"/>
              </a:lnSpc>
              <a:buNone/>
            </a:pPr>
            <a:r>
              <a:rPr lang="en-US" sz="2000" dirty="0">
                <a:solidFill>
                  <a:srgbClr val="E0D6DE"/>
                </a:solidFill>
                <a:latin typeface="Fira Mono Medium" pitchFamily="34" charset="0"/>
                <a:ea typeface="Fira Mono Medium" pitchFamily="34" charset="-122"/>
                <a:cs typeface="Fira Mono Medium" pitchFamily="34" charset="-120"/>
              </a:rPr>
              <a:t>Trò chuyện theo tranh</a:t>
            </a:r>
            <a:endParaRPr lang="en-US" sz="2000" dirty="0"/>
          </a:p>
        </p:txBody>
      </p:sp>
      <p:sp>
        <p:nvSpPr>
          <p:cNvPr id="19" name="Text 13"/>
          <p:cNvSpPr/>
          <p:nvPr/>
        </p:nvSpPr>
        <p:spPr>
          <a:xfrm>
            <a:off x="1972985" y="5261015"/>
            <a:ext cx="6453545" cy="656034"/>
          </a:xfrm>
          <a:prstGeom prst="rect">
            <a:avLst/>
          </a:prstGeom>
          <a:noFill/>
          <a:ln/>
        </p:spPr>
        <p:txBody>
          <a:bodyPr wrap="square" lIns="0" tIns="0" rIns="0" bIns="0" rtlCol="0" anchor="t"/>
          <a:lstStyle/>
          <a:p>
            <a:pPr algn="l" indent="0" marL="0">
              <a:lnSpc>
                <a:spcPts val="2550"/>
              </a:lnSpc>
              <a:buNone/>
            </a:pPr>
            <a:r>
              <a:rPr lang="en-US" sz="1600" dirty="0">
                <a:solidFill>
                  <a:srgbClr val="E0D6DE"/>
                </a:solidFill>
                <a:latin typeface="Fira Sans" pitchFamily="34" charset="0"/>
                <a:ea typeface="Fira Sans" pitchFamily="34" charset="-122"/>
                <a:cs typeface="Fira Sans" pitchFamily="34" charset="-120"/>
              </a:rPr>
              <a:t>Thảo luận về các hoạt động: uống nước, rửa tay, tưới cây và vấn đề ô nhiễm</a:t>
            </a:r>
            <a:endParaRPr lang="en-US" sz="1600" dirty="0"/>
          </a:p>
        </p:txBody>
      </p:sp>
      <p:sp>
        <p:nvSpPr>
          <p:cNvPr id="20" name="Text 14"/>
          <p:cNvSpPr/>
          <p:nvPr/>
        </p:nvSpPr>
        <p:spPr>
          <a:xfrm>
            <a:off x="717471" y="6352580"/>
            <a:ext cx="7709059" cy="1312069"/>
          </a:xfrm>
          <a:prstGeom prst="rect">
            <a:avLst/>
          </a:prstGeom>
          <a:noFill/>
          <a:ln/>
        </p:spPr>
        <p:txBody>
          <a:bodyPr wrap="square" lIns="0" tIns="0" rIns="0" bIns="0" rtlCol="0" anchor="t"/>
          <a:lstStyle/>
          <a:p>
            <a:pPr algn="l" indent="0" marL="0">
              <a:lnSpc>
                <a:spcPts val="2550"/>
              </a:lnSpc>
              <a:buNone/>
            </a:pPr>
            <a:r>
              <a:rPr lang="en-US" sz="1600" dirty="0">
                <a:solidFill>
                  <a:srgbClr val="E0D6DE"/>
                </a:solidFill>
                <a:latin typeface="Fira Sans" pitchFamily="34" charset="0"/>
                <a:ea typeface="Fira Sans" pitchFamily="34" charset="-122"/>
                <a:cs typeface="Fira Sans" pitchFamily="34" charset="-120"/>
              </a:rPr>
              <a:t>Phần quan sát và trò chuyện kéo dài 8-10 phút, là hoạt động chính của bài học. Cô giáo hướng dẫn trẻ quan sát đặc điểm của nước tinh khiết: trong, không màu, không mùi. Sau đó, trẻ so sánh với nước bẩn để hiểu rõ hơn về nước sạch và nước không sạch.</a:t>
            </a: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1763078"/>
            <a:ext cx="10936010" cy="708779"/>
          </a:xfrm>
          <a:prstGeom prst="rect">
            <a:avLst/>
          </a:prstGeom>
          <a:noFill/>
          <a:ln/>
        </p:spPr>
        <p:txBody>
          <a:bodyPr wrap="none" lIns="0" tIns="0" rIns="0" bIns="0" rtlCol="0" anchor="t"/>
          <a:lstStyle/>
          <a:p>
            <a:pPr algn="l" indent="0" marL="0">
              <a:lnSpc>
                <a:spcPts val="5550"/>
              </a:lnSpc>
              <a:buNone/>
            </a:pPr>
            <a:r>
              <a:rPr lang="en-US" sz="4450" dirty="0">
                <a:solidFill>
                  <a:srgbClr val="FBF3FA"/>
                </a:solidFill>
                <a:latin typeface="Fira Mono Medium" pitchFamily="34" charset="0"/>
                <a:ea typeface="Fira Mono Medium" pitchFamily="34" charset="-122"/>
                <a:cs typeface="Fira Mono Medium" pitchFamily="34" charset="-120"/>
              </a:rPr>
              <a:t>Vai Trò Của Nước Trong Cuộc Sống</a:t>
            </a:r>
            <a:endParaRPr lang="en-US" sz="4450" dirty="0"/>
          </a:p>
        </p:txBody>
      </p:sp>
      <p:pic>
        <p:nvPicPr>
          <p:cNvPr id="3" name="Image 0" descr="preencoded.png">    </p:cNvPr>
          <p:cNvPicPr>
            <a:picLocks noChangeAspect="1"/>
          </p:cNvPicPr>
          <p:nvPr/>
        </p:nvPicPr>
        <p:blipFill>
          <a:blip r:embed="rId1"/>
          <a:stretch>
            <a:fillRect/>
          </a:stretch>
        </p:blipFill>
        <p:spPr>
          <a:xfrm>
            <a:off x="793790" y="2965133"/>
            <a:ext cx="566976" cy="566976"/>
          </a:xfrm>
          <a:prstGeom prst="rect">
            <a:avLst/>
          </a:prstGeom>
        </p:spPr>
      </p:pic>
      <p:sp>
        <p:nvSpPr>
          <p:cNvPr id="4" name="Text 1"/>
          <p:cNvSpPr/>
          <p:nvPr/>
        </p:nvSpPr>
        <p:spPr>
          <a:xfrm>
            <a:off x="1587579" y="2925485"/>
            <a:ext cx="2211705" cy="354330"/>
          </a:xfrm>
          <a:prstGeom prst="rect">
            <a:avLst/>
          </a:prstGeom>
          <a:noFill/>
          <a:ln/>
        </p:spPr>
        <p:txBody>
          <a:bodyPr wrap="none" lIns="0" tIns="0" rIns="0" bIns="0" rtlCol="0" anchor="t"/>
          <a:lstStyle/>
          <a:p>
            <a:pPr algn="l" indent="0" marL="0">
              <a:lnSpc>
                <a:spcPts val="2750"/>
              </a:lnSpc>
              <a:buNone/>
            </a:pPr>
            <a:r>
              <a:rPr lang="en-US" sz="2200" dirty="0">
                <a:solidFill>
                  <a:srgbClr val="E0D6DE"/>
                </a:solidFill>
                <a:latin typeface="Fira Mono Medium" pitchFamily="34" charset="0"/>
                <a:ea typeface="Fira Mono Medium" pitchFamily="34" charset="-122"/>
                <a:cs typeface="Fira Mono Medium" pitchFamily="34" charset="-120"/>
              </a:rPr>
              <a:t>Uống nước</a:t>
            </a:r>
            <a:endParaRPr lang="en-US" sz="2200" dirty="0"/>
          </a:p>
        </p:txBody>
      </p:sp>
      <p:sp>
        <p:nvSpPr>
          <p:cNvPr id="5" name="Text 2"/>
          <p:cNvSpPr/>
          <p:nvPr/>
        </p:nvSpPr>
        <p:spPr>
          <a:xfrm>
            <a:off x="1587579" y="3415903"/>
            <a:ext cx="2211705" cy="725805"/>
          </a:xfrm>
          <a:prstGeom prst="rect">
            <a:avLst/>
          </a:prstGeom>
          <a:noFill/>
          <a:ln/>
        </p:spPr>
        <p:txBody>
          <a:bodyPr wrap="square" lIns="0" tIns="0" rIns="0" bIns="0" rtlCol="0" anchor="t"/>
          <a:lstStyle/>
          <a:p>
            <a:pPr algn="l" indent="0" marL="0">
              <a:lnSpc>
                <a:spcPts val="2850"/>
              </a:lnSpc>
              <a:buNone/>
            </a:pPr>
            <a:r>
              <a:rPr lang="en-US" sz="1750" dirty="0">
                <a:solidFill>
                  <a:srgbClr val="E0D6DE"/>
                </a:solidFill>
                <a:latin typeface="Fira Sans" pitchFamily="34" charset="0"/>
                <a:ea typeface="Fira Sans" pitchFamily="34" charset="-122"/>
                <a:cs typeface="Fira Sans" pitchFamily="34" charset="-120"/>
              </a:rPr>
              <a:t>Nước sạch giúp cơ thể khỏe mạnh</a:t>
            </a:r>
            <a:endParaRPr lang="en-US" sz="1750" dirty="0"/>
          </a:p>
        </p:txBody>
      </p:sp>
      <p:pic>
        <p:nvPicPr>
          <p:cNvPr id="6" name="Image 1" descr="preencoded.png">    </p:cNvPr>
          <p:cNvPicPr>
            <a:picLocks noChangeAspect="1"/>
          </p:cNvPicPr>
          <p:nvPr/>
        </p:nvPicPr>
        <p:blipFill>
          <a:blip r:embed="rId2"/>
          <a:stretch>
            <a:fillRect/>
          </a:stretch>
        </p:blipFill>
        <p:spPr>
          <a:xfrm>
            <a:off x="4139446" y="2965133"/>
            <a:ext cx="566976" cy="566976"/>
          </a:xfrm>
          <a:prstGeom prst="rect">
            <a:avLst/>
          </a:prstGeom>
        </p:spPr>
      </p:pic>
      <p:sp>
        <p:nvSpPr>
          <p:cNvPr id="7" name="Text 3"/>
          <p:cNvSpPr/>
          <p:nvPr/>
        </p:nvSpPr>
        <p:spPr>
          <a:xfrm>
            <a:off x="4933236" y="2925485"/>
            <a:ext cx="2211824" cy="354330"/>
          </a:xfrm>
          <a:prstGeom prst="rect">
            <a:avLst/>
          </a:prstGeom>
          <a:noFill/>
          <a:ln/>
        </p:spPr>
        <p:txBody>
          <a:bodyPr wrap="none" lIns="0" tIns="0" rIns="0" bIns="0" rtlCol="0" anchor="t"/>
          <a:lstStyle/>
          <a:p>
            <a:pPr algn="l" indent="0" marL="0">
              <a:lnSpc>
                <a:spcPts val="2750"/>
              </a:lnSpc>
              <a:buNone/>
            </a:pPr>
            <a:r>
              <a:rPr lang="en-US" sz="2200" dirty="0">
                <a:solidFill>
                  <a:srgbClr val="E0D6DE"/>
                </a:solidFill>
                <a:latin typeface="Fira Mono Medium" pitchFamily="34" charset="0"/>
                <a:ea typeface="Fira Mono Medium" pitchFamily="34" charset="-122"/>
                <a:cs typeface="Fira Mono Medium" pitchFamily="34" charset="-120"/>
              </a:rPr>
              <a:t>Nấu ăn</a:t>
            </a:r>
            <a:endParaRPr lang="en-US" sz="2200" dirty="0"/>
          </a:p>
        </p:txBody>
      </p:sp>
      <p:sp>
        <p:nvSpPr>
          <p:cNvPr id="8" name="Text 4"/>
          <p:cNvSpPr/>
          <p:nvPr/>
        </p:nvSpPr>
        <p:spPr>
          <a:xfrm>
            <a:off x="4933236" y="3415903"/>
            <a:ext cx="2211824" cy="725805"/>
          </a:xfrm>
          <a:prstGeom prst="rect">
            <a:avLst/>
          </a:prstGeom>
          <a:noFill/>
          <a:ln/>
        </p:spPr>
        <p:txBody>
          <a:bodyPr wrap="square" lIns="0" tIns="0" rIns="0" bIns="0" rtlCol="0" anchor="t"/>
          <a:lstStyle/>
          <a:p>
            <a:pPr algn="l" indent="0" marL="0">
              <a:lnSpc>
                <a:spcPts val="2850"/>
              </a:lnSpc>
              <a:buNone/>
            </a:pPr>
            <a:r>
              <a:rPr lang="en-US" sz="1750" dirty="0">
                <a:solidFill>
                  <a:srgbClr val="E0D6DE"/>
                </a:solidFill>
                <a:latin typeface="Fira Sans" pitchFamily="34" charset="0"/>
                <a:ea typeface="Fira Sans" pitchFamily="34" charset="-122"/>
                <a:cs typeface="Fira Sans" pitchFamily="34" charset="-120"/>
              </a:rPr>
              <a:t>Cần nước sạch để chế biến thức ăn</a:t>
            </a:r>
            <a:endParaRPr lang="en-US" sz="1750" dirty="0"/>
          </a:p>
        </p:txBody>
      </p:sp>
      <p:pic>
        <p:nvPicPr>
          <p:cNvPr id="9" name="Image 2" descr="preencoded.png">    </p:cNvPr>
          <p:cNvPicPr>
            <a:picLocks noChangeAspect="1"/>
          </p:cNvPicPr>
          <p:nvPr/>
        </p:nvPicPr>
        <p:blipFill>
          <a:blip r:embed="rId3"/>
          <a:stretch>
            <a:fillRect/>
          </a:stretch>
        </p:blipFill>
        <p:spPr>
          <a:xfrm>
            <a:off x="7485221" y="2965133"/>
            <a:ext cx="566976" cy="566976"/>
          </a:xfrm>
          <a:prstGeom prst="rect">
            <a:avLst/>
          </a:prstGeom>
        </p:spPr>
      </p:pic>
      <p:sp>
        <p:nvSpPr>
          <p:cNvPr id="10" name="Text 5"/>
          <p:cNvSpPr/>
          <p:nvPr/>
        </p:nvSpPr>
        <p:spPr>
          <a:xfrm>
            <a:off x="8279011" y="2925485"/>
            <a:ext cx="2211824" cy="354330"/>
          </a:xfrm>
          <a:prstGeom prst="rect">
            <a:avLst/>
          </a:prstGeom>
          <a:noFill/>
          <a:ln/>
        </p:spPr>
        <p:txBody>
          <a:bodyPr wrap="none" lIns="0" tIns="0" rIns="0" bIns="0" rtlCol="0" anchor="t"/>
          <a:lstStyle/>
          <a:p>
            <a:pPr algn="l" indent="0" marL="0">
              <a:lnSpc>
                <a:spcPts val="2750"/>
              </a:lnSpc>
              <a:buNone/>
            </a:pPr>
            <a:r>
              <a:rPr lang="en-US" sz="2200" dirty="0">
                <a:solidFill>
                  <a:srgbClr val="E0D6DE"/>
                </a:solidFill>
                <a:latin typeface="Fira Mono Medium" pitchFamily="34" charset="0"/>
                <a:ea typeface="Fira Mono Medium" pitchFamily="34" charset="-122"/>
                <a:cs typeface="Fira Mono Medium" pitchFamily="34" charset="-120"/>
              </a:rPr>
              <a:t>Tắm giặt</a:t>
            </a:r>
            <a:endParaRPr lang="en-US" sz="2200" dirty="0"/>
          </a:p>
        </p:txBody>
      </p:sp>
      <p:sp>
        <p:nvSpPr>
          <p:cNvPr id="11" name="Text 6"/>
          <p:cNvSpPr/>
          <p:nvPr/>
        </p:nvSpPr>
        <p:spPr>
          <a:xfrm>
            <a:off x="8279011" y="3415903"/>
            <a:ext cx="2211824" cy="725805"/>
          </a:xfrm>
          <a:prstGeom prst="rect">
            <a:avLst/>
          </a:prstGeom>
          <a:noFill/>
          <a:ln/>
        </p:spPr>
        <p:txBody>
          <a:bodyPr wrap="square" lIns="0" tIns="0" rIns="0" bIns="0" rtlCol="0" anchor="t"/>
          <a:lstStyle/>
          <a:p>
            <a:pPr algn="l" indent="0" marL="0">
              <a:lnSpc>
                <a:spcPts val="2850"/>
              </a:lnSpc>
              <a:buNone/>
            </a:pPr>
            <a:r>
              <a:rPr lang="en-US" sz="1750" dirty="0">
                <a:solidFill>
                  <a:srgbClr val="E0D6DE"/>
                </a:solidFill>
                <a:latin typeface="Fira Sans" pitchFamily="34" charset="0"/>
                <a:ea typeface="Fira Sans" pitchFamily="34" charset="-122"/>
                <a:cs typeface="Fira Sans" pitchFamily="34" charset="-120"/>
              </a:rPr>
              <a:t>Giữ vệ sinh cá nhân sạch sẽ</a:t>
            </a:r>
            <a:endParaRPr lang="en-US" sz="1750" dirty="0"/>
          </a:p>
        </p:txBody>
      </p:sp>
      <p:pic>
        <p:nvPicPr>
          <p:cNvPr id="12" name="Image 3" descr="preencoded.png">    </p:cNvPr>
          <p:cNvPicPr>
            <a:picLocks noChangeAspect="1"/>
          </p:cNvPicPr>
          <p:nvPr/>
        </p:nvPicPr>
        <p:blipFill>
          <a:blip r:embed="rId4"/>
          <a:stretch>
            <a:fillRect/>
          </a:stretch>
        </p:blipFill>
        <p:spPr>
          <a:xfrm>
            <a:off x="10830997" y="2965133"/>
            <a:ext cx="566976" cy="566976"/>
          </a:xfrm>
          <a:prstGeom prst="rect">
            <a:avLst/>
          </a:prstGeom>
        </p:spPr>
      </p:pic>
      <p:sp>
        <p:nvSpPr>
          <p:cNvPr id="13" name="Text 7"/>
          <p:cNvSpPr/>
          <p:nvPr/>
        </p:nvSpPr>
        <p:spPr>
          <a:xfrm>
            <a:off x="11624786" y="2925485"/>
            <a:ext cx="2211824" cy="354330"/>
          </a:xfrm>
          <a:prstGeom prst="rect">
            <a:avLst/>
          </a:prstGeom>
          <a:noFill/>
          <a:ln/>
        </p:spPr>
        <p:txBody>
          <a:bodyPr wrap="none" lIns="0" tIns="0" rIns="0" bIns="0" rtlCol="0" anchor="t"/>
          <a:lstStyle/>
          <a:p>
            <a:pPr algn="l" indent="0" marL="0">
              <a:lnSpc>
                <a:spcPts val="2750"/>
              </a:lnSpc>
              <a:buNone/>
            </a:pPr>
            <a:r>
              <a:rPr lang="en-US" sz="2200" dirty="0">
                <a:solidFill>
                  <a:srgbClr val="E0D6DE"/>
                </a:solidFill>
                <a:latin typeface="Fira Mono Medium" pitchFamily="34" charset="0"/>
                <a:ea typeface="Fira Mono Medium" pitchFamily="34" charset="-122"/>
                <a:cs typeface="Fira Mono Medium" pitchFamily="34" charset="-120"/>
              </a:rPr>
              <a:t>Tưới cây</a:t>
            </a:r>
            <a:endParaRPr lang="en-US" sz="2200" dirty="0"/>
          </a:p>
        </p:txBody>
      </p:sp>
      <p:sp>
        <p:nvSpPr>
          <p:cNvPr id="14" name="Text 8"/>
          <p:cNvSpPr/>
          <p:nvPr/>
        </p:nvSpPr>
        <p:spPr>
          <a:xfrm>
            <a:off x="11624786" y="3415903"/>
            <a:ext cx="2211824" cy="725805"/>
          </a:xfrm>
          <a:prstGeom prst="rect">
            <a:avLst/>
          </a:prstGeom>
          <a:noFill/>
          <a:ln/>
        </p:spPr>
        <p:txBody>
          <a:bodyPr wrap="square" lIns="0" tIns="0" rIns="0" bIns="0" rtlCol="0" anchor="t"/>
          <a:lstStyle/>
          <a:p>
            <a:pPr algn="l" indent="0" marL="0">
              <a:lnSpc>
                <a:spcPts val="2850"/>
              </a:lnSpc>
              <a:buNone/>
            </a:pPr>
            <a:r>
              <a:rPr lang="en-US" sz="1750" dirty="0">
                <a:solidFill>
                  <a:srgbClr val="E0D6DE"/>
                </a:solidFill>
                <a:latin typeface="Fira Sans" pitchFamily="34" charset="0"/>
                <a:ea typeface="Fira Sans" pitchFamily="34" charset="-122"/>
                <a:cs typeface="Fira Sans" pitchFamily="34" charset="-120"/>
              </a:rPr>
              <a:t>Giúp cây phát triển tốt</a:t>
            </a:r>
            <a:endParaRPr lang="en-US" sz="1750" dirty="0"/>
          </a:p>
        </p:txBody>
      </p:sp>
      <p:sp>
        <p:nvSpPr>
          <p:cNvPr id="15" name="Text 9"/>
          <p:cNvSpPr/>
          <p:nvPr/>
        </p:nvSpPr>
        <p:spPr>
          <a:xfrm>
            <a:off x="793790" y="4396859"/>
            <a:ext cx="13042821" cy="1088708"/>
          </a:xfrm>
          <a:prstGeom prst="rect">
            <a:avLst/>
          </a:prstGeom>
          <a:noFill/>
          <a:ln/>
        </p:spPr>
        <p:txBody>
          <a:bodyPr wrap="square" lIns="0" tIns="0" rIns="0" bIns="0" rtlCol="0" anchor="t"/>
          <a:lstStyle/>
          <a:p>
            <a:pPr algn="l" indent="0" marL="0">
              <a:lnSpc>
                <a:spcPts val="2850"/>
              </a:lnSpc>
              <a:buNone/>
            </a:pPr>
            <a:r>
              <a:rPr lang="en-US" sz="1750" dirty="0">
                <a:solidFill>
                  <a:srgbClr val="E0D6DE"/>
                </a:solidFill>
                <a:latin typeface="Fira Sans" pitchFamily="34" charset="0"/>
                <a:ea typeface="Fira Sans" pitchFamily="34" charset="-122"/>
                <a:cs typeface="Fira Sans" pitchFamily="34" charset="-120"/>
              </a:rPr>
              <a:t>Thông qua các tranh minh họa, cô giáo giúp trẻ hiểu được vai trò đa dạng của nước trong cuộc sống hàng ngày. Trẻ được khuyến khích chia sẻ kinh nghiệm cá nhân về việc sử dụng nước, như khi nào các bé uống nước, rửa tay, hay giúp bố mẹ tưới cây.</a:t>
            </a:r>
            <a:endParaRPr lang="en-US" sz="1750" dirty="0"/>
          </a:p>
        </p:txBody>
      </p:sp>
      <p:sp>
        <p:nvSpPr>
          <p:cNvPr id="16" name="Text 10"/>
          <p:cNvSpPr/>
          <p:nvPr/>
        </p:nvSpPr>
        <p:spPr>
          <a:xfrm>
            <a:off x="793790" y="5740718"/>
            <a:ext cx="13042821" cy="725805"/>
          </a:xfrm>
          <a:prstGeom prst="rect">
            <a:avLst/>
          </a:prstGeom>
          <a:noFill/>
          <a:ln/>
        </p:spPr>
        <p:txBody>
          <a:bodyPr wrap="square" lIns="0" tIns="0" rIns="0" bIns="0" rtlCol="0" anchor="t"/>
          <a:lstStyle/>
          <a:p>
            <a:pPr algn="l" indent="0" marL="0">
              <a:lnSpc>
                <a:spcPts val="2850"/>
              </a:lnSpc>
              <a:buNone/>
            </a:pPr>
            <a:r>
              <a:rPr lang="en-US" sz="1750" dirty="0">
                <a:solidFill>
                  <a:srgbClr val="E0D6DE"/>
                </a:solidFill>
                <a:latin typeface="Fira Sans" pitchFamily="34" charset="0"/>
                <a:ea typeface="Fira Sans" pitchFamily="34" charset="-122"/>
                <a:cs typeface="Fira Sans" pitchFamily="34" charset="-120"/>
              </a:rPr>
              <a:t>Cô giáo cũng nhấn mạnh tầm quan trọng của việc sử dụng nước sạch cho các hoạt động này, đặc biệt là uống nước và nấu ăn để bảo vệ sức khỏe.</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1635443"/>
            <a:ext cx="5826204" cy="708779"/>
          </a:xfrm>
          <a:prstGeom prst="rect">
            <a:avLst/>
          </a:prstGeom>
          <a:noFill/>
          <a:ln/>
        </p:spPr>
        <p:txBody>
          <a:bodyPr wrap="none" lIns="0" tIns="0" rIns="0" bIns="0" rtlCol="0" anchor="t"/>
          <a:lstStyle/>
          <a:p>
            <a:pPr algn="l" indent="0" marL="0">
              <a:lnSpc>
                <a:spcPts val="5550"/>
              </a:lnSpc>
              <a:buNone/>
            </a:pPr>
            <a:r>
              <a:rPr lang="en-US" sz="4450" dirty="0">
                <a:solidFill>
                  <a:srgbClr val="FBF3FA"/>
                </a:solidFill>
                <a:latin typeface="Fira Mono Medium" pitchFamily="34" charset="0"/>
                <a:ea typeface="Fira Mono Medium" pitchFamily="34" charset="-122"/>
                <a:cs typeface="Fira Mono Medium" pitchFamily="34" charset="-120"/>
              </a:rPr>
              <a:t>Củng Cố Kiến Thức</a:t>
            </a:r>
            <a:endParaRPr lang="en-US" sz="4450" dirty="0"/>
          </a:p>
        </p:txBody>
      </p:sp>
      <p:sp>
        <p:nvSpPr>
          <p:cNvPr id="3" name="Shape 1"/>
          <p:cNvSpPr/>
          <p:nvPr/>
        </p:nvSpPr>
        <p:spPr>
          <a:xfrm>
            <a:off x="793790" y="3053001"/>
            <a:ext cx="510302" cy="510302"/>
          </a:xfrm>
          <a:prstGeom prst="roundRect">
            <a:avLst>
              <a:gd name="adj" fmla="val 6667"/>
            </a:avLst>
          </a:prstGeom>
          <a:solidFill>
            <a:srgbClr val="2E2E2F"/>
          </a:solidFill>
          <a:ln/>
        </p:spPr>
      </p:sp>
      <p:pic>
        <p:nvPicPr>
          <p:cNvPr id="4" name="Image 0" descr="preencoded.png">    </p:cNvPr>
          <p:cNvPicPr>
            <a:picLocks noChangeAspect="1"/>
          </p:cNvPicPr>
          <p:nvPr/>
        </p:nvPicPr>
        <p:blipFill>
          <a:blip r:embed="rId1"/>
          <a:stretch>
            <a:fillRect/>
          </a:stretch>
        </p:blipFill>
        <p:spPr>
          <a:xfrm>
            <a:off x="878860" y="3095506"/>
            <a:ext cx="340162" cy="425291"/>
          </a:xfrm>
          <a:prstGeom prst="rect">
            <a:avLst/>
          </a:prstGeom>
        </p:spPr>
      </p:pic>
      <p:sp>
        <p:nvSpPr>
          <p:cNvPr id="5" name="Text 2"/>
          <p:cNvSpPr/>
          <p:nvPr/>
        </p:nvSpPr>
        <p:spPr>
          <a:xfrm>
            <a:off x="1530906" y="3053001"/>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E0D6DE"/>
                </a:solidFill>
                <a:latin typeface="Fira Mono Medium" pitchFamily="34" charset="0"/>
                <a:ea typeface="Fira Mono Medium" pitchFamily="34" charset="-122"/>
                <a:cs typeface="Fira Mono Medium" pitchFamily="34" charset="-120"/>
              </a:rPr>
              <a:t>Câu hỏi nhanh</a:t>
            </a:r>
            <a:endParaRPr lang="en-US" sz="2200" dirty="0"/>
          </a:p>
        </p:txBody>
      </p:sp>
      <p:sp>
        <p:nvSpPr>
          <p:cNvPr id="6" name="Text 3"/>
          <p:cNvSpPr/>
          <p:nvPr/>
        </p:nvSpPr>
        <p:spPr>
          <a:xfrm>
            <a:off x="1530906" y="3543419"/>
            <a:ext cx="3459242" cy="1088708"/>
          </a:xfrm>
          <a:prstGeom prst="rect">
            <a:avLst/>
          </a:prstGeom>
          <a:noFill/>
          <a:ln/>
        </p:spPr>
        <p:txBody>
          <a:bodyPr wrap="square" lIns="0" tIns="0" rIns="0" bIns="0" rtlCol="0" anchor="t"/>
          <a:lstStyle/>
          <a:p>
            <a:pPr algn="l" indent="0" marL="0">
              <a:lnSpc>
                <a:spcPts val="2850"/>
              </a:lnSpc>
              <a:buNone/>
            </a:pPr>
            <a:r>
              <a:rPr lang="en-US" sz="1750" dirty="0">
                <a:solidFill>
                  <a:srgbClr val="E0D6DE"/>
                </a:solidFill>
                <a:latin typeface="Fira Sans" pitchFamily="34" charset="0"/>
                <a:ea typeface="Fira Sans" pitchFamily="34" charset="-122"/>
                <a:cs typeface="Fira Sans" pitchFamily="34" charset="-120"/>
              </a:rPr>
              <a:t>Cô đặt câu hỏi: Nước tinh khiết dùng để làm gì? Nước sạch có mùi không? Có màu không?</a:t>
            </a:r>
            <a:endParaRPr lang="en-US" sz="1750" dirty="0"/>
          </a:p>
        </p:txBody>
      </p:sp>
      <p:sp>
        <p:nvSpPr>
          <p:cNvPr id="7" name="Shape 4"/>
          <p:cNvSpPr/>
          <p:nvPr/>
        </p:nvSpPr>
        <p:spPr>
          <a:xfrm>
            <a:off x="5216962" y="3053001"/>
            <a:ext cx="510302" cy="510302"/>
          </a:xfrm>
          <a:prstGeom prst="roundRect">
            <a:avLst>
              <a:gd name="adj" fmla="val 6667"/>
            </a:avLst>
          </a:prstGeom>
          <a:solidFill>
            <a:srgbClr val="2E2E2F"/>
          </a:solidFill>
          <a:ln/>
        </p:spPr>
      </p:sp>
      <p:pic>
        <p:nvPicPr>
          <p:cNvPr id="8" name="Image 1" descr="preencoded.png">    </p:cNvPr>
          <p:cNvPicPr>
            <a:picLocks noChangeAspect="1"/>
          </p:cNvPicPr>
          <p:nvPr/>
        </p:nvPicPr>
        <p:blipFill>
          <a:blip r:embed="rId2"/>
          <a:stretch>
            <a:fillRect/>
          </a:stretch>
        </p:blipFill>
        <p:spPr>
          <a:xfrm>
            <a:off x="5302032" y="3095506"/>
            <a:ext cx="340162" cy="425291"/>
          </a:xfrm>
          <a:prstGeom prst="rect">
            <a:avLst/>
          </a:prstGeom>
        </p:spPr>
      </p:pic>
      <p:sp>
        <p:nvSpPr>
          <p:cNvPr id="9" name="Text 5"/>
          <p:cNvSpPr/>
          <p:nvPr/>
        </p:nvSpPr>
        <p:spPr>
          <a:xfrm>
            <a:off x="5954078" y="3053001"/>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E0D6DE"/>
                </a:solidFill>
                <a:latin typeface="Fira Mono Medium" pitchFamily="34" charset="0"/>
                <a:ea typeface="Fira Mono Medium" pitchFamily="34" charset="-122"/>
                <a:cs typeface="Fira Mono Medium" pitchFamily="34" charset="-120"/>
              </a:rPr>
              <a:t>Trẻ trả lời</a:t>
            </a:r>
            <a:endParaRPr lang="en-US" sz="2200" dirty="0"/>
          </a:p>
        </p:txBody>
      </p:sp>
      <p:sp>
        <p:nvSpPr>
          <p:cNvPr id="10" name="Text 6"/>
          <p:cNvSpPr/>
          <p:nvPr/>
        </p:nvSpPr>
        <p:spPr>
          <a:xfrm>
            <a:off x="5954078" y="3543419"/>
            <a:ext cx="3459242" cy="725805"/>
          </a:xfrm>
          <a:prstGeom prst="rect">
            <a:avLst/>
          </a:prstGeom>
          <a:noFill/>
          <a:ln/>
        </p:spPr>
        <p:txBody>
          <a:bodyPr wrap="square" lIns="0" tIns="0" rIns="0" bIns="0" rtlCol="0" anchor="t"/>
          <a:lstStyle/>
          <a:p>
            <a:pPr algn="l" indent="0" marL="0">
              <a:lnSpc>
                <a:spcPts val="2850"/>
              </a:lnSpc>
              <a:buNone/>
            </a:pPr>
            <a:r>
              <a:rPr lang="en-US" sz="1750" dirty="0">
                <a:solidFill>
                  <a:srgbClr val="E0D6DE"/>
                </a:solidFill>
                <a:latin typeface="Fira Sans" pitchFamily="34" charset="0"/>
                <a:ea typeface="Fira Sans" pitchFamily="34" charset="-122"/>
                <a:cs typeface="Fira Sans" pitchFamily="34" charset="-120"/>
              </a:rPr>
              <a:t>Trẻ chia sẻ hiểu biết theo khả năng của mình</a:t>
            </a:r>
            <a:endParaRPr lang="en-US" sz="1750" dirty="0"/>
          </a:p>
        </p:txBody>
      </p:sp>
      <p:sp>
        <p:nvSpPr>
          <p:cNvPr id="11" name="Shape 7"/>
          <p:cNvSpPr/>
          <p:nvPr/>
        </p:nvSpPr>
        <p:spPr>
          <a:xfrm>
            <a:off x="9640133" y="3053001"/>
            <a:ext cx="510302" cy="510302"/>
          </a:xfrm>
          <a:prstGeom prst="roundRect">
            <a:avLst>
              <a:gd name="adj" fmla="val 6667"/>
            </a:avLst>
          </a:prstGeom>
          <a:solidFill>
            <a:srgbClr val="2E2E2F"/>
          </a:solidFill>
          <a:ln/>
        </p:spPr>
      </p:sp>
      <p:pic>
        <p:nvPicPr>
          <p:cNvPr id="12" name="Image 2" descr="preencoded.png">    </p:cNvPr>
          <p:cNvPicPr>
            <a:picLocks noChangeAspect="1"/>
          </p:cNvPicPr>
          <p:nvPr/>
        </p:nvPicPr>
        <p:blipFill>
          <a:blip r:embed="rId3"/>
          <a:stretch>
            <a:fillRect/>
          </a:stretch>
        </p:blipFill>
        <p:spPr>
          <a:xfrm>
            <a:off x="9725204" y="3095506"/>
            <a:ext cx="340162" cy="425291"/>
          </a:xfrm>
          <a:prstGeom prst="rect">
            <a:avLst/>
          </a:prstGeom>
        </p:spPr>
      </p:pic>
      <p:sp>
        <p:nvSpPr>
          <p:cNvPr id="13" name="Text 8"/>
          <p:cNvSpPr/>
          <p:nvPr/>
        </p:nvSpPr>
        <p:spPr>
          <a:xfrm>
            <a:off x="10377249" y="3053001"/>
            <a:ext cx="2887742" cy="354330"/>
          </a:xfrm>
          <a:prstGeom prst="rect">
            <a:avLst/>
          </a:prstGeom>
          <a:noFill/>
          <a:ln/>
        </p:spPr>
        <p:txBody>
          <a:bodyPr wrap="none" lIns="0" tIns="0" rIns="0" bIns="0" rtlCol="0" anchor="t"/>
          <a:lstStyle/>
          <a:p>
            <a:pPr algn="l" indent="0" marL="0">
              <a:lnSpc>
                <a:spcPts val="2750"/>
              </a:lnSpc>
              <a:buNone/>
            </a:pPr>
            <a:r>
              <a:rPr lang="en-US" sz="2200" dirty="0">
                <a:solidFill>
                  <a:srgbClr val="E0D6DE"/>
                </a:solidFill>
                <a:latin typeface="Fira Mono Medium" pitchFamily="34" charset="0"/>
                <a:ea typeface="Fira Mono Medium" pitchFamily="34" charset="-122"/>
                <a:cs typeface="Fira Mono Medium" pitchFamily="34" charset="-120"/>
              </a:rPr>
              <a:t>Bảo vệ nguồn nước</a:t>
            </a:r>
            <a:endParaRPr lang="en-US" sz="2200" dirty="0"/>
          </a:p>
        </p:txBody>
      </p:sp>
      <p:sp>
        <p:nvSpPr>
          <p:cNvPr id="14" name="Text 9"/>
          <p:cNvSpPr/>
          <p:nvPr/>
        </p:nvSpPr>
        <p:spPr>
          <a:xfrm>
            <a:off x="10377249" y="3543419"/>
            <a:ext cx="3459242" cy="725805"/>
          </a:xfrm>
          <a:prstGeom prst="rect">
            <a:avLst/>
          </a:prstGeom>
          <a:noFill/>
          <a:ln/>
        </p:spPr>
        <p:txBody>
          <a:bodyPr wrap="square" lIns="0" tIns="0" rIns="0" bIns="0" rtlCol="0" anchor="t"/>
          <a:lstStyle/>
          <a:p>
            <a:pPr algn="l" indent="0" marL="0">
              <a:lnSpc>
                <a:spcPts val="2850"/>
              </a:lnSpc>
              <a:buNone/>
            </a:pPr>
            <a:r>
              <a:rPr lang="en-US" sz="1750" dirty="0">
                <a:solidFill>
                  <a:srgbClr val="E0D6DE"/>
                </a:solidFill>
                <a:latin typeface="Fira Sans" pitchFamily="34" charset="0"/>
                <a:ea typeface="Fira Sans" pitchFamily="34" charset="-122"/>
                <a:cs typeface="Fira Sans" pitchFamily="34" charset="-120"/>
              </a:rPr>
              <a:t>Thảo luận: Mình phải làm gì để giữ nước sạch?</a:t>
            </a:r>
            <a:endParaRPr lang="en-US" sz="1750" dirty="0"/>
          </a:p>
        </p:txBody>
      </p:sp>
      <p:sp>
        <p:nvSpPr>
          <p:cNvPr id="15" name="Text 10"/>
          <p:cNvSpPr/>
          <p:nvPr/>
        </p:nvSpPr>
        <p:spPr>
          <a:xfrm>
            <a:off x="793790" y="4887278"/>
            <a:ext cx="13042821" cy="725805"/>
          </a:xfrm>
          <a:prstGeom prst="rect">
            <a:avLst/>
          </a:prstGeom>
          <a:noFill/>
          <a:ln/>
        </p:spPr>
        <p:txBody>
          <a:bodyPr wrap="square" lIns="0" tIns="0" rIns="0" bIns="0" rtlCol="0" anchor="t"/>
          <a:lstStyle/>
          <a:p>
            <a:pPr algn="l" indent="0" marL="0">
              <a:lnSpc>
                <a:spcPts val="2850"/>
              </a:lnSpc>
              <a:buNone/>
            </a:pPr>
            <a:r>
              <a:rPr lang="en-US" sz="1750" dirty="0">
                <a:solidFill>
                  <a:srgbClr val="E0D6DE"/>
                </a:solidFill>
                <a:latin typeface="Fira Sans" pitchFamily="34" charset="0"/>
                <a:ea typeface="Fira Sans" pitchFamily="34" charset="-122"/>
                <a:cs typeface="Fira Sans" pitchFamily="34" charset="-120"/>
              </a:rPr>
              <a:t>Phần củng cố kiến thức diễn ra trong khoảng 3-4 phút, giúp trẻ ôn lại những điều đã học. Cô giáo đặt các câu hỏi ngắn gọn về đặc điểm và công dụng của nước tinh khiết, khuyến khích trẻ trả lời theo khả năng của mình.</a:t>
            </a:r>
            <a:endParaRPr lang="en-US" sz="1750" dirty="0"/>
          </a:p>
        </p:txBody>
      </p:sp>
      <p:sp>
        <p:nvSpPr>
          <p:cNvPr id="16" name="Text 11"/>
          <p:cNvSpPr/>
          <p:nvPr/>
        </p:nvSpPr>
        <p:spPr>
          <a:xfrm>
            <a:off x="793790" y="5868233"/>
            <a:ext cx="13042821" cy="725805"/>
          </a:xfrm>
          <a:prstGeom prst="rect">
            <a:avLst/>
          </a:prstGeom>
          <a:noFill/>
          <a:ln/>
        </p:spPr>
        <p:txBody>
          <a:bodyPr wrap="square" lIns="0" tIns="0" rIns="0" bIns="0" rtlCol="0" anchor="t"/>
          <a:lstStyle/>
          <a:p>
            <a:pPr algn="l" indent="0" marL="0">
              <a:lnSpc>
                <a:spcPts val="2850"/>
              </a:lnSpc>
              <a:buNone/>
            </a:pPr>
            <a:r>
              <a:rPr lang="en-US" sz="1750" dirty="0">
                <a:solidFill>
                  <a:srgbClr val="E0D6DE"/>
                </a:solidFill>
                <a:latin typeface="Fira Sans" pitchFamily="34" charset="0"/>
                <a:ea typeface="Fira Sans" pitchFamily="34" charset="-122"/>
                <a:cs typeface="Fira Sans" pitchFamily="34" charset="-120"/>
              </a:rPr>
              <a:t>Đặc biệt, cô giáo nhấn mạnh về hành vi bảo vệ nguồn nước, giúp trẻ hiểu được tầm quan trọng của việc không vứt rác xuống ao hồ và giữ gìn môi trường nước sạch.</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04731" y="553760"/>
            <a:ext cx="5743694" cy="629245"/>
          </a:xfrm>
          <a:prstGeom prst="rect">
            <a:avLst/>
          </a:prstGeom>
          <a:noFill/>
          <a:ln/>
        </p:spPr>
        <p:txBody>
          <a:bodyPr wrap="none" lIns="0" tIns="0" rIns="0" bIns="0" rtlCol="0" anchor="t"/>
          <a:lstStyle/>
          <a:p>
            <a:pPr algn="l" indent="0" marL="0">
              <a:lnSpc>
                <a:spcPts val="4950"/>
              </a:lnSpc>
              <a:buNone/>
            </a:pPr>
            <a:r>
              <a:rPr lang="en-US" sz="3950" dirty="0">
                <a:solidFill>
                  <a:srgbClr val="FBF3FA"/>
                </a:solidFill>
                <a:latin typeface="Fira Mono Medium" pitchFamily="34" charset="0"/>
                <a:ea typeface="Fira Mono Medium" pitchFamily="34" charset="-122"/>
                <a:cs typeface="Fira Mono Medium" pitchFamily="34" charset="-120"/>
              </a:rPr>
              <a:t>Kết Thúc và Mở Rộng</a:t>
            </a:r>
            <a:endParaRPr lang="en-US" sz="3950" dirty="0"/>
          </a:p>
        </p:txBody>
      </p:sp>
      <p:pic>
        <p:nvPicPr>
          <p:cNvPr id="3" name="Image 0" descr="preencoded.png">    </p:cNvPr>
          <p:cNvPicPr>
            <a:picLocks noChangeAspect="1"/>
          </p:cNvPicPr>
          <p:nvPr/>
        </p:nvPicPr>
        <p:blipFill>
          <a:blip r:embed="rId1"/>
          <a:stretch>
            <a:fillRect/>
          </a:stretch>
        </p:blipFill>
        <p:spPr>
          <a:xfrm>
            <a:off x="712351" y="1716167"/>
            <a:ext cx="4294465" cy="4294465"/>
          </a:xfrm>
          <a:prstGeom prst="rect">
            <a:avLst/>
          </a:prstGeom>
        </p:spPr>
      </p:pic>
      <p:pic>
        <p:nvPicPr>
          <p:cNvPr id="4" name="Image 1" descr="preencoded.png">    </p:cNvPr>
          <p:cNvPicPr>
            <a:picLocks noChangeAspect="1"/>
          </p:cNvPicPr>
          <p:nvPr/>
        </p:nvPicPr>
        <p:blipFill>
          <a:blip r:embed="rId2"/>
          <a:stretch>
            <a:fillRect/>
          </a:stretch>
        </p:blipFill>
        <p:spPr>
          <a:xfrm>
            <a:off x="5167908" y="1716167"/>
            <a:ext cx="4294465" cy="4294465"/>
          </a:xfrm>
          <a:prstGeom prst="rect">
            <a:avLst/>
          </a:prstGeom>
        </p:spPr>
      </p:pic>
      <p:pic>
        <p:nvPicPr>
          <p:cNvPr id="5" name="Image 2" descr="preencoded.png">    </p:cNvPr>
          <p:cNvPicPr>
            <a:picLocks noChangeAspect="1"/>
          </p:cNvPicPr>
          <p:nvPr/>
        </p:nvPicPr>
        <p:blipFill>
          <a:blip r:embed="rId3"/>
          <a:stretch>
            <a:fillRect/>
          </a:stretch>
        </p:blipFill>
        <p:spPr>
          <a:xfrm>
            <a:off x="9623465" y="1716167"/>
            <a:ext cx="4294465" cy="4294465"/>
          </a:xfrm>
          <a:prstGeom prst="rect">
            <a:avLst/>
          </a:prstGeom>
        </p:spPr>
      </p:pic>
      <p:sp>
        <p:nvSpPr>
          <p:cNvPr id="6" name="Text 1"/>
          <p:cNvSpPr/>
          <p:nvPr/>
        </p:nvSpPr>
        <p:spPr>
          <a:xfrm>
            <a:off x="704731" y="6367582"/>
            <a:ext cx="13220938" cy="644128"/>
          </a:xfrm>
          <a:prstGeom prst="rect">
            <a:avLst/>
          </a:prstGeom>
          <a:noFill/>
          <a:ln/>
        </p:spPr>
        <p:txBody>
          <a:bodyPr wrap="square" lIns="0" tIns="0" rIns="0" bIns="0" rtlCol="0" anchor="t"/>
          <a:lstStyle/>
          <a:p>
            <a:pPr algn="l" indent="0" marL="0">
              <a:lnSpc>
                <a:spcPts val="2500"/>
              </a:lnSpc>
              <a:buNone/>
            </a:pPr>
            <a:r>
              <a:rPr lang="en-US" sz="1550" dirty="0">
                <a:solidFill>
                  <a:srgbClr val="E0D6DE"/>
                </a:solidFill>
                <a:latin typeface="Fira Sans" pitchFamily="34" charset="0"/>
                <a:ea typeface="Fira Sans" pitchFamily="34" charset="-122"/>
                <a:cs typeface="Fira Sans" pitchFamily="34" charset="-120"/>
              </a:rPr>
              <a:t>Kết thúc bài học, cô giáo nhận xét, khen ngợi trẻ đã tham gia tốt và nhắc nhở: "Ở nhà, nhớ uống nước sạch mỗi ngày, không chơi nghịch nước bẩn, không vứt rác xuống ao hồ nhé!"</a:t>
            </a:r>
            <a:endParaRPr lang="en-US" sz="1550" dirty="0"/>
          </a:p>
        </p:txBody>
      </p:sp>
      <p:sp>
        <p:nvSpPr>
          <p:cNvPr id="7" name="Text 2"/>
          <p:cNvSpPr/>
          <p:nvPr/>
        </p:nvSpPr>
        <p:spPr>
          <a:xfrm>
            <a:off x="704731" y="7238167"/>
            <a:ext cx="13220938" cy="644128"/>
          </a:xfrm>
          <a:prstGeom prst="rect">
            <a:avLst/>
          </a:prstGeom>
          <a:noFill/>
          <a:ln/>
        </p:spPr>
        <p:txBody>
          <a:bodyPr wrap="square" lIns="0" tIns="0" rIns="0" bIns="0" rtlCol="0" anchor="t"/>
          <a:lstStyle/>
          <a:p>
            <a:pPr algn="l" indent="0" marL="0">
              <a:lnSpc>
                <a:spcPts val="2500"/>
              </a:lnSpc>
              <a:buNone/>
            </a:pPr>
            <a:r>
              <a:rPr lang="en-US" sz="1550" dirty="0">
                <a:solidFill>
                  <a:srgbClr val="E0D6DE"/>
                </a:solidFill>
                <a:latin typeface="Fira Sans" pitchFamily="34" charset="0"/>
                <a:ea typeface="Fira Sans" pitchFamily="34" charset="-122"/>
                <a:cs typeface="Fira Sans" pitchFamily="34" charset="-120"/>
              </a:rPr>
              <a:t>Hoạt động có thể mở rộng với các trò chơi như rót nước vào cốc để rèn kỹ năng vận động tinh, làm thí nghiệm nhỏ lọc nước bẩn qua khăn sạch (dành cho nhóm lớn hơn), hoặc vẽ tranh "bé dùng nước sạch" để củng cố kiến thức và phát triển khả năng sáng tạo của trẻ.</a:t>
            </a:r>
            <a:endParaRPr lang="en-US" sz="15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Slide 1</vt:lpstr>
      <vt:lpstr>Slide 2</vt:lpstr>
      <vt:lpstr>Slide 3</vt:lpstr>
      <vt:lpstr>Slide 4</vt:lpstr>
      <vt:lpstr>Slide 5</vt:lpstr>
      <vt:lpstr>Slide 6</vt:lpstr>
      <vt:lpstr>Slide 7</vt:lpstr>
      <vt:lpstr>Slide 8</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2025-04-14T05:59:40Z</dcterms:created>
  <dcterms:modified xsi:type="dcterms:W3CDTF">2025-04-14T05:59:40Z</dcterms:modified>
</cp:coreProperties>
</file>