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embeddedFontLst>
    <p:embeddedFont>
      <p:font typeface="Instrument Sans Medium"/>
      <p:regular r:id="rId15"/>
    </p:embeddedFont>
    <p:embeddedFont>
      <p:font typeface="Instrument Sans Medium"/>
      <p:regular r:id="rId16"/>
    </p:embeddedFont>
    <p:embeddedFont>
      <p:font typeface="Instrument Sans Medium"/>
      <p:regular r:id="rId17"/>
    </p:embeddedFont>
    <p:embeddedFont>
      <p:font typeface="Instrument Sans Medium"/>
      <p:regular r:id="rId18"/>
    </p:embeddedFont>
    <p:embeddedFont>
      <p:font typeface="Inter"/>
      <p:regular r:id="rId19"/>
    </p:embeddedFont>
    <p:embeddedFont>
      <p:font typeface="Inter"/>
      <p:regular r:id="rId20"/>
    </p:embeddedFont>
    <p:embeddedFont>
      <p:font typeface="Inter"/>
      <p:regular r:id="rId21"/>
    </p:embeddedFont>
    <p:embeddedFont>
      <p:font typeface="Inter"/>
      <p:regular r:id="rId22"/>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5" Type="http://schemas.openxmlformats.org/officeDocument/2006/relationships/font" Target="fonts/font1.fntdata"/><Relationship Id="rId16" Type="http://schemas.openxmlformats.org/officeDocument/2006/relationships/font" Target="fonts/font2.fntdata"/><Relationship Id="rId17" Type="http://schemas.openxmlformats.org/officeDocument/2006/relationships/font" Target="fonts/font3.fntdata"/><Relationship Id="rId18" Type="http://schemas.openxmlformats.org/officeDocument/2006/relationships/font" Target="fonts/font4.fntdata"/><Relationship Id="rId19" Type="http://schemas.openxmlformats.org/officeDocument/2006/relationships/font" Target="fonts/font5.fntdata"/><Relationship Id="rId20" Type="http://schemas.openxmlformats.org/officeDocument/2006/relationships/font" Target="fonts/font6.fntdata"/><Relationship Id="rId21" Type="http://schemas.openxmlformats.org/officeDocument/2006/relationships/font" Target="fonts/font7.fntdata"/><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719"/>
          </a:solidFill>
          <a:ln/>
        </p:spPr>
      </p:sp>
      <p:sp>
        <p:nvSpPr>
          <p:cNvPr id="3" name="Shape 1"/>
          <p:cNvSpPr/>
          <p:nvPr/>
        </p:nvSpPr>
        <p:spPr>
          <a:xfrm>
            <a:off x="0" y="0"/>
            <a:ext cx="14630400" cy="8229600"/>
          </a:xfrm>
          <a:prstGeom prst="rect">
            <a:avLst/>
          </a:prstGeom>
          <a:solidFill>
            <a:srgbClr val="242429"/>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719"/>
          </a:solidFill>
          <a:ln/>
        </p:spPr>
      </p:sp>
      <p:sp>
        <p:nvSpPr>
          <p:cNvPr id="3" name="Shape 1"/>
          <p:cNvSpPr/>
          <p:nvPr/>
        </p:nvSpPr>
        <p:spPr>
          <a:xfrm>
            <a:off x="0" y="0"/>
            <a:ext cx="14630400" cy="8229600"/>
          </a:xfrm>
          <a:prstGeom prst="rect">
            <a:avLst/>
          </a:prstGeom>
          <a:solidFill>
            <a:srgbClr val="242429"/>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719"/>
          </a:solidFill>
          <a:ln/>
        </p:spPr>
      </p:sp>
      <p:sp>
        <p:nvSpPr>
          <p:cNvPr id="3" name="Shape 1"/>
          <p:cNvSpPr/>
          <p:nvPr/>
        </p:nvSpPr>
        <p:spPr>
          <a:xfrm>
            <a:off x="0" y="0"/>
            <a:ext cx="14630400" cy="8229600"/>
          </a:xfrm>
          <a:prstGeom prst="rect">
            <a:avLst/>
          </a:prstGeom>
          <a:solidFill>
            <a:srgbClr val="242429"/>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719"/>
          </a:solidFill>
          <a:ln/>
        </p:spPr>
      </p:sp>
      <p:sp>
        <p:nvSpPr>
          <p:cNvPr id="3" name="Shape 1"/>
          <p:cNvSpPr/>
          <p:nvPr/>
        </p:nvSpPr>
        <p:spPr>
          <a:xfrm>
            <a:off x="0" y="0"/>
            <a:ext cx="14630400" cy="8229600"/>
          </a:xfrm>
          <a:prstGeom prst="rect">
            <a:avLst/>
          </a:prstGeom>
          <a:solidFill>
            <a:srgbClr val="242429"/>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719"/>
          </a:solidFill>
          <a:ln/>
        </p:spPr>
      </p:sp>
      <p:sp>
        <p:nvSpPr>
          <p:cNvPr id="3" name="Shape 1"/>
          <p:cNvSpPr/>
          <p:nvPr/>
        </p:nvSpPr>
        <p:spPr>
          <a:xfrm>
            <a:off x="0" y="0"/>
            <a:ext cx="14630400" cy="8229600"/>
          </a:xfrm>
          <a:prstGeom prst="rect">
            <a:avLst/>
          </a:prstGeom>
          <a:solidFill>
            <a:srgbClr val="242429"/>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719"/>
          </a:solidFill>
          <a:ln/>
        </p:spPr>
      </p:sp>
      <p:sp>
        <p:nvSpPr>
          <p:cNvPr id="3" name="Shape 1"/>
          <p:cNvSpPr/>
          <p:nvPr/>
        </p:nvSpPr>
        <p:spPr>
          <a:xfrm>
            <a:off x="0" y="0"/>
            <a:ext cx="14630400" cy="8229600"/>
          </a:xfrm>
          <a:prstGeom prst="rect">
            <a:avLst/>
          </a:prstGeom>
          <a:solidFill>
            <a:srgbClr val="242429"/>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719"/>
          </a:solidFill>
          <a:ln/>
        </p:spPr>
      </p:sp>
      <p:sp>
        <p:nvSpPr>
          <p:cNvPr id="3" name="Shape 1"/>
          <p:cNvSpPr/>
          <p:nvPr/>
        </p:nvSpPr>
        <p:spPr>
          <a:xfrm>
            <a:off x="0" y="0"/>
            <a:ext cx="14630400" cy="8229600"/>
          </a:xfrm>
          <a:prstGeom prst="rect">
            <a:avLst/>
          </a:prstGeom>
          <a:solidFill>
            <a:srgbClr val="242429"/>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719"/>
          </a:solidFill>
          <a:ln/>
        </p:spPr>
      </p:sp>
      <p:sp>
        <p:nvSpPr>
          <p:cNvPr id="3" name="Shape 1"/>
          <p:cNvSpPr/>
          <p:nvPr/>
        </p:nvSpPr>
        <p:spPr>
          <a:xfrm>
            <a:off x="0" y="0"/>
            <a:ext cx="14630400" cy="8229600"/>
          </a:xfrm>
          <a:prstGeom prst="rect">
            <a:avLst/>
          </a:prstGeom>
          <a:solidFill>
            <a:srgbClr val="242429"/>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5.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7.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2002631"/>
            <a:ext cx="7556421" cy="1417558"/>
          </a:xfrm>
          <a:prstGeom prst="rect">
            <a:avLst/>
          </a:prstGeom>
          <a:noFill/>
          <a:ln/>
        </p:spPr>
        <p:txBody>
          <a:bodyPr wrap="square" lIns="0" tIns="0" rIns="0" bIns="0" rtlCol="0" anchor="t"/>
          <a:lstStyle/>
          <a:p>
            <a:pPr algn="l" indent="0" marL="0">
              <a:lnSpc>
                <a:spcPts val="5550"/>
              </a:lnSpc>
              <a:buNone/>
            </a:pPr>
            <a:r>
              <a:rPr lang="en-US" sz="4450" dirty="0">
                <a:solidFill>
                  <a:srgbClr val="EFD5FA"/>
                </a:solidFill>
                <a:latin typeface="Instrument Sans Medium" pitchFamily="34" charset="0"/>
                <a:ea typeface="Instrument Sans Medium" pitchFamily="34" charset="-122"/>
                <a:cs typeface="Instrument Sans Medium" pitchFamily="34" charset="-120"/>
              </a:rPr>
              <a:t>GIÁO ÁN VẬN ĐỘNG: BÒ THEO ĐƯỜNG ZÍCH ZẮC</a:t>
            </a:r>
            <a:endParaRPr lang="en-US" sz="4450" dirty="0"/>
          </a:p>
        </p:txBody>
      </p:sp>
      <p:sp>
        <p:nvSpPr>
          <p:cNvPr id="4" name="Text 1"/>
          <p:cNvSpPr/>
          <p:nvPr/>
        </p:nvSpPr>
        <p:spPr>
          <a:xfrm>
            <a:off x="793790" y="3760351"/>
            <a:ext cx="7556421" cy="1814513"/>
          </a:xfrm>
          <a:prstGeom prst="rect">
            <a:avLst/>
          </a:prstGeom>
          <a:noFill/>
          <a:ln/>
        </p:spPr>
        <p:txBody>
          <a:bodyPr wrap="square" lIns="0" tIns="0" rIns="0" bIns="0" rtlCol="0" anchor="t"/>
          <a:lstStyle/>
          <a:p>
            <a:pPr algn="l" indent="0" marL="0">
              <a:lnSpc>
                <a:spcPts val="2850"/>
              </a:lnSpc>
              <a:buNone/>
            </a:pPr>
            <a:r>
              <a:rPr lang="en-US" sz="1750" dirty="0">
                <a:solidFill>
                  <a:srgbClr val="C7CDD6"/>
                </a:solidFill>
                <a:latin typeface="Inter" pitchFamily="34" charset="0"/>
                <a:ea typeface="Inter" pitchFamily="34" charset="-122"/>
                <a:cs typeface="Inter" pitchFamily="34" charset="-120"/>
              </a:rPr>
              <a:t>Chào mừng đến với giáo án vận động "Bò theo đường zích zắc" dành cho trẻ 24-36 tháng tuổi! Giáo án này tập trung vào phát triển thể chất, đặc biệt là kỹ năng vận động thô và khả năng định hướng không gian. Chúng ta sẽ cùng nhau khám phá những hoạt động thú vị và bổ ích, giúp trẻ phát triển một cách toàn diện.</a:t>
            </a:r>
            <a:endParaRPr lang="en-US" sz="1750" dirty="0"/>
          </a:p>
        </p:txBody>
      </p:sp>
      <p:sp>
        <p:nvSpPr>
          <p:cNvPr id="5" name="Shape 2"/>
          <p:cNvSpPr/>
          <p:nvPr/>
        </p:nvSpPr>
        <p:spPr>
          <a:xfrm>
            <a:off x="793790" y="5846921"/>
            <a:ext cx="362903" cy="362903"/>
          </a:xfrm>
          <a:prstGeom prst="roundRect">
            <a:avLst>
              <a:gd name="adj" fmla="val 25194296"/>
            </a:avLst>
          </a:prstGeom>
          <a:noFill/>
          <a:ln w="7620">
            <a:solidFill>
              <a:srgbClr val="3C3838"/>
            </a:solidFill>
            <a:prstDash val="solid"/>
          </a:ln>
        </p:spPr>
      </p:sp>
      <p:pic>
        <p:nvPicPr>
          <p:cNvPr id="6" name="Image 1" descr="preencoded.png">    </p:cNvPr>
          <p:cNvPicPr>
            <a:picLocks noChangeAspect="1"/>
          </p:cNvPicPr>
          <p:nvPr/>
        </p:nvPicPr>
        <p:blipFill>
          <a:blip r:embed="rId2"/>
          <a:stretch>
            <a:fillRect/>
          </a:stretch>
        </p:blipFill>
        <p:spPr>
          <a:xfrm>
            <a:off x="801410" y="5854541"/>
            <a:ext cx="347663" cy="347663"/>
          </a:xfrm>
          <a:prstGeom prst="rect">
            <a:avLst/>
          </a:prstGeom>
        </p:spPr>
      </p:pic>
      <p:sp>
        <p:nvSpPr>
          <p:cNvPr id="7" name="Text 3"/>
          <p:cNvSpPr/>
          <p:nvPr/>
        </p:nvSpPr>
        <p:spPr>
          <a:xfrm>
            <a:off x="1270040" y="5830014"/>
            <a:ext cx="2977753" cy="396835"/>
          </a:xfrm>
          <a:prstGeom prst="rect">
            <a:avLst/>
          </a:prstGeom>
          <a:noFill/>
          <a:ln/>
        </p:spPr>
        <p:txBody>
          <a:bodyPr wrap="none" lIns="0" tIns="0" rIns="0" bIns="0" rtlCol="0" anchor="t"/>
          <a:lstStyle/>
          <a:p>
            <a:pPr algn="l" indent="0" marL="0">
              <a:lnSpc>
                <a:spcPts val="3100"/>
              </a:lnSpc>
              <a:buNone/>
            </a:pPr>
            <a:r>
              <a:rPr lang="en-US" sz="2200" b="1" dirty="0">
                <a:solidFill>
                  <a:srgbClr val="C7CDD6"/>
                </a:solidFill>
                <a:latin typeface="Inter Bold" pitchFamily="34" charset="0"/>
                <a:ea typeface="Inter Bold" pitchFamily="34" charset="-122"/>
                <a:cs typeface="Inter Bold" pitchFamily="34" charset="-120"/>
              </a:rPr>
              <a:t>by Huongmai Nguyen</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763078"/>
            <a:ext cx="5670590" cy="708779"/>
          </a:xfrm>
          <a:prstGeom prst="rect">
            <a:avLst/>
          </a:prstGeom>
          <a:noFill/>
          <a:ln/>
        </p:spPr>
        <p:txBody>
          <a:bodyPr wrap="none" lIns="0" tIns="0" rIns="0" bIns="0" rtlCol="0" anchor="t"/>
          <a:lstStyle/>
          <a:p>
            <a:pPr algn="l" indent="0" marL="0">
              <a:lnSpc>
                <a:spcPts val="5550"/>
              </a:lnSpc>
              <a:buNone/>
            </a:pPr>
            <a:r>
              <a:rPr lang="en-US" sz="4450" dirty="0">
                <a:solidFill>
                  <a:srgbClr val="EFD5FA"/>
                </a:solidFill>
                <a:latin typeface="Instrument Sans Medium" pitchFamily="34" charset="0"/>
                <a:ea typeface="Instrument Sans Medium" pitchFamily="34" charset="-122"/>
                <a:cs typeface="Instrument Sans Medium" pitchFamily="34" charset="-120"/>
              </a:rPr>
              <a:t>Mục đích và Yêu cầu</a:t>
            </a:r>
            <a:endParaRPr lang="en-US" sz="4450" dirty="0"/>
          </a:p>
        </p:txBody>
      </p:sp>
      <p:sp>
        <p:nvSpPr>
          <p:cNvPr id="3" name="Shape 1"/>
          <p:cNvSpPr/>
          <p:nvPr/>
        </p:nvSpPr>
        <p:spPr>
          <a:xfrm>
            <a:off x="793790" y="3180636"/>
            <a:ext cx="510302" cy="510302"/>
          </a:xfrm>
          <a:prstGeom prst="roundRect">
            <a:avLst>
              <a:gd name="adj" fmla="val 6667"/>
            </a:avLst>
          </a:prstGeom>
          <a:solidFill>
            <a:srgbClr val="434348"/>
          </a:solidFill>
          <a:ln/>
        </p:spPr>
      </p:sp>
      <p:sp>
        <p:nvSpPr>
          <p:cNvPr id="4" name="Text 2"/>
          <p:cNvSpPr/>
          <p:nvPr/>
        </p:nvSpPr>
        <p:spPr>
          <a:xfrm>
            <a:off x="878860" y="3223141"/>
            <a:ext cx="340162" cy="425291"/>
          </a:xfrm>
          <a:prstGeom prst="rect">
            <a:avLst/>
          </a:prstGeom>
          <a:noFill/>
          <a:ln/>
        </p:spPr>
        <p:txBody>
          <a:bodyPr wrap="none" lIns="0" tIns="0" rIns="0" bIns="0" rtlCol="0" anchor="t"/>
          <a:lstStyle/>
          <a:p>
            <a:pPr algn="ctr" indent="0" marL="0">
              <a:lnSpc>
                <a:spcPts val="2650"/>
              </a:lnSpc>
              <a:buNone/>
            </a:pPr>
            <a:r>
              <a:rPr lang="en-US" sz="2650" dirty="0">
                <a:solidFill>
                  <a:srgbClr val="C7CDD6"/>
                </a:solidFill>
                <a:latin typeface="Instrument Sans Medium" pitchFamily="34" charset="0"/>
                <a:ea typeface="Instrument Sans Medium" pitchFamily="34" charset="-122"/>
                <a:cs typeface="Instrument Sans Medium" pitchFamily="34" charset="-120"/>
              </a:rPr>
              <a:t>1</a:t>
            </a:r>
            <a:endParaRPr lang="en-US" sz="2650" dirty="0"/>
          </a:p>
        </p:txBody>
      </p:sp>
      <p:sp>
        <p:nvSpPr>
          <p:cNvPr id="5" name="Text 3"/>
          <p:cNvSpPr/>
          <p:nvPr/>
        </p:nvSpPr>
        <p:spPr>
          <a:xfrm>
            <a:off x="1530906" y="3180636"/>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C7CDD6"/>
                </a:solidFill>
                <a:latin typeface="Instrument Sans Medium" pitchFamily="34" charset="0"/>
                <a:ea typeface="Instrument Sans Medium" pitchFamily="34" charset="-122"/>
                <a:cs typeface="Instrument Sans Medium" pitchFamily="34" charset="-120"/>
              </a:rPr>
              <a:t>Kiến thức</a:t>
            </a:r>
            <a:endParaRPr lang="en-US" sz="2200" dirty="0"/>
          </a:p>
        </p:txBody>
      </p:sp>
      <p:sp>
        <p:nvSpPr>
          <p:cNvPr id="6" name="Text 4"/>
          <p:cNvSpPr/>
          <p:nvPr/>
        </p:nvSpPr>
        <p:spPr>
          <a:xfrm>
            <a:off x="1530906" y="3671054"/>
            <a:ext cx="3459242" cy="1088708"/>
          </a:xfrm>
          <a:prstGeom prst="rect">
            <a:avLst/>
          </a:prstGeom>
          <a:noFill/>
          <a:ln/>
        </p:spPr>
        <p:txBody>
          <a:bodyPr wrap="square" lIns="0" tIns="0" rIns="0" bIns="0" rtlCol="0" anchor="t"/>
          <a:lstStyle/>
          <a:p>
            <a:pPr algn="l" indent="0" marL="0">
              <a:lnSpc>
                <a:spcPts val="2850"/>
              </a:lnSpc>
              <a:buNone/>
            </a:pPr>
            <a:r>
              <a:rPr lang="en-US" sz="1750" dirty="0">
                <a:solidFill>
                  <a:srgbClr val="C7CDD6"/>
                </a:solidFill>
                <a:latin typeface="Inter" pitchFamily="34" charset="0"/>
                <a:ea typeface="Inter" pitchFamily="34" charset="-122"/>
                <a:cs typeface="Inter" pitchFamily="34" charset="-120"/>
              </a:rPr>
              <a:t>Trẻ biết bò theo đường zích zắc có sẵn và nhận biết hướng bò (phải – trái) đơn giản.</a:t>
            </a:r>
            <a:endParaRPr lang="en-US" sz="1750" dirty="0"/>
          </a:p>
        </p:txBody>
      </p:sp>
      <p:sp>
        <p:nvSpPr>
          <p:cNvPr id="7" name="Shape 5"/>
          <p:cNvSpPr/>
          <p:nvPr/>
        </p:nvSpPr>
        <p:spPr>
          <a:xfrm>
            <a:off x="5216962" y="3180636"/>
            <a:ext cx="510302" cy="510302"/>
          </a:xfrm>
          <a:prstGeom prst="roundRect">
            <a:avLst>
              <a:gd name="adj" fmla="val 6667"/>
            </a:avLst>
          </a:prstGeom>
          <a:solidFill>
            <a:srgbClr val="434348"/>
          </a:solidFill>
          <a:ln/>
        </p:spPr>
      </p:sp>
      <p:sp>
        <p:nvSpPr>
          <p:cNvPr id="8" name="Text 6"/>
          <p:cNvSpPr/>
          <p:nvPr/>
        </p:nvSpPr>
        <p:spPr>
          <a:xfrm>
            <a:off x="5302032" y="3223141"/>
            <a:ext cx="340162" cy="425291"/>
          </a:xfrm>
          <a:prstGeom prst="rect">
            <a:avLst/>
          </a:prstGeom>
          <a:noFill/>
          <a:ln/>
        </p:spPr>
        <p:txBody>
          <a:bodyPr wrap="none" lIns="0" tIns="0" rIns="0" bIns="0" rtlCol="0" anchor="t"/>
          <a:lstStyle/>
          <a:p>
            <a:pPr algn="ctr" indent="0" marL="0">
              <a:lnSpc>
                <a:spcPts val="2650"/>
              </a:lnSpc>
              <a:buNone/>
            </a:pPr>
            <a:r>
              <a:rPr lang="en-US" sz="2650" dirty="0">
                <a:solidFill>
                  <a:srgbClr val="C7CDD6"/>
                </a:solidFill>
                <a:latin typeface="Instrument Sans Medium" pitchFamily="34" charset="0"/>
                <a:ea typeface="Instrument Sans Medium" pitchFamily="34" charset="-122"/>
                <a:cs typeface="Instrument Sans Medium" pitchFamily="34" charset="-120"/>
              </a:rPr>
              <a:t>2</a:t>
            </a:r>
            <a:endParaRPr lang="en-US" sz="2650" dirty="0"/>
          </a:p>
        </p:txBody>
      </p:sp>
      <p:sp>
        <p:nvSpPr>
          <p:cNvPr id="9" name="Text 7"/>
          <p:cNvSpPr/>
          <p:nvPr/>
        </p:nvSpPr>
        <p:spPr>
          <a:xfrm>
            <a:off x="5954078" y="3180636"/>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C7CDD6"/>
                </a:solidFill>
                <a:latin typeface="Instrument Sans Medium" pitchFamily="34" charset="0"/>
                <a:ea typeface="Instrument Sans Medium" pitchFamily="34" charset="-122"/>
                <a:cs typeface="Instrument Sans Medium" pitchFamily="34" charset="-120"/>
              </a:rPr>
              <a:t>Kỹ năng</a:t>
            </a:r>
            <a:endParaRPr lang="en-US" sz="2200" dirty="0"/>
          </a:p>
        </p:txBody>
      </p:sp>
      <p:sp>
        <p:nvSpPr>
          <p:cNvPr id="10" name="Text 8"/>
          <p:cNvSpPr/>
          <p:nvPr/>
        </p:nvSpPr>
        <p:spPr>
          <a:xfrm>
            <a:off x="5954078" y="3671054"/>
            <a:ext cx="3459242" cy="1451610"/>
          </a:xfrm>
          <a:prstGeom prst="rect">
            <a:avLst/>
          </a:prstGeom>
          <a:noFill/>
          <a:ln/>
        </p:spPr>
        <p:txBody>
          <a:bodyPr wrap="square" lIns="0" tIns="0" rIns="0" bIns="0" rtlCol="0" anchor="t"/>
          <a:lstStyle/>
          <a:p>
            <a:pPr algn="l" indent="0" marL="0">
              <a:lnSpc>
                <a:spcPts val="2850"/>
              </a:lnSpc>
              <a:buNone/>
            </a:pPr>
            <a:r>
              <a:rPr lang="en-US" sz="1750" dirty="0">
                <a:solidFill>
                  <a:srgbClr val="C7CDD6"/>
                </a:solidFill>
                <a:latin typeface="Inter" pitchFamily="34" charset="0"/>
                <a:ea typeface="Inter" pitchFamily="34" charset="-122"/>
                <a:cs typeface="Inter" pitchFamily="34" charset="-120"/>
              </a:rPr>
              <a:t>Phát triển vận động thô: khả năng bò phối hợp tay – chân. Rèn sự khéo léo, nhanh nhẹn, định hướng không gian.</a:t>
            </a:r>
            <a:endParaRPr lang="en-US" sz="1750" dirty="0"/>
          </a:p>
        </p:txBody>
      </p:sp>
      <p:sp>
        <p:nvSpPr>
          <p:cNvPr id="11" name="Shape 9"/>
          <p:cNvSpPr/>
          <p:nvPr/>
        </p:nvSpPr>
        <p:spPr>
          <a:xfrm>
            <a:off x="9640133" y="3180636"/>
            <a:ext cx="510302" cy="510302"/>
          </a:xfrm>
          <a:prstGeom prst="roundRect">
            <a:avLst>
              <a:gd name="adj" fmla="val 6667"/>
            </a:avLst>
          </a:prstGeom>
          <a:solidFill>
            <a:srgbClr val="434348"/>
          </a:solidFill>
          <a:ln/>
        </p:spPr>
      </p:sp>
      <p:sp>
        <p:nvSpPr>
          <p:cNvPr id="12" name="Text 10"/>
          <p:cNvSpPr/>
          <p:nvPr/>
        </p:nvSpPr>
        <p:spPr>
          <a:xfrm>
            <a:off x="9725204" y="3223141"/>
            <a:ext cx="340162" cy="425291"/>
          </a:xfrm>
          <a:prstGeom prst="rect">
            <a:avLst/>
          </a:prstGeom>
          <a:noFill/>
          <a:ln/>
        </p:spPr>
        <p:txBody>
          <a:bodyPr wrap="none" lIns="0" tIns="0" rIns="0" bIns="0" rtlCol="0" anchor="t"/>
          <a:lstStyle/>
          <a:p>
            <a:pPr algn="ctr" indent="0" marL="0">
              <a:lnSpc>
                <a:spcPts val="2650"/>
              </a:lnSpc>
              <a:buNone/>
            </a:pPr>
            <a:r>
              <a:rPr lang="en-US" sz="2650" dirty="0">
                <a:solidFill>
                  <a:srgbClr val="C7CDD6"/>
                </a:solidFill>
                <a:latin typeface="Instrument Sans Medium" pitchFamily="34" charset="0"/>
                <a:ea typeface="Instrument Sans Medium" pitchFamily="34" charset="-122"/>
                <a:cs typeface="Instrument Sans Medium" pitchFamily="34" charset="-120"/>
              </a:rPr>
              <a:t>3</a:t>
            </a:r>
            <a:endParaRPr lang="en-US" sz="2650" dirty="0"/>
          </a:p>
        </p:txBody>
      </p:sp>
      <p:sp>
        <p:nvSpPr>
          <p:cNvPr id="13" name="Text 11"/>
          <p:cNvSpPr/>
          <p:nvPr/>
        </p:nvSpPr>
        <p:spPr>
          <a:xfrm>
            <a:off x="10377249" y="3180636"/>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C7CDD6"/>
                </a:solidFill>
                <a:latin typeface="Instrument Sans Medium" pitchFamily="34" charset="0"/>
                <a:ea typeface="Instrument Sans Medium" pitchFamily="34" charset="-122"/>
                <a:cs typeface="Instrument Sans Medium" pitchFamily="34" charset="-120"/>
              </a:rPr>
              <a:t>Thái độ</a:t>
            </a:r>
            <a:endParaRPr lang="en-US" sz="2200" dirty="0"/>
          </a:p>
        </p:txBody>
      </p:sp>
      <p:sp>
        <p:nvSpPr>
          <p:cNvPr id="14" name="Text 12"/>
          <p:cNvSpPr/>
          <p:nvPr/>
        </p:nvSpPr>
        <p:spPr>
          <a:xfrm>
            <a:off x="10377249" y="3671054"/>
            <a:ext cx="3459242" cy="1088708"/>
          </a:xfrm>
          <a:prstGeom prst="rect">
            <a:avLst/>
          </a:prstGeom>
          <a:noFill/>
          <a:ln/>
        </p:spPr>
        <p:txBody>
          <a:bodyPr wrap="square" lIns="0" tIns="0" rIns="0" bIns="0" rtlCol="0" anchor="t"/>
          <a:lstStyle/>
          <a:p>
            <a:pPr algn="l" indent="0" marL="0">
              <a:lnSpc>
                <a:spcPts val="2850"/>
              </a:lnSpc>
              <a:buNone/>
            </a:pPr>
            <a:r>
              <a:rPr lang="en-US" sz="1750" dirty="0">
                <a:solidFill>
                  <a:srgbClr val="C7CDD6"/>
                </a:solidFill>
                <a:latin typeface="Inter" pitchFamily="34" charset="0"/>
                <a:ea typeface="Inter" pitchFamily="34" charset="-122"/>
                <a:cs typeface="Inter" pitchFamily="34" charset="-120"/>
              </a:rPr>
              <a:t>Hứng thú tham gia hoạt động vận động. Biết xếp hàng, chờ đến lượt, không chen lấn.</a:t>
            </a:r>
            <a:endParaRPr lang="en-US" sz="1750" dirty="0"/>
          </a:p>
        </p:txBody>
      </p:sp>
      <p:sp>
        <p:nvSpPr>
          <p:cNvPr id="15" name="Text 13"/>
          <p:cNvSpPr/>
          <p:nvPr/>
        </p:nvSpPr>
        <p:spPr>
          <a:xfrm>
            <a:off x="793790" y="5377815"/>
            <a:ext cx="13042821" cy="1088708"/>
          </a:xfrm>
          <a:prstGeom prst="rect">
            <a:avLst/>
          </a:prstGeom>
          <a:noFill/>
          <a:ln/>
        </p:spPr>
        <p:txBody>
          <a:bodyPr wrap="square" lIns="0" tIns="0" rIns="0" bIns="0" rtlCol="0" anchor="t"/>
          <a:lstStyle/>
          <a:p>
            <a:pPr algn="l" indent="0" marL="0">
              <a:lnSpc>
                <a:spcPts val="2850"/>
              </a:lnSpc>
              <a:buNone/>
            </a:pPr>
            <a:r>
              <a:rPr lang="en-US" sz="1750" dirty="0">
                <a:solidFill>
                  <a:srgbClr val="C7CDD6"/>
                </a:solidFill>
                <a:latin typeface="Inter" pitchFamily="34" charset="0"/>
                <a:ea typeface="Inter" pitchFamily="34" charset="-122"/>
                <a:cs typeface="Inter" pitchFamily="34" charset="-120"/>
              </a:rPr>
              <a:t>Giáo án này nhằm trang bị cho trẻ những kiến thức cơ bản về vận động, đồng thời phát triển các kỹ năng vận động thô và thái độ tích cực khi tham gia hoạt động nhóm. Trẻ sẽ được khuyến khích khám phá và thử thách bản thân trong một môi trường an toàn và hỗ trợ.</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259800"/>
            <a:ext cx="5670590" cy="708779"/>
          </a:xfrm>
          <a:prstGeom prst="rect">
            <a:avLst/>
          </a:prstGeom>
          <a:noFill/>
          <a:ln/>
        </p:spPr>
        <p:txBody>
          <a:bodyPr wrap="none" lIns="0" tIns="0" rIns="0" bIns="0" rtlCol="0" anchor="t"/>
          <a:lstStyle/>
          <a:p>
            <a:pPr algn="l" indent="0" marL="0">
              <a:lnSpc>
                <a:spcPts val="5550"/>
              </a:lnSpc>
              <a:buNone/>
            </a:pPr>
            <a:r>
              <a:rPr lang="en-US" sz="4450" dirty="0">
                <a:solidFill>
                  <a:srgbClr val="EFD5FA"/>
                </a:solidFill>
                <a:latin typeface="Instrument Sans Medium" pitchFamily="34" charset="0"/>
                <a:ea typeface="Instrument Sans Medium" pitchFamily="34" charset="-122"/>
                <a:cs typeface="Instrument Sans Medium" pitchFamily="34" charset="-120"/>
              </a:rPr>
              <a:t>Chuẩn bị</a:t>
            </a:r>
            <a:endParaRPr lang="en-US" sz="4450" dirty="0"/>
          </a:p>
        </p:txBody>
      </p:sp>
      <p:sp>
        <p:nvSpPr>
          <p:cNvPr id="3" name="Shape 1"/>
          <p:cNvSpPr/>
          <p:nvPr/>
        </p:nvSpPr>
        <p:spPr>
          <a:xfrm>
            <a:off x="793790" y="2422208"/>
            <a:ext cx="6408063" cy="1669852"/>
          </a:xfrm>
          <a:prstGeom prst="roundRect">
            <a:avLst>
              <a:gd name="adj" fmla="val 2038"/>
            </a:avLst>
          </a:prstGeom>
          <a:solidFill>
            <a:srgbClr val="434348"/>
          </a:solidFill>
          <a:ln/>
        </p:spPr>
      </p:sp>
      <p:sp>
        <p:nvSpPr>
          <p:cNvPr id="4" name="Text 2"/>
          <p:cNvSpPr/>
          <p:nvPr/>
        </p:nvSpPr>
        <p:spPr>
          <a:xfrm>
            <a:off x="1020604" y="2649022"/>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C7CDD6"/>
                </a:solidFill>
                <a:latin typeface="Instrument Sans Medium" pitchFamily="34" charset="0"/>
                <a:ea typeface="Instrument Sans Medium" pitchFamily="34" charset="-122"/>
                <a:cs typeface="Instrument Sans Medium" pitchFamily="34" charset="-120"/>
              </a:rPr>
              <a:t>Đường zích zắc</a:t>
            </a:r>
            <a:endParaRPr lang="en-US" sz="2200" dirty="0"/>
          </a:p>
        </p:txBody>
      </p:sp>
      <p:sp>
        <p:nvSpPr>
          <p:cNvPr id="5" name="Text 3"/>
          <p:cNvSpPr/>
          <p:nvPr/>
        </p:nvSpPr>
        <p:spPr>
          <a:xfrm>
            <a:off x="1020604" y="3139440"/>
            <a:ext cx="5954435" cy="362903"/>
          </a:xfrm>
          <a:prstGeom prst="rect">
            <a:avLst/>
          </a:prstGeom>
          <a:noFill/>
          <a:ln/>
        </p:spPr>
        <p:txBody>
          <a:bodyPr wrap="none" lIns="0" tIns="0" rIns="0" bIns="0" rtlCol="0" anchor="t"/>
          <a:lstStyle/>
          <a:p>
            <a:pPr algn="l" indent="0" marL="0">
              <a:lnSpc>
                <a:spcPts val="2850"/>
              </a:lnSpc>
              <a:buNone/>
            </a:pPr>
            <a:r>
              <a:rPr lang="en-US" sz="1750" dirty="0">
                <a:solidFill>
                  <a:srgbClr val="C7CDD6"/>
                </a:solidFill>
                <a:latin typeface="Inter" pitchFamily="34" charset="0"/>
                <a:ea typeface="Inter" pitchFamily="34" charset="-122"/>
                <a:cs typeface="Inter" pitchFamily="34" charset="-120"/>
              </a:rPr>
              <a:t>Băng dính màu, dây vải, thảm mềm (rộng 30–40 cm).</a:t>
            </a:r>
            <a:endParaRPr lang="en-US" sz="1750" dirty="0"/>
          </a:p>
        </p:txBody>
      </p:sp>
      <p:sp>
        <p:nvSpPr>
          <p:cNvPr id="6" name="Shape 4"/>
          <p:cNvSpPr/>
          <p:nvPr/>
        </p:nvSpPr>
        <p:spPr>
          <a:xfrm>
            <a:off x="7428667" y="2422208"/>
            <a:ext cx="6408063" cy="1669852"/>
          </a:xfrm>
          <a:prstGeom prst="roundRect">
            <a:avLst>
              <a:gd name="adj" fmla="val 2038"/>
            </a:avLst>
          </a:prstGeom>
          <a:solidFill>
            <a:srgbClr val="434348"/>
          </a:solidFill>
          <a:ln/>
        </p:spPr>
      </p:sp>
      <p:sp>
        <p:nvSpPr>
          <p:cNvPr id="7" name="Text 5"/>
          <p:cNvSpPr/>
          <p:nvPr/>
        </p:nvSpPr>
        <p:spPr>
          <a:xfrm>
            <a:off x="7655481" y="2649022"/>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C7CDD6"/>
                </a:solidFill>
                <a:latin typeface="Instrument Sans Medium" pitchFamily="34" charset="0"/>
                <a:ea typeface="Instrument Sans Medium" pitchFamily="34" charset="-122"/>
                <a:cs typeface="Instrument Sans Medium" pitchFamily="34" charset="-120"/>
              </a:rPr>
              <a:t>Đồ chơi</a:t>
            </a:r>
            <a:endParaRPr lang="en-US" sz="2200" dirty="0"/>
          </a:p>
        </p:txBody>
      </p:sp>
      <p:sp>
        <p:nvSpPr>
          <p:cNvPr id="8" name="Text 6"/>
          <p:cNvSpPr/>
          <p:nvPr/>
        </p:nvSpPr>
        <p:spPr>
          <a:xfrm>
            <a:off x="7655481" y="3139440"/>
            <a:ext cx="5954435" cy="725805"/>
          </a:xfrm>
          <a:prstGeom prst="rect">
            <a:avLst/>
          </a:prstGeom>
          <a:noFill/>
          <a:ln/>
        </p:spPr>
        <p:txBody>
          <a:bodyPr wrap="square" lIns="0" tIns="0" rIns="0" bIns="0" rtlCol="0" anchor="t"/>
          <a:lstStyle/>
          <a:p>
            <a:pPr algn="l" indent="0" marL="0">
              <a:lnSpc>
                <a:spcPts val="2850"/>
              </a:lnSpc>
              <a:buNone/>
            </a:pPr>
            <a:r>
              <a:rPr lang="en-US" sz="1750" dirty="0">
                <a:solidFill>
                  <a:srgbClr val="C7CDD6"/>
                </a:solidFill>
                <a:latin typeface="Inter" pitchFamily="34" charset="0"/>
                <a:ea typeface="Inter" pitchFamily="34" charset="-122"/>
                <a:cs typeface="Inter" pitchFamily="34" charset="-120"/>
              </a:rPr>
              <a:t>Đồ chơi động vật để đầu đường và cuối đường (tạo tình huống hấp dẫn).</a:t>
            </a:r>
            <a:endParaRPr lang="en-US" sz="1750" dirty="0"/>
          </a:p>
        </p:txBody>
      </p:sp>
      <p:sp>
        <p:nvSpPr>
          <p:cNvPr id="9" name="Shape 7"/>
          <p:cNvSpPr/>
          <p:nvPr/>
        </p:nvSpPr>
        <p:spPr>
          <a:xfrm>
            <a:off x="793790" y="4318873"/>
            <a:ext cx="6408063" cy="1306949"/>
          </a:xfrm>
          <a:prstGeom prst="roundRect">
            <a:avLst>
              <a:gd name="adj" fmla="val 2603"/>
            </a:avLst>
          </a:prstGeom>
          <a:solidFill>
            <a:srgbClr val="434348"/>
          </a:solidFill>
          <a:ln/>
        </p:spPr>
      </p:sp>
      <p:sp>
        <p:nvSpPr>
          <p:cNvPr id="10" name="Text 8"/>
          <p:cNvSpPr/>
          <p:nvPr/>
        </p:nvSpPr>
        <p:spPr>
          <a:xfrm>
            <a:off x="1020604" y="4545687"/>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C7CDD6"/>
                </a:solidFill>
                <a:latin typeface="Instrument Sans Medium" pitchFamily="34" charset="0"/>
                <a:ea typeface="Instrument Sans Medium" pitchFamily="34" charset="-122"/>
                <a:cs typeface="Instrument Sans Medium" pitchFamily="34" charset="-120"/>
              </a:rPr>
              <a:t>Âm nhạc</a:t>
            </a:r>
            <a:endParaRPr lang="en-US" sz="2200" dirty="0"/>
          </a:p>
        </p:txBody>
      </p:sp>
      <p:sp>
        <p:nvSpPr>
          <p:cNvPr id="11" name="Text 9"/>
          <p:cNvSpPr/>
          <p:nvPr/>
        </p:nvSpPr>
        <p:spPr>
          <a:xfrm>
            <a:off x="1020604" y="5036106"/>
            <a:ext cx="5954435" cy="362903"/>
          </a:xfrm>
          <a:prstGeom prst="rect">
            <a:avLst/>
          </a:prstGeom>
          <a:noFill/>
          <a:ln/>
        </p:spPr>
        <p:txBody>
          <a:bodyPr wrap="none" lIns="0" tIns="0" rIns="0" bIns="0" rtlCol="0" anchor="t"/>
          <a:lstStyle/>
          <a:p>
            <a:pPr algn="l" indent="0" marL="0">
              <a:lnSpc>
                <a:spcPts val="2850"/>
              </a:lnSpc>
              <a:buNone/>
            </a:pPr>
            <a:r>
              <a:rPr lang="en-US" sz="1750" dirty="0">
                <a:solidFill>
                  <a:srgbClr val="C7CDD6"/>
                </a:solidFill>
                <a:latin typeface="Inter" pitchFamily="34" charset="0"/>
                <a:ea typeface="Inter" pitchFamily="34" charset="-122"/>
                <a:cs typeface="Inter" pitchFamily="34" charset="-120"/>
              </a:rPr>
              <a:t>Nhạc vui nhộn (nhạc vận động nhẹ nhàng).</a:t>
            </a:r>
            <a:endParaRPr lang="en-US" sz="1750" dirty="0"/>
          </a:p>
        </p:txBody>
      </p:sp>
      <p:sp>
        <p:nvSpPr>
          <p:cNvPr id="12" name="Shape 10"/>
          <p:cNvSpPr/>
          <p:nvPr/>
        </p:nvSpPr>
        <p:spPr>
          <a:xfrm>
            <a:off x="7428667" y="4318873"/>
            <a:ext cx="6408063" cy="1306949"/>
          </a:xfrm>
          <a:prstGeom prst="roundRect">
            <a:avLst>
              <a:gd name="adj" fmla="val 2603"/>
            </a:avLst>
          </a:prstGeom>
          <a:solidFill>
            <a:srgbClr val="434348"/>
          </a:solidFill>
          <a:ln/>
        </p:spPr>
      </p:sp>
      <p:sp>
        <p:nvSpPr>
          <p:cNvPr id="13" name="Text 11"/>
          <p:cNvSpPr/>
          <p:nvPr/>
        </p:nvSpPr>
        <p:spPr>
          <a:xfrm>
            <a:off x="7655481" y="4545687"/>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C7CDD6"/>
                </a:solidFill>
                <a:latin typeface="Instrument Sans Medium" pitchFamily="34" charset="0"/>
                <a:ea typeface="Instrument Sans Medium" pitchFamily="34" charset="-122"/>
                <a:cs typeface="Instrument Sans Medium" pitchFamily="34" charset="-120"/>
              </a:rPr>
              <a:t>Khác</a:t>
            </a:r>
            <a:endParaRPr lang="en-US" sz="2200" dirty="0"/>
          </a:p>
        </p:txBody>
      </p:sp>
      <p:sp>
        <p:nvSpPr>
          <p:cNvPr id="14" name="Text 12"/>
          <p:cNvSpPr/>
          <p:nvPr/>
        </p:nvSpPr>
        <p:spPr>
          <a:xfrm>
            <a:off x="7655481" y="5036106"/>
            <a:ext cx="5954435" cy="362903"/>
          </a:xfrm>
          <a:prstGeom prst="rect">
            <a:avLst/>
          </a:prstGeom>
          <a:noFill/>
          <a:ln/>
        </p:spPr>
        <p:txBody>
          <a:bodyPr wrap="none" lIns="0" tIns="0" rIns="0" bIns="0" rtlCol="0" anchor="t"/>
          <a:lstStyle/>
          <a:p>
            <a:pPr algn="l" indent="0" marL="0">
              <a:lnSpc>
                <a:spcPts val="2850"/>
              </a:lnSpc>
              <a:buNone/>
            </a:pPr>
            <a:r>
              <a:rPr lang="en-US" sz="1750" dirty="0">
                <a:solidFill>
                  <a:srgbClr val="C7CDD6"/>
                </a:solidFill>
                <a:latin typeface="Inter" pitchFamily="34" charset="0"/>
                <a:ea typeface="Inter" pitchFamily="34" charset="-122"/>
                <a:cs typeface="Inter" pitchFamily="34" charset="-120"/>
              </a:rPr>
              <a:t>Mũ đội đầu hoặc bảng tên cho trẻ (nếu chơi theo tổ).</a:t>
            </a:r>
            <a:endParaRPr lang="en-US" sz="1750" dirty="0"/>
          </a:p>
        </p:txBody>
      </p:sp>
      <p:sp>
        <p:nvSpPr>
          <p:cNvPr id="15" name="Text 13"/>
          <p:cNvSpPr/>
          <p:nvPr/>
        </p:nvSpPr>
        <p:spPr>
          <a:xfrm>
            <a:off x="793790" y="5880973"/>
            <a:ext cx="13042821" cy="1088708"/>
          </a:xfrm>
          <a:prstGeom prst="rect">
            <a:avLst/>
          </a:prstGeom>
          <a:noFill/>
          <a:ln/>
        </p:spPr>
        <p:txBody>
          <a:bodyPr wrap="square" lIns="0" tIns="0" rIns="0" bIns="0" rtlCol="0" anchor="t"/>
          <a:lstStyle/>
          <a:p>
            <a:pPr algn="l" indent="0" marL="0">
              <a:lnSpc>
                <a:spcPts val="2850"/>
              </a:lnSpc>
              <a:buNone/>
            </a:pPr>
            <a:r>
              <a:rPr lang="en-US" sz="1750" dirty="0">
                <a:solidFill>
                  <a:srgbClr val="C7CDD6"/>
                </a:solidFill>
                <a:latin typeface="Inter" pitchFamily="34" charset="0"/>
                <a:ea typeface="Inter" pitchFamily="34" charset="-122"/>
                <a:cs typeface="Inter" pitchFamily="34" charset="-120"/>
              </a:rPr>
              <a:t>Để chuẩn bị cho hoạt động, chúng ta cần một đường zích zắc an toàn và hấp dẫn, đồ chơi để tạo hứng thú cho trẻ, âm nhạc để khuấy động không khí và các vật dụng khác để hỗ trợ quá trình vận động. Tất cả những điều này sẽ tạo nên một môi trường học tập và vui chơi lý tưởng cho trẻ.</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40794" y="503515"/>
            <a:ext cx="4577477" cy="572214"/>
          </a:xfrm>
          <a:prstGeom prst="rect">
            <a:avLst/>
          </a:prstGeom>
          <a:noFill/>
          <a:ln/>
        </p:spPr>
        <p:txBody>
          <a:bodyPr wrap="none" lIns="0" tIns="0" rIns="0" bIns="0" rtlCol="0" anchor="t"/>
          <a:lstStyle/>
          <a:p>
            <a:pPr algn="l" indent="0" marL="0">
              <a:lnSpc>
                <a:spcPts val="4500"/>
              </a:lnSpc>
              <a:buNone/>
            </a:pPr>
            <a:r>
              <a:rPr lang="en-US" sz="3600" dirty="0">
                <a:solidFill>
                  <a:srgbClr val="EFD5FA"/>
                </a:solidFill>
                <a:latin typeface="Instrument Sans Medium" pitchFamily="34" charset="0"/>
                <a:ea typeface="Instrument Sans Medium" pitchFamily="34" charset="-122"/>
                <a:cs typeface="Instrument Sans Medium" pitchFamily="34" charset="-120"/>
              </a:rPr>
              <a:t>Khởi động</a:t>
            </a:r>
            <a:endParaRPr lang="en-US" sz="3600" dirty="0"/>
          </a:p>
        </p:txBody>
      </p:sp>
      <p:pic>
        <p:nvPicPr>
          <p:cNvPr id="3" name="Image 0" descr="preencoded.png">    </p:cNvPr>
          <p:cNvPicPr>
            <a:picLocks noChangeAspect="1"/>
          </p:cNvPicPr>
          <p:nvPr/>
        </p:nvPicPr>
        <p:blipFill>
          <a:blip r:embed="rId1"/>
          <a:stretch>
            <a:fillRect/>
          </a:stretch>
        </p:blipFill>
        <p:spPr>
          <a:xfrm>
            <a:off x="640794" y="1441847"/>
            <a:ext cx="915472" cy="1098590"/>
          </a:xfrm>
          <a:prstGeom prst="rect">
            <a:avLst/>
          </a:prstGeom>
        </p:spPr>
      </p:pic>
      <p:sp>
        <p:nvSpPr>
          <p:cNvPr id="4" name="Text 1"/>
          <p:cNvSpPr/>
          <p:nvPr/>
        </p:nvSpPr>
        <p:spPr>
          <a:xfrm>
            <a:off x="1830824" y="1624846"/>
            <a:ext cx="2288738" cy="285988"/>
          </a:xfrm>
          <a:prstGeom prst="rect">
            <a:avLst/>
          </a:prstGeom>
          <a:noFill/>
          <a:ln/>
        </p:spPr>
        <p:txBody>
          <a:bodyPr wrap="none" lIns="0" tIns="0" rIns="0" bIns="0" rtlCol="0" anchor="t"/>
          <a:lstStyle/>
          <a:p>
            <a:pPr algn="l" indent="0" marL="0">
              <a:lnSpc>
                <a:spcPts val="2250"/>
              </a:lnSpc>
              <a:buNone/>
            </a:pPr>
            <a:r>
              <a:rPr lang="en-US" sz="1800" dirty="0">
                <a:solidFill>
                  <a:srgbClr val="C7CDD6"/>
                </a:solidFill>
                <a:latin typeface="Instrument Sans Medium" pitchFamily="34" charset="0"/>
                <a:ea typeface="Instrument Sans Medium" pitchFamily="34" charset="-122"/>
                <a:cs typeface="Instrument Sans Medium" pitchFamily="34" charset="-120"/>
              </a:rPr>
              <a:t>Đi thường</a:t>
            </a:r>
            <a:endParaRPr lang="en-US" sz="1800" dirty="0"/>
          </a:p>
        </p:txBody>
      </p:sp>
      <p:pic>
        <p:nvPicPr>
          <p:cNvPr id="5" name="Image 1" descr="preencoded.png">    </p:cNvPr>
          <p:cNvPicPr>
            <a:picLocks noChangeAspect="1"/>
          </p:cNvPicPr>
          <p:nvPr/>
        </p:nvPicPr>
        <p:blipFill>
          <a:blip r:embed="rId2"/>
          <a:stretch>
            <a:fillRect/>
          </a:stretch>
        </p:blipFill>
        <p:spPr>
          <a:xfrm>
            <a:off x="640794" y="2540437"/>
            <a:ext cx="915472" cy="1098590"/>
          </a:xfrm>
          <a:prstGeom prst="rect">
            <a:avLst/>
          </a:prstGeom>
        </p:spPr>
      </p:pic>
      <p:sp>
        <p:nvSpPr>
          <p:cNvPr id="6" name="Text 2"/>
          <p:cNvSpPr/>
          <p:nvPr/>
        </p:nvSpPr>
        <p:spPr>
          <a:xfrm>
            <a:off x="1830824" y="2723436"/>
            <a:ext cx="2288738" cy="285988"/>
          </a:xfrm>
          <a:prstGeom prst="rect">
            <a:avLst/>
          </a:prstGeom>
          <a:noFill/>
          <a:ln/>
        </p:spPr>
        <p:txBody>
          <a:bodyPr wrap="none" lIns="0" tIns="0" rIns="0" bIns="0" rtlCol="0" anchor="t"/>
          <a:lstStyle/>
          <a:p>
            <a:pPr algn="l" indent="0" marL="0">
              <a:lnSpc>
                <a:spcPts val="2250"/>
              </a:lnSpc>
              <a:buNone/>
            </a:pPr>
            <a:r>
              <a:rPr lang="en-US" sz="1800" dirty="0">
                <a:solidFill>
                  <a:srgbClr val="C7CDD6"/>
                </a:solidFill>
                <a:latin typeface="Instrument Sans Medium" pitchFamily="34" charset="0"/>
                <a:ea typeface="Instrument Sans Medium" pitchFamily="34" charset="-122"/>
                <a:cs typeface="Instrument Sans Medium" pitchFamily="34" charset="-120"/>
              </a:rPr>
              <a:t>Kiễng chân</a:t>
            </a:r>
            <a:endParaRPr lang="en-US" sz="1800" dirty="0"/>
          </a:p>
        </p:txBody>
      </p:sp>
      <p:pic>
        <p:nvPicPr>
          <p:cNvPr id="7" name="Image 2" descr="preencoded.png">    </p:cNvPr>
          <p:cNvPicPr>
            <a:picLocks noChangeAspect="1"/>
          </p:cNvPicPr>
          <p:nvPr/>
        </p:nvPicPr>
        <p:blipFill>
          <a:blip r:embed="rId3"/>
          <a:stretch>
            <a:fillRect/>
          </a:stretch>
        </p:blipFill>
        <p:spPr>
          <a:xfrm>
            <a:off x="640794" y="3639026"/>
            <a:ext cx="915472" cy="1098590"/>
          </a:xfrm>
          <a:prstGeom prst="rect">
            <a:avLst/>
          </a:prstGeom>
        </p:spPr>
      </p:pic>
      <p:sp>
        <p:nvSpPr>
          <p:cNvPr id="8" name="Text 3"/>
          <p:cNvSpPr/>
          <p:nvPr/>
        </p:nvSpPr>
        <p:spPr>
          <a:xfrm>
            <a:off x="1830824" y="3822025"/>
            <a:ext cx="2288738" cy="285988"/>
          </a:xfrm>
          <a:prstGeom prst="rect">
            <a:avLst/>
          </a:prstGeom>
          <a:noFill/>
          <a:ln/>
        </p:spPr>
        <p:txBody>
          <a:bodyPr wrap="none" lIns="0" tIns="0" rIns="0" bIns="0" rtlCol="0" anchor="t"/>
          <a:lstStyle/>
          <a:p>
            <a:pPr algn="l" indent="0" marL="0">
              <a:lnSpc>
                <a:spcPts val="2250"/>
              </a:lnSpc>
              <a:buNone/>
            </a:pPr>
            <a:r>
              <a:rPr lang="en-US" sz="1800" dirty="0">
                <a:solidFill>
                  <a:srgbClr val="C7CDD6"/>
                </a:solidFill>
                <a:latin typeface="Instrument Sans Medium" pitchFamily="34" charset="0"/>
                <a:ea typeface="Instrument Sans Medium" pitchFamily="34" charset="-122"/>
                <a:cs typeface="Instrument Sans Medium" pitchFamily="34" charset="-120"/>
              </a:rPr>
              <a:t>Đi bằng gót</a:t>
            </a:r>
            <a:endParaRPr lang="en-US" sz="1800" dirty="0"/>
          </a:p>
        </p:txBody>
      </p:sp>
      <p:pic>
        <p:nvPicPr>
          <p:cNvPr id="9" name="Image 3" descr="preencoded.png">    </p:cNvPr>
          <p:cNvPicPr>
            <a:picLocks noChangeAspect="1"/>
          </p:cNvPicPr>
          <p:nvPr/>
        </p:nvPicPr>
        <p:blipFill>
          <a:blip r:embed="rId4"/>
          <a:stretch>
            <a:fillRect/>
          </a:stretch>
        </p:blipFill>
        <p:spPr>
          <a:xfrm>
            <a:off x="640794" y="4737616"/>
            <a:ext cx="915472" cy="1098590"/>
          </a:xfrm>
          <a:prstGeom prst="rect">
            <a:avLst/>
          </a:prstGeom>
        </p:spPr>
      </p:pic>
      <p:sp>
        <p:nvSpPr>
          <p:cNvPr id="10" name="Text 4"/>
          <p:cNvSpPr/>
          <p:nvPr/>
        </p:nvSpPr>
        <p:spPr>
          <a:xfrm>
            <a:off x="1830824" y="4920615"/>
            <a:ext cx="2288738" cy="285988"/>
          </a:xfrm>
          <a:prstGeom prst="rect">
            <a:avLst/>
          </a:prstGeom>
          <a:noFill/>
          <a:ln/>
        </p:spPr>
        <p:txBody>
          <a:bodyPr wrap="none" lIns="0" tIns="0" rIns="0" bIns="0" rtlCol="0" anchor="t"/>
          <a:lstStyle/>
          <a:p>
            <a:pPr algn="l" indent="0" marL="0">
              <a:lnSpc>
                <a:spcPts val="2250"/>
              </a:lnSpc>
              <a:buNone/>
            </a:pPr>
            <a:r>
              <a:rPr lang="en-US" sz="1800" dirty="0">
                <a:solidFill>
                  <a:srgbClr val="C7CDD6"/>
                </a:solidFill>
                <a:latin typeface="Instrument Sans Medium" pitchFamily="34" charset="0"/>
                <a:ea typeface="Instrument Sans Medium" pitchFamily="34" charset="-122"/>
                <a:cs typeface="Instrument Sans Medium" pitchFamily="34" charset="-120"/>
              </a:rPr>
              <a:t>Chạy chậm</a:t>
            </a:r>
            <a:endParaRPr lang="en-US" sz="1800" dirty="0"/>
          </a:p>
        </p:txBody>
      </p:sp>
      <p:pic>
        <p:nvPicPr>
          <p:cNvPr id="11" name="Image 4" descr="preencoded.png">    </p:cNvPr>
          <p:cNvPicPr>
            <a:picLocks noChangeAspect="1"/>
          </p:cNvPicPr>
          <p:nvPr/>
        </p:nvPicPr>
        <p:blipFill>
          <a:blip r:embed="rId5"/>
          <a:stretch>
            <a:fillRect/>
          </a:stretch>
        </p:blipFill>
        <p:spPr>
          <a:xfrm>
            <a:off x="640794" y="5836206"/>
            <a:ext cx="915472" cy="1098590"/>
          </a:xfrm>
          <a:prstGeom prst="rect">
            <a:avLst/>
          </a:prstGeom>
        </p:spPr>
      </p:pic>
      <p:sp>
        <p:nvSpPr>
          <p:cNvPr id="12" name="Text 5"/>
          <p:cNvSpPr/>
          <p:nvPr/>
        </p:nvSpPr>
        <p:spPr>
          <a:xfrm>
            <a:off x="1830824" y="6019205"/>
            <a:ext cx="2288738" cy="285988"/>
          </a:xfrm>
          <a:prstGeom prst="rect">
            <a:avLst/>
          </a:prstGeom>
          <a:noFill/>
          <a:ln/>
        </p:spPr>
        <p:txBody>
          <a:bodyPr wrap="none" lIns="0" tIns="0" rIns="0" bIns="0" rtlCol="0" anchor="t"/>
          <a:lstStyle/>
          <a:p>
            <a:pPr algn="l" indent="0" marL="0">
              <a:lnSpc>
                <a:spcPts val="2250"/>
              </a:lnSpc>
              <a:buNone/>
            </a:pPr>
            <a:r>
              <a:rPr lang="en-US" sz="1800" dirty="0">
                <a:solidFill>
                  <a:srgbClr val="C7CDD6"/>
                </a:solidFill>
                <a:latin typeface="Instrument Sans Medium" pitchFamily="34" charset="0"/>
                <a:ea typeface="Instrument Sans Medium" pitchFamily="34" charset="-122"/>
                <a:cs typeface="Instrument Sans Medium" pitchFamily="34" charset="-120"/>
              </a:rPr>
              <a:t>Chạy nhanh</a:t>
            </a:r>
            <a:endParaRPr lang="en-US" sz="1800" dirty="0"/>
          </a:p>
        </p:txBody>
      </p:sp>
      <p:sp>
        <p:nvSpPr>
          <p:cNvPr id="13" name="Text 6"/>
          <p:cNvSpPr/>
          <p:nvPr/>
        </p:nvSpPr>
        <p:spPr>
          <a:xfrm>
            <a:off x="640794" y="7140773"/>
            <a:ext cx="13348811" cy="585788"/>
          </a:xfrm>
          <a:prstGeom prst="rect">
            <a:avLst/>
          </a:prstGeom>
          <a:noFill/>
          <a:ln/>
        </p:spPr>
        <p:txBody>
          <a:bodyPr wrap="square" lIns="0" tIns="0" rIns="0" bIns="0" rtlCol="0" anchor="t"/>
          <a:lstStyle/>
          <a:p>
            <a:pPr algn="l" indent="0" marL="0">
              <a:lnSpc>
                <a:spcPts val="2300"/>
              </a:lnSpc>
              <a:buNone/>
            </a:pPr>
            <a:r>
              <a:rPr lang="en-US" sz="1400" dirty="0">
                <a:solidFill>
                  <a:srgbClr val="C7CDD6"/>
                </a:solidFill>
                <a:latin typeface="Inter" pitchFamily="34" charset="0"/>
                <a:ea typeface="Inter" pitchFamily="34" charset="-122"/>
                <a:cs typeface="Inter" pitchFamily="34" charset="-120"/>
              </a:rPr>
              <a:t>Bắt đầu buổi học với các bài tập khởi động nhẹ nhàng để làm nóng cơ thể và chuẩn bị cho các hoạt động vận động chính. Các bài tập đi và chạy theo vòng tròn sẽ giúp trẻ làm quen với không gian và tạo sự hứng khởi trước khi bước vào phần trọng động.</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096804"/>
            <a:ext cx="9413915" cy="708779"/>
          </a:xfrm>
          <a:prstGeom prst="rect">
            <a:avLst/>
          </a:prstGeom>
          <a:noFill/>
          <a:ln/>
        </p:spPr>
        <p:txBody>
          <a:bodyPr wrap="none" lIns="0" tIns="0" rIns="0" bIns="0" rtlCol="0" anchor="t"/>
          <a:lstStyle/>
          <a:p>
            <a:pPr algn="l" indent="0" marL="0">
              <a:lnSpc>
                <a:spcPts val="5550"/>
              </a:lnSpc>
              <a:buNone/>
            </a:pPr>
            <a:r>
              <a:rPr lang="en-US" sz="4450" dirty="0">
                <a:solidFill>
                  <a:srgbClr val="EFD5FA"/>
                </a:solidFill>
                <a:latin typeface="Instrument Sans Medium" pitchFamily="34" charset="0"/>
                <a:ea typeface="Instrument Sans Medium" pitchFamily="34" charset="-122"/>
                <a:cs typeface="Instrument Sans Medium" pitchFamily="34" charset="-120"/>
              </a:rPr>
              <a:t>Trọng động: Bò theo đường zích zắc</a:t>
            </a:r>
            <a:endParaRPr lang="en-US" sz="4450" dirty="0"/>
          </a:p>
        </p:txBody>
      </p:sp>
      <p:sp>
        <p:nvSpPr>
          <p:cNvPr id="3" name="Shape 1"/>
          <p:cNvSpPr/>
          <p:nvPr/>
        </p:nvSpPr>
        <p:spPr>
          <a:xfrm>
            <a:off x="7299960" y="2259211"/>
            <a:ext cx="30480" cy="3529727"/>
          </a:xfrm>
          <a:prstGeom prst="roundRect">
            <a:avLst>
              <a:gd name="adj" fmla="val 111628"/>
            </a:avLst>
          </a:prstGeom>
          <a:solidFill>
            <a:srgbClr val="5C5C61"/>
          </a:solidFill>
          <a:ln/>
        </p:spPr>
      </p:sp>
      <p:sp>
        <p:nvSpPr>
          <p:cNvPr id="4" name="Shape 2"/>
          <p:cNvSpPr/>
          <p:nvPr/>
        </p:nvSpPr>
        <p:spPr>
          <a:xfrm>
            <a:off x="6410087" y="2754273"/>
            <a:ext cx="680442" cy="30480"/>
          </a:xfrm>
          <a:prstGeom prst="roundRect">
            <a:avLst>
              <a:gd name="adj" fmla="val 111628"/>
            </a:avLst>
          </a:prstGeom>
          <a:solidFill>
            <a:srgbClr val="5C5C61"/>
          </a:solidFill>
          <a:ln/>
        </p:spPr>
      </p:sp>
      <p:sp>
        <p:nvSpPr>
          <p:cNvPr id="5" name="Shape 3"/>
          <p:cNvSpPr/>
          <p:nvPr/>
        </p:nvSpPr>
        <p:spPr>
          <a:xfrm>
            <a:off x="7060049" y="2514362"/>
            <a:ext cx="510302" cy="510302"/>
          </a:xfrm>
          <a:prstGeom prst="roundRect">
            <a:avLst>
              <a:gd name="adj" fmla="val 6667"/>
            </a:avLst>
          </a:prstGeom>
          <a:solidFill>
            <a:srgbClr val="434348"/>
          </a:solidFill>
          <a:ln/>
        </p:spPr>
      </p:sp>
      <p:sp>
        <p:nvSpPr>
          <p:cNvPr id="6" name="Text 4"/>
          <p:cNvSpPr/>
          <p:nvPr/>
        </p:nvSpPr>
        <p:spPr>
          <a:xfrm>
            <a:off x="7145119" y="2556867"/>
            <a:ext cx="340162" cy="425291"/>
          </a:xfrm>
          <a:prstGeom prst="rect">
            <a:avLst/>
          </a:prstGeom>
          <a:noFill/>
          <a:ln/>
        </p:spPr>
        <p:txBody>
          <a:bodyPr wrap="none" lIns="0" tIns="0" rIns="0" bIns="0" rtlCol="0" anchor="t"/>
          <a:lstStyle/>
          <a:p>
            <a:pPr algn="ctr" indent="0" marL="0">
              <a:lnSpc>
                <a:spcPts val="2650"/>
              </a:lnSpc>
              <a:buNone/>
            </a:pPr>
            <a:r>
              <a:rPr lang="en-US" sz="2650" dirty="0">
                <a:solidFill>
                  <a:srgbClr val="C7CDD6"/>
                </a:solidFill>
                <a:latin typeface="Instrument Sans Medium" pitchFamily="34" charset="0"/>
                <a:ea typeface="Instrument Sans Medium" pitchFamily="34" charset="-122"/>
                <a:cs typeface="Instrument Sans Medium" pitchFamily="34" charset="-120"/>
              </a:rPr>
              <a:t>1</a:t>
            </a:r>
            <a:endParaRPr lang="en-US" sz="2650" dirty="0"/>
          </a:p>
        </p:txBody>
      </p:sp>
      <p:sp>
        <p:nvSpPr>
          <p:cNvPr id="7" name="Text 5"/>
          <p:cNvSpPr/>
          <p:nvPr/>
        </p:nvSpPr>
        <p:spPr>
          <a:xfrm>
            <a:off x="3345894" y="2486025"/>
            <a:ext cx="2835235" cy="354330"/>
          </a:xfrm>
          <a:prstGeom prst="rect">
            <a:avLst/>
          </a:prstGeom>
          <a:noFill/>
          <a:ln/>
        </p:spPr>
        <p:txBody>
          <a:bodyPr wrap="none" lIns="0" tIns="0" rIns="0" bIns="0" rtlCol="0" anchor="t"/>
          <a:lstStyle/>
          <a:p>
            <a:pPr algn="r" indent="0" marL="0">
              <a:lnSpc>
                <a:spcPts val="2750"/>
              </a:lnSpc>
              <a:buNone/>
            </a:pPr>
            <a:r>
              <a:rPr lang="en-US" sz="2200" dirty="0">
                <a:solidFill>
                  <a:srgbClr val="C7CDD6"/>
                </a:solidFill>
                <a:latin typeface="Instrument Sans Medium" pitchFamily="34" charset="0"/>
                <a:ea typeface="Instrument Sans Medium" pitchFamily="34" charset="-122"/>
                <a:cs typeface="Instrument Sans Medium" pitchFamily="34" charset="-120"/>
              </a:rPr>
              <a:t>Cô làm mẫu</a:t>
            </a:r>
            <a:endParaRPr lang="en-US" sz="2200" dirty="0"/>
          </a:p>
        </p:txBody>
      </p:sp>
      <p:sp>
        <p:nvSpPr>
          <p:cNvPr id="8" name="Text 6"/>
          <p:cNvSpPr/>
          <p:nvPr/>
        </p:nvSpPr>
        <p:spPr>
          <a:xfrm>
            <a:off x="793790" y="2976443"/>
            <a:ext cx="5387340" cy="1088708"/>
          </a:xfrm>
          <a:prstGeom prst="rect">
            <a:avLst/>
          </a:prstGeom>
          <a:noFill/>
          <a:ln/>
        </p:spPr>
        <p:txBody>
          <a:bodyPr wrap="square" lIns="0" tIns="0" rIns="0" bIns="0" rtlCol="0" anchor="t"/>
          <a:lstStyle/>
          <a:p>
            <a:pPr algn="r" indent="0" marL="0">
              <a:lnSpc>
                <a:spcPts val="2850"/>
              </a:lnSpc>
              <a:buNone/>
            </a:pPr>
            <a:r>
              <a:rPr lang="en-US" sz="1750" dirty="0">
                <a:solidFill>
                  <a:srgbClr val="C7CDD6"/>
                </a:solidFill>
                <a:latin typeface="Inter" pitchFamily="34" charset="0"/>
                <a:ea typeface="Inter" pitchFamily="34" charset="-122"/>
                <a:cs typeface="Inter" pitchFamily="34" charset="-120"/>
              </a:rPr>
              <a:t>Hai tay – hai chân chạm đất. Mắt nhìn về phía trước, bò chậm theo đường cong zích zắc. Không đi lệch ra ngoài đường.</a:t>
            </a:r>
            <a:endParaRPr lang="en-US" sz="1750" dirty="0"/>
          </a:p>
        </p:txBody>
      </p:sp>
      <p:sp>
        <p:nvSpPr>
          <p:cNvPr id="9" name="Shape 7"/>
          <p:cNvSpPr/>
          <p:nvPr/>
        </p:nvSpPr>
        <p:spPr>
          <a:xfrm>
            <a:off x="7539871" y="3888343"/>
            <a:ext cx="680442" cy="30480"/>
          </a:xfrm>
          <a:prstGeom prst="roundRect">
            <a:avLst>
              <a:gd name="adj" fmla="val 111628"/>
            </a:avLst>
          </a:prstGeom>
          <a:solidFill>
            <a:srgbClr val="5C5C61"/>
          </a:solidFill>
          <a:ln/>
        </p:spPr>
      </p:sp>
      <p:sp>
        <p:nvSpPr>
          <p:cNvPr id="10" name="Shape 8"/>
          <p:cNvSpPr/>
          <p:nvPr/>
        </p:nvSpPr>
        <p:spPr>
          <a:xfrm>
            <a:off x="7060049" y="3648432"/>
            <a:ext cx="510302" cy="510302"/>
          </a:xfrm>
          <a:prstGeom prst="roundRect">
            <a:avLst>
              <a:gd name="adj" fmla="val 6667"/>
            </a:avLst>
          </a:prstGeom>
          <a:solidFill>
            <a:srgbClr val="434348"/>
          </a:solidFill>
          <a:ln/>
        </p:spPr>
      </p:sp>
      <p:sp>
        <p:nvSpPr>
          <p:cNvPr id="11" name="Text 9"/>
          <p:cNvSpPr/>
          <p:nvPr/>
        </p:nvSpPr>
        <p:spPr>
          <a:xfrm>
            <a:off x="7145119" y="3690938"/>
            <a:ext cx="340162" cy="425291"/>
          </a:xfrm>
          <a:prstGeom prst="rect">
            <a:avLst/>
          </a:prstGeom>
          <a:noFill/>
          <a:ln/>
        </p:spPr>
        <p:txBody>
          <a:bodyPr wrap="none" lIns="0" tIns="0" rIns="0" bIns="0" rtlCol="0" anchor="t"/>
          <a:lstStyle/>
          <a:p>
            <a:pPr algn="ctr" indent="0" marL="0">
              <a:lnSpc>
                <a:spcPts val="2650"/>
              </a:lnSpc>
              <a:buNone/>
            </a:pPr>
            <a:r>
              <a:rPr lang="en-US" sz="2650" dirty="0">
                <a:solidFill>
                  <a:srgbClr val="C7CDD6"/>
                </a:solidFill>
                <a:latin typeface="Instrument Sans Medium" pitchFamily="34" charset="0"/>
                <a:ea typeface="Instrument Sans Medium" pitchFamily="34" charset="-122"/>
                <a:cs typeface="Instrument Sans Medium" pitchFamily="34" charset="-120"/>
              </a:rPr>
              <a:t>2</a:t>
            </a:r>
            <a:endParaRPr lang="en-US" sz="2650" dirty="0"/>
          </a:p>
        </p:txBody>
      </p:sp>
      <p:sp>
        <p:nvSpPr>
          <p:cNvPr id="12" name="Text 10"/>
          <p:cNvSpPr/>
          <p:nvPr/>
        </p:nvSpPr>
        <p:spPr>
          <a:xfrm>
            <a:off x="8449270" y="3620095"/>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C7CDD6"/>
                </a:solidFill>
                <a:latin typeface="Instrument Sans Medium" pitchFamily="34" charset="0"/>
                <a:ea typeface="Instrument Sans Medium" pitchFamily="34" charset="-122"/>
                <a:cs typeface="Instrument Sans Medium" pitchFamily="34" charset="-120"/>
              </a:rPr>
              <a:t>Trẻ thực hiện</a:t>
            </a:r>
            <a:endParaRPr lang="en-US" sz="2200" dirty="0"/>
          </a:p>
        </p:txBody>
      </p:sp>
      <p:sp>
        <p:nvSpPr>
          <p:cNvPr id="13" name="Text 11"/>
          <p:cNvSpPr/>
          <p:nvPr/>
        </p:nvSpPr>
        <p:spPr>
          <a:xfrm>
            <a:off x="8449270" y="4110514"/>
            <a:ext cx="5387340" cy="1451610"/>
          </a:xfrm>
          <a:prstGeom prst="rect">
            <a:avLst/>
          </a:prstGeom>
          <a:noFill/>
          <a:ln/>
        </p:spPr>
        <p:txBody>
          <a:bodyPr wrap="square" lIns="0" tIns="0" rIns="0" bIns="0" rtlCol="0" anchor="t"/>
          <a:lstStyle/>
          <a:p>
            <a:pPr algn="l" indent="0" marL="0">
              <a:lnSpc>
                <a:spcPts val="2850"/>
              </a:lnSpc>
              <a:buNone/>
            </a:pPr>
            <a:r>
              <a:rPr lang="en-US" sz="1750" dirty="0">
                <a:solidFill>
                  <a:srgbClr val="C7CDD6"/>
                </a:solidFill>
                <a:latin typeface="Inter" pitchFamily="34" charset="0"/>
                <a:ea typeface="Inter" pitchFamily="34" charset="-122"/>
                <a:cs typeface="Inter" pitchFamily="34" charset="-120"/>
              </a:rPr>
              <a:t>Trẻ lần lượt lên bò theo đường zích zắc (có thể chia nhóm 3 – 4 bé/lượt). Cô khuyến khích: Mèo con bò tìm cá nhé! Ai bò giỏi sẽ đến được bát cá ở cuối đường.</a:t>
            </a:r>
            <a:endParaRPr lang="en-US" sz="1750" dirty="0"/>
          </a:p>
        </p:txBody>
      </p:sp>
      <p:sp>
        <p:nvSpPr>
          <p:cNvPr id="14" name="Text 12"/>
          <p:cNvSpPr/>
          <p:nvPr/>
        </p:nvSpPr>
        <p:spPr>
          <a:xfrm>
            <a:off x="793790" y="6044089"/>
            <a:ext cx="13042821" cy="1088708"/>
          </a:xfrm>
          <a:prstGeom prst="rect">
            <a:avLst/>
          </a:prstGeom>
          <a:noFill/>
          <a:ln/>
        </p:spPr>
        <p:txBody>
          <a:bodyPr wrap="square" lIns="0" tIns="0" rIns="0" bIns="0" rtlCol="0" anchor="t"/>
          <a:lstStyle/>
          <a:p>
            <a:pPr algn="l" indent="0" marL="0">
              <a:lnSpc>
                <a:spcPts val="2850"/>
              </a:lnSpc>
              <a:buNone/>
            </a:pPr>
            <a:r>
              <a:rPr lang="en-US" sz="1750" dirty="0">
                <a:solidFill>
                  <a:srgbClr val="C7CDD6"/>
                </a:solidFill>
                <a:latin typeface="Inter" pitchFamily="34" charset="0"/>
                <a:ea typeface="Inter" pitchFamily="34" charset="-122"/>
                <a:cs typeface="Inter" pitchFamily="34" charset="-120"/>
              </a:rPr>
              <a:t>Phần trọng động tập trung vào việc hướng dẫn và thực hành kỹ năng bò theo đường zích zắc. Cô giáo sẽ làm mẫu động tác một cách chậm rãi và rõ ràng, sau đó khuyến khích trẻ thực hiện theo. Sự quan sát và chỉnh sửa kịp thời từ cô giáo sẽ giúp trẻ hoàn thiện kỹ năng vận động của mình.</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760571"/>
            <a:ext cx="5670590" cy="708779"/>
          </a:xfrm>
          <a:prstGeom prst="rect">
            <a:avLst/>
          </a:prstGeom>
          <a:noFill/>
          <a:ln/>
        </p:spPr>
        <p:txBody>
          <a:bodyPr wrap="none" lIns="0" tIns="0" rIns="0" bIns="0" rtlCol="0" anchor="t"/>
          <a:lstStyle/>
          <a:p>
            <a:pPr algn="l" indent="0" marL="0">
              <a:lnSpc>
                <a:spcPts val="5550"/>
              </a:lnSpc>
              <a:buNone/>
            </a:pPr>
            <a:r>
              <a:rPr lang="en-US" sz="4450" dirty="0">
                <a:solidFill>
                  <a:srgbClr val="EFD5FA"/>
                </a:solidFill>
                <a:latin typeface="Instrument Sans Medium" pitchFamily="34" charset="0"/>
                <a:ea typeface="Instrument Sans Medium" pitchFamily="34" charset="-122"/>
                <a:cs typeface="Instrument Sans Medium" pitchFamily="34" charset="-120"/>
              </a:rPr>
              <a:t>Hồi tĩnh</a:t>
            </a:r>
            <a:endParaRPr lang="en-US" sz="4450" dirty="0"/>
          </a:p>
        </p:txBody>
      </p:sp>
      <p:sp>
        <p:nvSpPr>
          <p:cNvPr id="3" name="Text 1"/>
          <p:cNvSpPr/>
          <p:nvPr/>
        </p:nvSpPr>
        <p:spPr>
          <a:xfrm>
            <a:off x="1743789" y="3778806"/>
            <a:ext cx="2835235" cy="354330"/>
          </a:xfrm>
          <a:prstGeom prst="rect">
            <a:avLst/>
          </a:prstGeom>
          <a:noFill/>
          <a:ln/>
        </p:spPr>
        <p:txBody>
          <a:bodyPr wrap="none" lIns="0" tIns="0" rIns="0" bIns="0" rtlCol="0" anchor="t"/>
          <a:lstStyle/>
          <a:p>
            <a:pPr algn="r" indent="0" marL="0">
              <a:lnSpc>
                <a:spcPts val="2750"/>
              </a:lnSpc>
              <a:buNone/>
            </a:pPr>
            <a:r>
              <a:rPr lang="en-US" sz="2200" dirty="0">
                <a:solidFill>
                  <a:srgbClr val="C7CDD6"/>
                </a:solidFill>
                <a:latin typeface="Instrument Sans Medium" pitchFamily="34" charset="0"/>
                <a:ea typeface="Instrument Sans Medium" pitchFamily="34" charset="-122"/>
                <a:cs typeface="Instrument Sans Medium" pitchFamily="34" charset="-120"/>
              </a:rPr>
              <a:t>Nằm thư giãn</a:t>
            </a:r>
            <a:endParaRPr lang="en-US" sz="2200" dirty="0"/>
          </a:p>
        </p:txBody>
      </p:sp>
      <p:sp>
        <p:nvSpPr>
          <p:cNvPr id="4" name="Text 2"/>
          <p:cNvSpPr/>
          <p:nvPr/>
        </p:nvSpPr>
        <p:spPr>
          <a:xfrm>
            <a:off x="793790" y="4269224"/>
            <a:ext cx="3785235" cy="362903"/>
          </a:xfrm>
          <a:prstGeom prst="rect">
            <a:avLst/>
          </a:prstGeom>
          <a:noFill/>
          <a:ln/>
        </p:spPr>
        <p:txBody>
          <a:bodyPr wrap="none" lIns="0" tIns="0" rIns="0" bIns="0" rtlCol="0" anchor="t"/>
          <a:lstStyle/>
          <a:p>
            <a:pPr algn="r" indent="0" marL="0">
              <a:lnSpc>
                <a:spcPts val="2850"/>
              </a:lnSpc>
              <a:buNone/>
            </a:pPr>
            <a:r>
              <a:rPr lang="en-US" sz="1750" dirty="0">
                <a:solidFill>
                  <a:srgbClr val="C7CDD6"/>
                </a:solidFill>
                <a:latin typeface="Inter" pitchFamily="34" charset="0"/>
                <a:ea typeface="Inter" pitchFamily="34" charset="-122"/>
                <a:cs typeface="Inter" pitchFamily="34" charset="-120"/>
              </a:rPr>
              <a:t>Nghe nhạc thư giãn.</a:t>
            </a:r>
            <a:endParaRPr lang="en-US" sz="1750" dirty="0"/>
          </a:p>
        </p:txBody>
      </p:sp>
      <p:pic>
        <p:nvPicPr>
          <p:cNvPr id="5" name="Image 0" descr="preencoded.png">    </p:cNvPr>
          <p:cNvPicPr>
            <a:picLocks noChangeAspect="1"/>
          </p:cNvPicPr>
          <p:nvPr/>
        </p:nvPicPr>
        <p:blipFill>
          <a:blip r:embed="rId1"/>
          <a:stretch>
            <a:fillRect/>
          </a:stretch>
        </p:blipFill>
        <p:spPr>
          <a:xfrm>
            <a:off x="5032653" y="1922978"/>
            <a:ext cx="4564975" cy="4564975"/>
          </a:xfrm>
          <a:prstGeom prst="rect">
            <a:avLst/>
          </a:prstGeom>
        </p:spPr>
      </p:pic>
      <p:sp>
        <p:nvSpPr>
          <p:cNvPr id="6" name="Text 3"/>
          <p:cNvSpPr/>
          <p:nvPr/>
        </p:nvSpPr>
        <p:spPr>
          <a:xfrm>
            <a:off x="5571411" y="3718560"/>
            <a:ext cx="339328" cy="424220"/>
          </a:xfrm>
          <a:prstGeom prst="rect">
            <a:avLst/>
          </a:prstGeom>
          <a:noFill/>
          <a:ln/>
        </p:spPr>
        <p:txBody>
          <a:bodyPr wrap="none" lIns="0" tIns="0" rIns="0" bIns="0" rtlCol="0" anchor="t"/>
          <a:lstStyle/>
          <a:p>
            <a:pPr algn="l" indent="0" marL="0">
              <a:lnSpc>
                <a:spcPts val="4250"/>
              </a:lnSpc>
              <a:buNone/>
            </a:pPr>
            <a:r>
              <a:rPr lang="en-US" sz="2650" dirty="0">
                <a:solidFill>
                  <a:srgbClr val="C7CDD6"/>
                </a:solidFill>
                <a:latin typeface="Instrument Sans Medium" pitchFamily="34" charset="0"/>
                <a:ea typeface="Instrument Sans Medium" pitchFamily="34" charset="-122"/>
                <a:cs typeface="Instrument Sans Medium" pitchFamily="34" charset="-120"/>
              </a:rPr>
              <a:t>1</a:t>
            </a:r>
            <a:endParaRPr lang="en-US" sz="2650" dirty="0"/>
          </a:p>
        </p:txBody>
      </p:sp>
      <p:sp>
        <p:nvSpPr>
          <p:cNvPr id="7" name="Text 4"/>
          <p:cNvSpPr/>
          <p:nvPr/>
        </p:nvSpPr>
        <p:spPr>
          <a:xfrm>
            <a:off x="9937790" y="2552462"/>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C7CDD6"/>
                </a:solidFill>
                <a:latin typeface="Instrument Sans Medium" pitchFamily="34" charset="0"/>
                <a:ea typeface="Instrument Sans Medium" pitchFamily="34" charset="-122"/>
                <a:cs typeface="Instrument Sans Medium" pitchFamily="34" charset="-120"/>
              </a:rPr>
              <a:t>Vận động nhẹ</a:t>
            </a:r>
            <a:endParaRPr lang="en-US" sz="2200" dirty="0"/>
          </a:p>
        </p:txBody>
      </p:sp>
      <p:sp>
        <p:nvSpPr>
          <p:cNvPr id="8" name="Text 5"/>
          <p:cNvSpPr/>
          <p:nvPr/>
        </p:nvSpPr>
        <p:spPr>
          <a:xfrm>
            <a:off x="9937790" y="3042880"/>
            <a:ext cx="3898821" cy="362903"/>
          </a:xfrm>
          <a:prstGeom prst="rect">
            <a:avLst/>
          </a:prstGeom>
          <a:noFill/>
          <a:ln/>
        </p:spPr>
        <p:txBody>
          <a:bodyPr wrap="none" lIns="0" tIns="0" rIns="0" bIns="0" rtlCol="0" anchor="t"/>
          <a:lstStyle/>
          <a:p>
            <a:pPr algn="l" indent="0" marL="0">
              <a:lnSpc>
                <a:spcPts val="2850"/>
              </a:lnSpc>
              <a:buNone/>
            </a:pPr>
            <a:r>
              <a:rPr lang="en-US" sz="1750" dirty="0">
                <a:solidFill>
                  <a:srgbClr val="C7CDD6"/>
                </a:solidFill>
                <a:latin typeface="Inter" pitchFamily="34" charset="0"/>
                <a:ea typeface="Inter" pitchFamily="34" charset="-122"/>
                <a:cs typeface="Inter" pitchFamily="34" charset="-120"/>
              </a:rPr>
              <a:t>Giơ tay – giơ chân – thả lỏng.</a:t>
            </a:r>
            <a:endParaRPr lang="en-US" sz="1750" dirty="0"/>
          </a:p>
        </p:txBody>
      </p:sp>
      <p:pic>
        <p:nvPicPr>
          <p:cNvPr id="9" name="Image 1" descr="preencoded.png">    </p:cNvPr>
          <p:cNvPicPr>
            <a:picLocks noChangeAspect="1"/>
          </p:cNvPicPr>
          <p:nvPr/>
        </p:nvPicPr>
        <p:blipFill>
          <a:blip r:embed="rId2"/>
          <a:stretch>
            <a:fillRect/>
          </a:stretch>
        </p:blipFill>
        <p:spPr>
          <a:xfrm>
            <a:off x="5032653" y="1922978"/>
            <a:ext cx="4564975" cy="4564975"/>
          </a:xfrm>
          <a:prstGeom prst="rect">
            <a:avLst/>
          </a:prstGeom>
        </p:spPr>
      </p:pic>
      <p:sp>
        <p:nvSpPr>
          <p:cNvPr id="10" name="Text 6"/>
          <p:cNvSpPr/>
          <p:nvPr/>
        </p:nvSpPr>
        <p:spPr>
          <a:xfrm>
            <a:off x="8170307" y="2767489"/>
            <a:ext cx="339328" cy="424220"/>
          </a:xfrm>
          <a:prstGeom prst="rect">
            <a:avLst/>
          </a:prstGeom>
          <a:noFill/>
          <a:ln/>
        </p:spPr>
        <p:txBody>
          <a:bodyPr wrap="none" lIns="0" tIns="0" rIns="0" bIns="0" rtlCol="0" anchor="t"/>
          <a:lstStyle/>
          <a:p>
            <a:pPr algn="l" indent="0" marL="0">
              <a:lnSpc>
                <a:spcPts val="4250"/>
              </a:lnSpc>
              <a:buNone/>
            </a:pPr>
            <a:r>
              <a:rPr lang="en-US" sz="2650" dirty="0">
                <a:solidFill>
                  <a:srgbClr val="C7CDD6"/>
                </a:solidFill>
                <a:latin typeface="Instrument Sans Medium" pitchFamily="34" charset="0"/>
                <a:ea typeface="Instrument Sans Medium" pitchFamily="34" charset="-122"/>
                <a:cs typeface="Instrument Sans Medium" pitchFamily="34" charset="-120"/>
              </a:rPr>
              <a:t>2</a:t>
            </a:r>
            <a:endParaRPr lang="en-US" sz="2650" dirty="0"/>
          </a:p>
        </p:txBody>
      </p:sp>
      <p:sp>
        <p:nvSpPr>
          <p:cNvPr id="11" name="Text 7"/>
          <p:cNvSpPr/>
          <p:nvPr/>
        </p:nvSpPr>
        <p:spPr>
          <a:xfrm>
            <a:off x="9937790" y="5005030"/>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C7CDD6"/>
                </a:solidFill>
                <a:latin typeface="Instrument Sans Medium" pitchFamily="34" charset="0"/>
                <a:ea typeface="Instrument Sans Medium" pitchFamily="34" charset="-122"/>
                <a:cs typeface="Instrument Sans Medium" pitchFamily="34" charset="-120"/>
              </a:rPr>
              <a:t>Hít thở sâu</a:t>
            </a:r>
            <a:endParaRPr lang="en-US" sz="2200" dirty="0"/>
          </a:p>
        </p:txBody>
      </p:sp>
      <p:sp>
        <p:nvSpPr>
          <p:cNvPr id="12" name="Text 8"/>
          <p:cNvSpPr/>
          <p:nvPr/>
        </p:nvSpPr>
        <p:spPr>
          <a:xfrm>
            <a:off x="9937790" y="5495449"/>
            <a:ext cx="3898821" cy="362903"/>
          </a:xfrm>
          <a:prstGeom prst="rect">
            <a:avLst/>
          </a:prstGeom>
          <a:noFill/>
          <a:ln/>
        </p:spPr>
        <p:txBody>
          <a:bodyPr wrap="none" lIns="0" tIns="0" rIns="0" bIns="0" rtlCol="0" anchor="t"/>
          <a:lstStyle/>
          <a:p>
            <a:pPr algn="l" indent="0" marL="0">
              <a:lnSpc>
                <a:spcPts val="2850"/>
              </a:lnSpc>
              <a:buNone/>
            </a:pPr>
            <a:r>
              <a:rPr lang="en-US" sz="1750" dirty="0">
                <a:solidFill>
                  <a:srgbClr val="C7CDD6"/>
                </a:solidFill>
                <a:latin typeface="Inter" pitchFamily="34" charset="0"/>
                <a:ea typeface="Inter" pitchFamily="34" charset="-122"/>
                <a:cs typeface="Inter" pitchFamily="34" charset="-120"/>
              </a:rPr>
              <a:t>“Hít vào – thổi ra”.</a:t>
            </a:r>
            <a:endParaRPr lang="en-US" sz="1750" dirty="0"/>
          </a:p>
        </p:txBody>
      </p:sp>
      <p:pic>
        <p:nvPicPr>
          <p:cNvPr id="13" name="Image 2" descr="preencoded.png">    </p:cNvPr>
          <p:cNvPicPr>
            <a:picLocks noChangeAspect="1"/>
          </p:cNvPicPr>
          <p:nvPr/>
        </p:nvPicPr>
        <p:blipFill>
          <a:blip r:embed="rId3"/>
          <a:stretch>
            <a:fillRect/>
          </a:stretch>
        </p:blipFill>
        <p:spPr>
          <a:xfrm>
            <a:off x="5032653" y="1922978"/>
            <a:ext cx="4564975" cy="4564975"/>
          </a:xfrm>
          <a:prstGeom prst="rect">
            <a:avLst/>
          </a:prstGeom>
        </p:spPr>
      </p:pic>
      <p:sp>
        <p:nvSpPr>
          <p:cNvPr id="14" name="Text 9"/>
          <p:cNvSpPr/>
          <p:nvPr/>
        </p:nvSpPr>
        <p:spPr>
          <a:xfrm>
            <a:off x="7694533" y="5493663"/>
            <a:ext cx="339328" cy="424220"/>
          </a:xfrm>
          <a:prstGeom prst="rect">
            <a:avLst/>
          </a:prstGeom>
          <a:noFill/>
          <a:ln/>
        </p:spPr>
        <p:txBody>
          <a:bodyPr wrap="none" lIns="0" tIns="0" rIns="0" bIns="0" rtlCol="0" anchor="t"/>
          <a:lstStyle/>
          <a:p>
            <a:pPr algn="l" indent="0" marL="0">
              <a:lnSpc>
                <a:spcPts val="4250"/>
              </a:lnSpc>
              <a:buNone/>
            </a:pPr>
            <a:r>
              <a:rPr lang="en-US" sz="2650" dirty="0">
                <a:solidFill>
                  <a:srgbClr val="C7CDD6"/>
                </a:solidFill>
                <a:latin typeface="Instrument Sans Medium" pitchFamily="34" charset="0"/>
                <a:ea typeface="Instrument Sans Medium" pitchFamily="34" charset="-122"/>
                <a:cs typeface="Instrument Sans Medium" pitchFamily="34" charset="-120"/>
              </a:rPr>
              <a:t>3</a:t>
            </a:r>
            <a:endParaRPr lang="en-US" sz="2650" dirty="0"/>
          </a:p>
        </p:txBody>
      </p:sp>
      <p:sp>
        <p:nvSpPr>
          <p:cNvPr id="15" name="Text 10"/>
          <p:cNvSpPr/>
          <p:nvPr/>
        </p:nvSpPr>
        <p:spPr>
          <a:xfrm>
            <a:off x="793790" y="6743105"/>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C7CDD6"/>
                </a:solidFill>
                <a:latin typeface="Inter" pitchFamily="34" charset="0"/>
                <a:ea typeface="Inter" pitchFamily="34" charset="-122"/>
                <a:cs typeface="Inter" pitchFamily="34" charset="-120"/>
              </a:rPr>
              <a:t>Sau khi vận động, trẻ sẽ được thư giãn và hồi phục sức khỏe bằng các bài tập nhẹ nhàng và hít thở sâu. Âm nhạc du dương và không gian yên tĩnh sẽ giúp trẻ cảm thấy thoải mái và dễ chịu, đồng thời chuẩn bị cho các hoạt động tiếp theo.</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2230874"/>
            <a:ext cx="5670590" cy="708779"/>
          </a:xfrm>
          <a:prstGeom prst="rect">
            <a:avLst/>
          </a:prstGeom>
          <a:noFill/>
          <a:ln/>
        </p:spPr>
        <p:txBody>
          <a:bodyPr wrap="none" lIns="0" tIns="0" rIns="0" bIns="0" rtlCol="0" anchor="t"/>
          <a:lstStyle/>
          <a:p>
            <a:pPr algn="l" indent="0" marL="0">
              <a:lnSpc>
                <a:spcPts val="5550"/>
              </a:lnSpc>
              <a:buNone/>
            </a:pPr>
            <a:r>
              <a:rPr lang="en-US" sz="4450" dirty="0">
                <a:solidFill>
                  <a:srgbClr val="EFD5FA"/>
                </a:solidFill>
                <a:latin typeface="Instrument Sans Medium" pitchFamily="34" charset="0"/>
                <a:ea typeface="Instrument Sans Medium" pitchFamily="34" charset="-122"/>
                <a:cs typeface="Instrument Sans Medium" pitchFamily="34" charset="-120"/>
              </a:rPr>
              <a:t>Kết thúc và Nhận xét</a:t>
            </a:r>
            <a:endParaRPr lang="en-US" sz="4450" dirty="0"/>
          </a:p>
        </p:txBody>
      </p:sp>
      <p:sp>
        <p:nvSpPr>
          <p:cNvPr id="3" name="Text 1"/>
          <p:cNvSpPr/>
          <p:nvPr/>
        </p:nvSpPr>
        <p:spPr>
          <a:xfrm>
            <a:off x="793790" y="3506629"/>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EFD5FA"/>
                </a:solidFill>
                <a:latin typeface="Instrument Sans Medium" pitchFamily="34" charset="0"/>
                <a:ea typeface="Instrument Sans Medium" pitchFamily="34" charset="-122"/>
                <a:cs typeface="Instrument Sans Medium" pitchFamily="34" charset="-120"/>
              </a:rPr>
              <a:t>Câu hỏi</a:t>
            </a:r>
            <a:endParaRPr lang="en-US" sz="2200" dirty="0"/>
          </a:p>
        </p:txBody>
      </p:sp>
      <p:sp>
        <p:nvSpPr>
          <p:cNvPr id="4" name="Text 2"/>
          <p:cNvSpPr/>
          <p:nvPr/>
        </p:nvSpPr>
        <p:spPr>
          <a:xfrm>
            <a:off x="793790" y="4087773"/>
            <a:ext cx="3978116" cy="725805"/>
          </a:xfrm>
          <a:prstGeom prst="rect">
            <a:avLst/>
          </a:prstGeom>
          <a:noFill/>
          <a:ln/>
        </p:spPr>
        <p:txBody>
          <a:bodyPr wrap="square" lIns="0" tIns="0" rIns="0" bIns="0" rtlCol="0" anchor="t"/>
          <a:lstStyle/>
          <a:p>
            <a:pPr algn="l" indent="0" marL="0">
              <a:lnSpc>
                <a:spcPts val="2850"/>
              </a:lnSpc>
              <a:buNone/>
            </a:pPr>
            <a:r>
              <a:rPr lang="en-US" sz="1750" dirty="0">
                <a:solidFill>
                  <a:srgbClr val="C7CDD6"/>
                </a:solidFill>
                <a:latin typeface="Inter" pitchFamily="34" charset="0"/>
                <a:ea typeface="Inter" pitchFamily="34" charset="-122"/>
                <a:cs typeface="Inter" pitchFamily="34" charset="-120"/>
              </a:rPr>
              <a:t>Con vừa bò theo đường gì nhỉ? Có vui không?</a:t>
            </a:r>
            <a:endParaRPr lang="en-US" sz="1750" dirty="0"/>
          </a:p>
        </p:txBody>
      </p:sp>
      <p:sp>
        <p:nvSpPr>
          <p:cNvPr id="5" name="Text 3"/>
          <p:cNvSpPr/>
          <p:nvPr/>
        </p:nvSpPr>
        <p:spPr>
          <a:xfrm>
            <a:off x="5332928" y="3506629"/>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EFD5FA"/>
                </a:solidFill>
                <a:latin typeface="Instrument Sans Medium" pitchFamily="34" charset="0"/>
                <a:ea typeface="Instrument Sans Medium" pitchFamily="34" charset="-122"/>
                <a:cs typeface="Instrument Sans Medium" pitchFamily="34" charset="-120"/>
              </a:rPr>
              <a:t>Nhận xét</a:t>
            </a:r>
            <a:endParaRPr lang="en-US" sz="2200" dirty="0"/>
          </a:p>
        </p:txBody>
      </p:sp>
      <p:sp>
        <p:nvSpPr>
          <p:cNvPr id="6" name="Text 4"/>
          <p:cNvSpPr/>
          <p:nvPr/>
        </p:nvSpPr>
        <p:spPr>
          <a:xfrm>
            <a:off x="5332928" y="4087773"/>
            <a:ext cx="3978116" cy="725805"/>
          </a:xfrm>
          <a:prstGeom prst="rect">
            <a:avLst/>
          </a:prstGeom>
          <a:noFill/>
          <a:ln/>
        </p:spPr>
        <p:txBody>
          <a:bodyPr wrap="square" lIns="0" tIns="0" rIns="0" bIns="0" rtlCol="0" anchor="t"/>
          <a:lstStyle/>
          <a:p>
            <a:pPr algn="l" indent="0" marL="0">
              <a:lnSpc>
                <a:spcPts val="2850"/>
              </a:lnSpc>
              <a:buNone/>
            </a:pPr>
            <a:r>
              <a:rPr lang="en-US" sz="1750" dirty="0">
                <a:solidFill>
                  <a:srgbClr val="C7CDD6"/>
                </a:solidFill>
                <a:latin typeface="Inter" pitchFamily="34" charset="0"/>
                <a:ea typeface="Inter" pitchFamily="34" charset="-122"/>
                <a:cs typeface="Inter" pitchFamily="34" charset="-120"/>
              </a:rPr>
              <a:t>Tuyên dương nhóm bò đúng, bò khéo.</a:t>
            </a:r>
            <a:endParaRPr lang="en-US" sz="1750" dirty="0"/>
          </a:p>
        </p:txBody>
      </p:sp>
      <p:sp>
        <p:nvSpPr>
          <p:cNvPr id="7" name="Text 5"/>
          <p:cNvSpPr/>
          <p:nvPr/>
        </p:nvSpPr>
        <p:spPr>
          <a:xfrm>
            <a:off x="9872067" y="3506629"/>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EFD5FA"/>
                </a:solidFill>
                <a:latin typeface="Instrument Sans Medium" pitchFamily="34" charset="0"/>
                <a:ea typeface="Instrument Sans Medium" pitchFamily="34" charset="-122"/>
                <a:cs typeface="Instrument Sans Medium" pitchFamily="34" charset="-120"/>
              </a:rPr>
              <a:t>Dặn dò</a:t>
            </a:r>
            <a:endParaRPr lang="en-US" sz="2200" dirty="0"/>
          </a:p>
        </p:txBody>
      </p:sp>
      <p:sp>
        <p:nvSpPr>
          <p:cNvPr id="8" name="Text 6"/>
          <p:cNvSpPr/>
          <p:nvPr/>
        </p:nvSpPr>
        <p:spPr>
          <a:xfrm>
            <a:off x="9872067" y="4087773"/>
            <a:ext cx="3978116" cy="362903"/>
          </a:xfrm>
          <a:prstGeom prst="rect">
            <a:avLst/>
          </a:prstGeom>
          <a:noFill/>
          <a:ln/>
        </p:spPr>
        <p:txBody>
          <a:bodyPr wrap="none" lIns="0" tIns="0" rIns="0" bIns="0" rtlCol="0" anchor="t"/>
          <a:lstStyle/>
          <a:p>
            <a:pPr algn="l" indent="0" marL="0">
              <a:lnSpc>
                <a:spcPts val="2850"/>
              </a:lnSpc>
              <a:buNone/>
            </a:pPr>
            <a:r>
              <a:rPr lang="en-US" sz="1750" dirty="0">
                <a:solidFill>
                  <a:srgbClr val="C7CDD6"/>
                </a:solidFill>
                <a:latin typeface="Inter" pitchFamily="34" charset="0"/>
                <a:ea typeface="Inter" pitchFamily="34" charset="-122"/>
                <a:cs typeface="Inter" pitchFamily="34" charset="-120"/>
              </a:rPr>
              <a:t>Về nhà tập bò chơi cùng ba mẹ nhé!</a:t>
            </a:r>
            <a:endParaRPr lang="en-US" sz="1750" dirty="0"/>
          </a:p>
        </p:txBody>
      </p:sp>
      <p:sp>
        <p:nvSpPr>
          <p:cNvPr id="9" name="Text 7"/>
          <p:cNvSpPr/>
          <p:nvPr/>
        </p:nvSpPr>
        <p:spPr>
          <a:xfrm>
            <a:off x="793790" y="5272802"/>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C7CDD6"/>
                </a:solidFill>
                <a:latin typeface="Inter" pitchFamily="34" charset="0"/>
                <a:ea typeface="Inter" pitchFamily="34" charset="-122"/>
                <a:cs typeface="Inter" pitchFamily="34" charset="-120"/>
              </a:rPr>
              <a:t>Kết thúc buổi học bằng việc đặt câu hỏi để ôn lại kiến thức, nhận xét và tuyên dương những trẻ có thành tích tốt. Đồng thời, cô giáo cũng khuyến khích trẻ tiếp tục luyện tập tại nhà để nâng cao kỹ năng vận động của mình.</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3045976"/>
            <a:ext cx="5670590" cy="708779"/>
          </a:xfrm>
          <a:prstGeom prst="rect">
            <a:avLst/>
          </a:prstGeom>
          <a:noFill/>
          <a:ln/>
        </p:spPr>
        <p:txBody>
          <a:bodyPr wrap="none" lIns="0" tIns="0" rIns="0" bIns="0" rtlCol="0" anchor="t"/>
          <a:lstStyle/>
          <a:p>
            <a:pPr algn="l" indent="0" marL="0">
              <a:lnSpc>
                <a:spcPts val="5550"/>
              </a:lnSpc>
              <a:buNone/>
            </a:pPr>
            <a:r>
              <a:rPr lang="en-US" sz="4450" dirty="0">
                <a:solidFill>
                  <a:srgbClr val="EFD5FA"/>
                </a:solidFill>
                <a:latin typeface="Instrument Sans Medium" pitchFamily="34" charset="0"/>
                <a:ea typeface="Instrument Sans Medium" pitchFamily="34" charset="-122"/>
                <a:cs typeface="Instrument Sans Medium" pitchFamily="34" charset="-120"/>
              </a:rPr>
              <a:t>Lời Kết</a:t>
            </a:r>
            <a:endParaRPr lang="en-US" sz="4450" dirty="0"/>
          </a:p>
        </p:txBody>
      </p:sp>
      <p:sp>
        <p:nvSpPr>
          <p:cNvPr id="4" name="Text 1"/>
          <p:cNvSpPr/>
          <p:nvPr/>
        </p:nvSpPr>
        <p:spPr>
          <a:xfrm>
            <a:off x="793790" y="4094917"/>
            <a:ext cx="7556421" cy="1088708"/>
          </a:xfrm>
          <a:prstGeom prst="rect">
            <a:avLst/>
          </a:prstGeom>
          <a:noFill/>
          <a:ln/>
        </p:spPr>
        <p:txBody>
          <a:bodyPr wrap="square" lIns="0" tIns="0" rIns="0" bIns="0" rtlCol="0" anchor="t"/>
          <a:lstStyle/>
          <a:p>
            <a:pPr algn="l" indent="0" marL="0">
              <a:lnSpc>
                <a:spcPts val="2850"/>
              </a:lnSpc>
              <a:buNone/>
            </a:pPr>
            <a:r>
              <a:rPr lang="en-US" sz="1750" dirty="0">
                <a:solidFill>
                  <a:srgbClr val="C7CDD6"/>
                </a:solidFill>
                <a:latin typeface="Inter" pitchFamily="34" charset="0"/>
                <a:ea typeface="Inter" pitchFamily="34" charset="-122"/>
                <a:cs typeface="Inter" pitchFamily="34" charset="-120"/>
              </a:rPr>
              <a:t>Hy vọng rằng giáo án vận động "Bò theo đường zích zắc" sẽ mang lại những trải nghiệm thú vị và bổ ích cho trẻ. Chúc các bé luôn khỏe mạnh, vui vẻ và phát triển toàn diện! Cảm ơn quý vị đã theo dõi.</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2025-04-14T05:10:20Z</dcterms:created>
  <dcterms:modified xsi:type="dcterms:W3CDTF">2025-04-14T05:10:20Z</dcterms:modified>
</cp:coreProperties>
</file>