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ontserrat"/>
      <p:regular r:id="rId15"/>
    </p:embeddedFont>
    <p:embeddedFont>
      <p:font typeface="Montserrat"/>
      <p:regular r:id="rId16"/>
    </p:embeddedFont>
    <p:embeddedFont>
      <p:font typeface="Montserrat"/>
      <p:regular r:id="rId17"/>
    </p:embeddedFont>
    <p:embeddedFont>
      <p:font typeface="Montserrat"/>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624370"/>
            <a:ext cx="7416403" cy="1402556"/>
          </a:xfrm>
          <a:prstGeom prst="rect">
            <a:avLst/>
          </a:prstGeom>
          <a:noFill/>
          <a:ln/>
        </p:spPr>
        <p:txBody>
          <a:bodyPr wrap="square" lIns="0" tIns="0" rIns="0" bIns="0" rtlCol="0" anchor="t"/>
          <a:lstStyle/>
          <a:p>
            <a:pPr algn="l"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Giáo Án Truyện: Cóc Gọi Trời Mưa</a:t>
            </a:r>
            <a:endParaRPr lang="en-US" sz="4400" dirty="0"/>
          </a:p>
        </p:txBody>
      </p:sp>
      <p:sp>
        <p:nvSpPr>
          <p:cNvPr id="4" name="Text 1"/>
          <p:cNvSpPr/>
          <p:nvPr/>
        </p:nvSpPr>
        <p:spPr>
          <a:xfrm>
            <a:off x="863798" y="3397091"/>
            <a:ext cx="7416403" cy="1110496"/>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Giáo án truyện "Cóc Gọi Trời Mưa" được thiết kế cho trẻ từ 24-36 tháng tuổi, với thời lượng 15-20 phút. Hoạt động này tập trung vào chủ đề thế giới động vật và phát triển ngôn ngữ cho trẻ nhỏ.</a:t>
            </a:r>
            <a:endParaRPr lang="en-US" sz="1900" dirty="0"/>
          </a:p>
        </p:txBody>
      </p:sp>
      <p:sp>
        <p:nvSpPr>
          <p:cNvPr id="5" name="Text 2"/>
          <p:cNvSpPr/>
          <p:nvPr/>
        </p:nvSpPr>
        <p:spPr>
          <a:xfrm>
            <a:off x="863798" y="4785241"/>
            <a:ext cx="7416403" cy="1110496"/>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Thông qua câu chuyện về chú Cóc dũng cảm, trẻ sẽ được làm quen với các con vật như Cóc, Gà, Cáo, Gấu và Cọp. Đồng thời, trẻ sẽ hiểu được tầm quan trọng của mưa đối với cây cối và con người.</a:t>
            </a:r>
            <a:endParaRPr lang="en-US" sz="1900" dirty="0"/>
          </a:p>
        </p:txBody>
      </p:sp>
      <p:sp>
        <p:nvSpPr>
          <p:cNvPr id="6" name="Shape 3"/>
          <p:cNvSpPr/>
          <p:nvPr/>
        </p:nvSpPr>
        <p:spPr>
          <a:xfrm>
            <a:off x="863798" y="6191845"/>
            <a:ext cx="394930" cy="394930"/>
          </a:xfrm>
          <a:prstGeom prst="roundRect">
            <a:avLst>
              <a:gd name="adj" fmla="val 23151155"/>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71418" y="6199465"/>
            <a:ext cx="379690" cy="379690"/>
          </a:xfrm>
          <a:prstGeom prst="rect">
            <a:avLst/>
          </a:prstGeom>
        </p:spPr>
      </p:pic>
      <p:sp>
        <p:nvSpPr>
          <p:cNvPr id="8" name="Text 4"/>
          <p:cNvSpPr/>
          <p:nvPr/>
        </p:nvSpPr>
        <p:spPr>
          <a:xfrm>
            <a:off x="1382078" y="6173391"/>
            <a:ext cx="2905720" cy="431840"/>
          </a:xfrm>
          <a:prstGeom prst="rect">
            <a:avLst/>
          </a:prstGeom>
          <a:noFill/>
          <a:ln/>
        </p:spPr>
        <p:txBody>
          <a:bodyPr wrap="none" lIns="0" tIns="0" rIns="0" bIns="0" rtlCol="0" anchor="t"/>
          <a:lstStyle/>
          <a:p>
            <a:pPr algn="l" indent="0" marL="0">
              <a:lnSpc>
                <a:spcPts val="3400"/>
              </a:lnSpc>
              <a:buNone/>
            </a:pPr>
            <a:r>
              <a:rPr lang="en-US" sz="2400" b="1" dirty="0">
                <a:solidFill>
                  <a:srgbClr val="3D3838"/>
                </a:solidFill>
                <a:latin typeface="Source Sans Pro Bold" pitchFamily="34" charset="0"/>
                <a:ea typeface="Source Sans Pro Bold" pitchFamily="34" charset="-122"/>
                <a:cs typeface="Source Sans Pro Bold" pitchFamily="34" charset="-120"/>
              </a:rPr>
              <a:t>by Huongmai Nguyen</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83111"/>
          </a:xfrm>
          <a:prstGeom prst="rect">
            <a:avLst/>
          </a:prstGeom>
        </p:spPr>
      </p:pic>
      <p:sp>
        <p:nvSpPr>
          <p:cNvPr id="3" name="Text 0"/>
          <p:cNvSpPr/>
          <p:nvPr/>
        </p:nvSpPr>
        <p:spPr>
          <a:xfrm>
            <a:off x="835223" y="3818334"/>
            <a:ext cx="5826800" cy="678061"/>
          </a:xfrm>
          <a:prstGeom prst="rect">
            <a:avLst/>
          </a:prstGeom>
          <a:noFill/>
          <a:ln/>
        </p:spPr>
        <p:txBody>
          <a:bodyPr wrap="none" lIns="0" tIns="0" rIns="0" bIns="0" rtlCol="0" anchor="t"/>
          <a:lstStyle/>
          <a:p>
            <a:pPr algn="l" indent="0" marL="0">
              <a:lnSpc>
                <a:spcPts val="5300"/>
              </a:lnSpc>
              <a:buNone/>
            </a:pPr>
            <a:r>
              <a:rPr lang="en-US" sz="4250" b="1" spc="-43" kern="0" dirty="0">
                <a:solidFill>
                  <a:srgbClr val="000000"/>
                </a:solidFill>
                <a:latin typeface="Montserrat Bold" pitchFamily="34" charset="0"/>
                <a:ea typeface="Montserrat Bold" pitchFamily="34" charset="-122"/>
                <a:cs typeface="Montserrat Bold" pitchFamily="34" charset="-120"/>
              </a:rPr>
              <a:t>Mục Đích và Yêu Cầu</a:t>
            </a:r>
            <a:endParaRPr lang="en-US" sz="4250" dirty="0"/>
          </a:p>
        </p:txBody>
      </p:sp>
      <p:sp>
        <p:nvSpPr>
          <p:cNvPr id="4" name="Shape 1"/>
          <p:cNvSpPr/>
          <p:nvPr/>
        </p:nvSpPr>
        <p:spPr>
          <a:xfrm>
            <a:off x="835223" y="5122783"/>
            <a:ext cx="536972" cy="536972"/>
          </a:xfrm>
          <a:prstGeom prst="roundRect">
            <a:avLst>
              <a:gd name="adj" fmla="val 6667"/>
            </a:avLst>
          </a:prstGeom>
          <a:solidFill>
            <a:srgbClr val="F2EEEE"/>
          </a:solidFill>
          <a:ln/>
        </p:spPr>
      </p:sp>
      <p:pic>
        <p:nvPicPr>
          <p:cNvPr id="5" name="Image 1" descr="preencoded.png">    </p:cNvPr>
          <p:cNvPicPr>
            <a:picLocks noChangeAspect="1"/>
          </p:cNvPicPr>
          <p:nvPr/>
        </p:nvPicPr>
        <p:blipFill>
          <a:blip r:embed="rId2"/>
          <a:stretch>
            <a:fillRect/>
          </a:stretch>
        </p:blipFill>
        <p:spPr>
          <a:xfrm>
            <a:off x="941010" y="5187910"/>
            <a:ext cx="325398" cy="406718"/>
          </a:xfrm>
          <a:prstGeom prst="rect">
            <a:avLst/>
          </a:prstGeom>
        </p:spPr>
      </p:pic>
      <p:sp>
        <p:nvSpPr>
          <p:cNvPr id="6" name="Text 2"/>
          <p:cNvSpPr/>
          <p:nvPr/>
        </p:nvSpPr>
        <p:spPr>
          <a:xfrm>
            <a:off x="1610797" y="5122783"/>
            <a:ext cx="2711887" cy="338971"/>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Kiến Thức</a:t>
            </a:r>
            <a:endParaRPr lang="en-US" sz="2100" dirty="0"/>
          </a:p>
        </p:txBody>
      </p:sp>
      <p:sp>
        <p:nvSpPr>
          <p:cNvPr id="7" name="Text 3"/>
          <p:cNvSpPr/>
          <p:nvPr/>
        </p:nvSpPr>
        <p:spPr>
          <a:xfrm>
            <a:off x="1610797" y="5604867"/>
            <a:ext cx="3385304" cy="1789509"/>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Trẻ biết tên truyện "Cóc gọi trời mưa". Nhận biết các con vật xuất hiện trong truyện: Cóc, Gà, Cáo, Gấu, Cọp. Hiểu rằng trời mưa giúp cây cối tươi tốt, con người vui vẻ.</a:t>
            </a:r>
            <a:endParaRPr lang="en-US" sz="1850" dirty="0"/>
          </a:p>
        </p:txBody>
      </p:sp>
      <p:sp>
        <p:nvSpPr>
          <p:cNvPr id="8" name="Shape 4"/>
          <p:cNvSpPr/>
          <p:nvPr/>
        </p:nvSpPr>
        <p:spPr>
          <a:xfrm>
            <a:off x="5234702" y="5122783"/>
            <a:ext cx="536972" cy="536972"/>
          </a:xfrm>
          <a:prstGeom prst="roundRect">
            <a:avLst>
              <a:gd name="adj" fmla="val 6667"/>
            </a:avLst>
          </a:prstGeom>
          <a:solidFill>
            <a:srgbClr val="F2EEEE"/>
          </a:solidFill>
          <a:ln/>
        </p:spPr>
      </p:sp>
      <p:pic>
        <p:nvPicPr>
          <p:cNvPr id="9" name="Image 2" descr="preencoded.png">    </p:cNvPr>
          <p:cNvPicPr>
            <a:picLocks noChangeAspect="1"/>
          </p:cNvPicPr>
          <p:nvPr/>
        </p:nvPicPr>
        <p:blipFill>
          <a:blip r:embed="rId3"/>
          <a:stretch>
            <a:fillRect/>
          </a:stretch>
        </p:blipFill>
        <p:spPr>
          <a:xfrm>
            <a:off x="5340489" y="5187910"/>
            <a:ext cx="325398" cy="406718"/>
          </a:xfrm>
          <a:prstGeom prst="rect">
            <a:avLst/>
          </a:prstGeom>
        </p:spPr>
      </p:pic>
      <p:sp>
        <p:nvSpPr>
          <p:cNvPr id="10" name="Text 5"/>
          <p:cNvSpPr/>
          <p:nvPr/>
        </p:nvSpPr>
        <p:spPr>
          <a:xfrm>
            <a:off x="6010275" y="5122783"/>
            <a:ext cx="2711887" cy="338971"/>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Kỹ Năng</a:t>
            </a:r>
            <a:endParaRPr lang="en-US" sz="2100" dirty="0"/>
          </a:p>
        </p:txBody>
      </p:sp>
      <p:sp>
        <p:nvSpPr>
          <p:cNvPr id="11" name="Text 6"/>
          <p:cNvSpPr/>
          <p:nvPr/>
        </p:nvSpPr>
        <p:spPr>
          <a:xfrm>
            <a:off x="6010275" y="5604867"/>
            <a:ext cx="3385304" cy="1789509"/>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Rèn kỹ năng nghe và chú ý khi cô kể chuyện. Biết lặp lại tên truyện và tên các con vật. Phát triển ngôn ngữ: gọi tên con vật, bắt chước tiếng kêu, cử chỉ.</a:t>
            </a:r>
            <a:endParaRPr lang="en-US" sz="1850" dirty="0"/>
          </a:p>
        </p:txBody>
      </p:sp>
      <p:sp>
        <p:nvSpPr>
          <p:cNvPr id="12" name="Shape 7"/>
          <p:cNvSpPr/>
          <p:nvPr/>
        </p:nvSpPr>
        <p:spPr>
          <a:xfrm>
            <a:off x="9634180" y="5122783"/>
            <a:ext cx="536972" cy="536972"/>
          </a:xfrm>
          <a:prstGeom prst="roundRect">
            <a:avLst>
              <a:gd name="adj" fmla="val 6667"/>
            </a:avLst>
          </a:prstGeom>
          <a:solidFill>
            <a:srgbClr val="F2EEEE"/>
          </a:solidFill>
          <a:ln/>
        </p:spPr>
      </p:sp>
      <p:pic>
        <p:nvPicPr>
          <p:cNvPr id="13" name="Image 3" descr="preencoded.png">    </p:cNvPr>
          <p:cNvPicPr>
            <a:picLocks noChangeAspect="1"/>
          </p:cNvPicPr>
          <p:nvPr/>
        </p:nvPicPr>
        <p:blipFill>
          <a:blip r:embed="rId4"/>
          <a:stretch>
            <a:fillRect/>
          </a:stretch>
        </p:blipFill>
        <p:spPr>
          <a:xfrm>
            <a:off x="9739967" y="5187910"/>
            <a:ext cx="325398" cy="406718"/>
          </a:xfrm>
          <a:prstGeom prst="rect">
            <a:avLst/>
          </a:prstGeom>
        </p:spPr>
      </p:pic>
      <p:sp>
        <p:nvSpPr>
          <p:cNvPr id="14" name="Text 8"/>
          <p:cNvSpPr/>
          <p:nvPr/>
        </p:nvSpPr>
        <p:spPr>
          <a:xfrm>
            <a:off x="10409753" y="5122783"/>
            <a:ext cx="2711887" cy="338971"/>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Thái Độ</a:t>
            </a:r>
            <a:endParaRPr lang="en-US" sz="2100" dirty="0"/>
          </a:p>
        </p:txBody>
      </p:sp>
      <p:sp>
        <p:nvSpPr>
          <p:cNvPr id="15" name="Text 9"/>
          <p:cNvSpPr/>
          <p:nvPr/>
        </p:nvSpPr>
        <p:spPr>
          <a:xfrm>
            <a:off x="10409753" y="5604867"/>
            <a:ext cx="3385304" cy="1073706"/>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Trẻ hứng thú khi nghe kể chuyện. Biết yêu quý, giúp đỡ bạn bè, học tính dũng cảm từ nhân vật Cóc.</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50701"/>
          </a:xfrm>
          <a:prstGeom prst="rect">
            <a:avLst/>
          </a:prstGeom>
        </p:spPr>
      </p:pic>
      <p:sp>
        <p:nvSpPr>
          <p:cNvPr id="3" name="Text 0"/>
          <p:cNvSpPr/>
          <p:nvPr/>
        </p:nvSpPr>
        <p:spPr>
          <a:xfrm>
            <a:off x="770215" y="3522940"/>
            <a:ext cx="5001458" cy="625197"/>
          </a:xfrm>
          <a:prstGeom prst="rect">
            <a:avLst/>
          </a:prstGeom>
          <a:noFill/>
          <a:ln/>
        </p:spPr>
        <p:txBody>
          <a:bodyPr wrap="none" lIns="0" tIns="0" rIns="0" bIns="0" rtlCol="0" anchor="t"/>
          <a:lstStyle/>
          <a:p>
            <a:pPr algn="l" indent="0" marL="0">
              <a:lnSpc>
                <a:spcPts val="4900"/>
              </a:lnSpc>
              <a:buNone/>
            </a:pPr>
            <a:r>
              <a:rPr lang="en-US" sz="3900" b="1" spc="-39" kern="0" dirty="0">
                <a:solidFill>
                  <a:srgbClr val="000000"/>
                </a:solidFill>
                <a:latin typeface="Montserrat Bold" pitchFamily="34" charset="0"/>
                <a:ea typeface="Montserrat Bold" pitchFamily="34" charset="-122"/>
                <a:cs typeface="Montserrat Bold" pitchFamily="34" charset="-120"/>
              </a:rPr>
              <a:t>Chuẩn Bị Giáo Cụ</a:t>
            </a:r>
            <a:endParaRPr lang="en-US" sz="3900" dirty="0"/>
          </a:p>
        </p:txBody>
      </p:sp>
      <p:sp>
        <p:nvSpPr>
          <p:cNvPr id="4" name="Shape 1"/>
          <p:cNvSpPr/>
          <p:nvPr/>
        </p:nvSpPr>
        <p:spPr>
          <a:xfrm>
            <a:off x="770215" y="4478179"/>
            <a:ext cx="6434971" cy="1544598"/>
          </a:xfrm>
          <a:prstGeom prst="roundRect">
            <a:avLst>
              <a:gd name="adj" fmla="val 2137"/>
            </a:avLst>
          </a:prstGeom>
          <a:solidFill>
            <a:srgbClr val="F2EEEE"/>
          </a:solidFill>
          <a:ln/>
        </p:spPr>
      </p:sp>
      <p:sp>
        <p:nvSpPr>
          <p:cNvPr id="5" name="Text 2"/>
          <p:cNvSpPr/>
          <p:nvPr/>
        </p:nvSpPr>
        <p:spPr>
          <a:xfrm>
            <a:off x="990243" y="4698206"/>
            <a:ext cx="2697123" cy="312539"/>
          </a:xfrm>
          <a:prstGeom prst="rect">
            <a:avLst/>
          </a:prstGeom>
          <a:noFill/>
          <a:ln/>
        </p:spPr>
        <p:txBody>
          <a:bodyPr wrap="none" lIns="0" tIns="0" rIns="0" bIns="0" rtlCol="0" anchor="t"/>
          <a:lstStyle/>
          <a:p>
            <a:pPr algn="l" indent="0" marL="0">
              <a:lnSpc>
                <a:spcPts val="2450"/>
              </a:lnSpc>
              <a:buNone/>
            </a:pPr>
            <a:r>
              <a:rPr lang="en-US" sz="1950" b="1" spc="-20" kern="0" dirty="0">
                <a:solidFill>
                  <a:srgbClr val="3D3838"/>
                </a:solidFill>
                <a:latin typeface="Montserrat Bold" pitchFamily="34" charset="0"/>
                <a:ea typeface="Montserrat Bold" pitchFamily="34" charset="-122"/>
                <a:cs typeface="Montserrat Bold" pitchFamily="34" charset="-120"/>
              </a:rPr>
              <a:t>Tranh Ảnh và Đạo Cụ</a:t>
            </a:r>
            <a:endParaRPr lang="en-US" sz="1950" dirty="0"/>
          </a:p>
        </p:txBody>
      </p:sp>
      <p:sp>
        <p:nvSpPr>
          <p:cNvPr id="6" name="Text 3"/>
          <p:cNvSpPr/>
          <p:nvPr/>
        </p:nvSpPr>
        <p:spPr>
          <a:xfrm>
            <a:off x="990243" y="5142667"/>
            <a:ext cx="5994916" cy="660083"/>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Tranh, hình ảnh hoặc rối tay các con vật: Cóc, Gà, Cáo, Gấu, Cọp. Mặt nạ đơn giản (nếu có).</a:t>
            </a:r>
            <a:endParaRPr lang="en-US" sz="1700" dirty="0"/>
          </a:p>
        </p:txBody>
      </p:sp>
      <p:sp>
        <p:nvSpPr>
          <p:cNvPr id="7" name="Shape 4"/>
          <p:cNvSpPr/>
          <p:nvPr/>
        </p:nvSpPr>
        <p:spPr>
          <a:xfrm>
            <a:off x="7425214" y="4478179"/>
            <a:ext cx="6434971" cy="1544598"/>
          </a:xfrm>
          <a:prstGeom prst="roundRect">
            <a:avLst>
              <a:gd name="adj" fmla="val 2137"/>
            </a:avLst>
          </a:prstGeom>
          <a:solidFill>
            <a:srgbClr val="F2EEEE"/>
          </a:solidFill>
          <a:ln/>
        </p:spPr>
      </p:sp>
      <p:sp>
        <p:nvSpPr>
          <p:cNvPr id="8" name="Text 5"/>
          <p:cNvSpPr/>
          <p:nvPr/>
        </p:nvSpPr>
        <p:spPr>
          <a:xfrm>
            <a:off x="7645241" y="4698206"/>
            <a:ext cx="2500670" cy="312539"/>
          </a:xfrm>
          <a:prstGeom prst="rect">
            <a:avLst/>
          </a:prstGeom>
          <a:noFill/>
          <a:ln/>
        </p:spPr>
        <p:txBody>
          <a:bodyPr wrap="none" lIns="0" tIns="0" rIns="0" bIns="0" rtlCol="0" anchor="t"/>
          <a:lstStyle/>
          <a:p>
            <a:pPr algn="l" indent="0" marL="0">
              <a:lnSpc>
                <a:spcPts val="2450"/>
              </a:lnSpc>
              <a:buNone/>
            </a:pPr>
            <a:r>
              <a:rPr lang="en-US" sz="1950" b="1" spc="-20" kern="0" dirty="0">
                <a:solidFill>
                  <a:srgbClr val="3D3838"/>
                </a:solidFill>
                <a:latin typeface="Montserrat Bold" pitchFamily="34" charset="0"/>
                <a:ea typeface="Montserrat Bold" pitchFamily="34" charset="-122"/>
                <a:cs typeface="Montserrat Bold" pitchFamily="34" charset="-120"/>
              </a:rPr>
              <a:t>Âm Thanh</a:t>
            </a:r>
            <a:endParaRPr lang="en-US" sz="1950" dirty="0"/>
          </a:p>
        </p:txBody>
      </p:sp>
      <p:sp>
        <p:nvSpPr>
          <p:cNvPr id="9" name="Text 6"/>
          <p:cNvSpPr/>
          <p:nvPr/>
        </p:nvSpPr>
        <p:spPr>
          <a:xfrm>
            <a:off x="7645241" y="5142667"/>
            <a:ext cx="5994916" cy="330041"/>
          </a:xfrm>
          <a:prstGeom prst="rect">
            <a:avLst/>
          </a:prstGeom>
          <a:noFill/>
          <a:ln/>
        </p:spPr>
        <p:txBody>
          <a:bodyPr wrap="none" lIns="0" tIns="0" rIns="0" bIns="0" rtlCol="0" anchor="t"/>
          <a:lstStyle/>
          <a:p>
            <a:pPr algn="l" indent="0" marL="0">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Nhạc nền nhẹ hoặc hiệu ứng âm thanh (sấm chớp, tiếng mưa…).</a:t>
            </a:r>
            <a:endParaRPr lang="en-US" sz="1700" dirty="0"/>
          </a:p>
        </p:txBody>
      </p:sp>
      <p:sp>
        <p:nvSpPr>
          <p:cNvPr id="10" name="Shape 7"/>
          <p:cNvSpPr/>
          <p:nvPr/>
        </p:nvSpPr>
        <p:spPr>
          <a:xfrm>
            <a:off x="770215" y="6242804"/>
            <a:ext cx="6434971" cy="1214557"/>
          </a:xfrm>
          <a:prstGeom prst="roundRect">
            <a:avLst>
              <a:gd name="adj" fmla="val 2718"/>
            </a:avLst>
          </a:prstGeom>
          <a:solidFill>
            <a:srgbClr val="F2EEEE"/>
          </a:solidFill>
          <a:ln/>
        </p:spPr>
      </p:sp>
      <p:sp>
        <p:nvSpPr>
          <p:cNvPr id="11" name="Text 8"/>
          <p:cNvSpPr/>
          <p:nvPr/>
        </p:nvSpPr>
        <p:spPr>
          <a:xfrm>
            <a:off x="990243" y="6462832"/>
            <a:ext cx="2500670" cy="312539"/>
          </a:xfrm>
          <a:prstGeom prst="rect">
            <a:avLst/>
          </a:prstGeom>
          <a:noFill/>
          <a:ln/>
        </p:spPr>
        <p:txBody>
          <a:bodyPr wrap="none" lIns="0" tIns="0" rIns="0" bIns="0" rtlCol="0" anchor="t"/>
          <a:lstStyle/>
          <a:p>
            <a:pPr algn="l" indent="0" marL="0">
              <a:lnSpc>
                <a:spcPts val="2450"/>
              </a:lnSpc>
              <a:buNone/>
            </a:pPr>
            <a:r>
              <a:rPr lang="en-US" sz="1950" b="1" spc="-20" kern="0" dirty="0">
                <a:solidFill>
                  <a:srgbClr val="3D3838"/>
                </a:solidFill>
                <a:latin typeface="Montserrat Bold" pitchFamily="34" charset="0"/>
                <a:ea typeface="Montserrat Bold" pitchFamily="34" charset="-122"/>
                <a:cs typeface="Montserrat Bold" pitchFamily="34" charset="-120"/>
              </a:rPr>
              <a:t>Mô Hình</a:t>
            </a:r>
            <a:endParaRPr lang="en-US" sz="1950" dirty="0"/>
          </a:p>
        </p:txBody>
      </p:sp>
      <p:sp>
        <p:nvSpPr>
          <p:cNvPr id="12" name="Text 9"/>
          <p:cNvSpPr/>
          <p:nvPr/>
        </p:nvSpPr>
        <p:spPr>
          <a:xfrm>
            <a:off x="990243" y="6907292"/>
            <a:ext cx="5994916" cy="330041"/>
          </a:xfrm>
          <a:prstGeom prst="rect">
            <a:avLst/>
          </a:prstGeom>
          <a:noFill/>
          <a:ln/>
        </p:spPr>
        <p:txBody>
          <a:bodyPr wrap="none" lIns="0" tIns="0" rIns="0" bIns="0" rtlCol="0" anchor="t"/>
          <a:lstStyle/>
          <a:p>
            <a:pPr algn="l" indent="0" marL="0">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Mô hình đám mây, trời mưa đơn giản.</a:t>
            </a:r>
            <a:endParaRPr lang="en-US" sz="1700" dirty="0"/>
          </a:p>
        </p:txBody>
      </p:sp>
      <p:sp>
        <p:nvSpPr>
          <p:cNvPr id="13" name="Shape 10"/>
          <p:cNvSpPr/>
          <p:nvPr/>
        </p:nvSpPr>
        <p:spPr>
          <a:xfrm>
            <a:off x="7425214" y="6242804"/>
            <a:ext cx="6434971" cy="1214557"/>
          </a:xfrm>
          <a:prstGeom prst="roundRect">
            <a:avLst>
              <a:gd name="adj" fmla="val 2718"/>
            </a:avLst>
          </a:prstGeom>
          <a:solidFill>
            <a:srgbClr val="F2EEEE"/>
          </a:solidFill>
          <a:ln/>
        </p:spPr>
      </p:sp>
      <p:sp>
        <p:nvSpPr>
          <p:cNvPr id="14" name="Text 11"/>
          <p:cNvSpPr/>
          <p:nvPr/>
        </p:nvSpPr>
        <p:spPr>
          <a:xfrm>
            <a:off x="7645241" y="6462832"/>
            <a:ext cx="2500670" cy="312539"/>
          </a:xfrm>
          <a:prstGeom prst="rect">
            <a:avLst/>
          </a:prstGeom>
          <a:noFill/>
          <a:ln/>
        </p:spPr>
        <p:txBody>
          <a:bodyPr wrap="none" lIns="0" tIns="0" rIns="0" bIns="0" rtlCol="0" anchor="t"/>
          <a:lstStyle/>
          <a:p>
            <a:pPr algn="l" indent="0" marL="0">
              <a:lnSpc>
                <a:spcPts val="2450"/>
              </a:lnSpc>
              <a:buNone/>
            </a:pPr>
            <a:r>
              <a:rPr lang="en-US" sz="1950" b="1" spc="-20" kern="0" dirty="0">
                <a:solidFill>
                  <a:srgbClr val="3D3838"/>
                </a:solidFill>
                <a:latin typeface="Montserrat Bold" pitchFamily="34" charset="0"/>
                <a:ea typeface="Montserrat Bold" pitchFamily="34" charset="-122"/>
                <a:cs typeface="Montserrat Bold" pitchFamily="34" charset="-120"/>
              </a:rPr>
              <a:t>Không Gian</a:t>
            </a:r>
            <a:endParaRPr lang="en-US" sz="1950" dirty="0"/>
          </a:p>
        </p:txBody>
      </p:sp>
      <p:sp>
        <p:nvSpPr>
          <p:cNvPr id="15" name="Text 12"/>
          <p:cNvSpPr/>
          <p:nvPr/>
        </p:nvSpPr>
        <p:spPr>
          <a:xfrm>
            <a:off x="7645241" y="6907292"/>
            <a:ext cx="5994916" cy="330041"/>
          </a:xfrm>
          <a:prstGeom prst="rect">
            <a:avLst/>
          </a:prstGeom>
          <a:noFill/>
          <a:ln/>
        </p:spPr>
        <p:txBody>
          <a:bodyPr wrap="none" lIns="0" tIns="0" rIns="0" bIns="0" rtlCol="0" anchor="t"/>
          <a:lstStyle/>
          <a:p>
            <a:pPr algn="l" indent="0" marL="0">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Không gian yên tĩnh, gọn gàng để trẻ tập trung nghe kể chuyện.</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92096" y="961549"/>
            <a:ext cx="6960751" cy="653891"/>
          </a:xfrm>
          <a:prstGeom prst="rect">
            <a:avLst/>
          </a:prstGeom>
          <a:noFill/>
          <a:ln/>
        </p:spPr>
        <p:txBody>
          <a:bodyPr wrap="none" lIns="0" tIns="0" rIns="0" bIns="0" rtlCol="0" anchor="t"/>
          <a:lstStyle/>
          <a:p>
            <a:pPr algn="l" indent="0" marL="0">
              <a:lnSpc>
                <a:spcPts val="5100"/>
              </a:lnSpc>
              <a:buNone/>
            </a:pPr>
            <a:r>
              <a:rPr lang="en-US" sz="4100" b="1" spc="-41" kern="0" dirty="0">
                <a:solidFill>
                  <a:srgbClr val="000000"/>
                </a:solidFill>
                <a:latin typeface="Montserrat Bold" pitchFamily="34" charset="0"/>
                <a:ea typeface="Montserrat Bold" pitchFamily="34" charset="-122"/>
                <a:cs typeface="Montserrat Bold" pitchFamily="34" charset="-120"/>
              </a:rPr>
              <a:t>Ổn Định và Gây Hứng Thú</a:t>
            </a:r>
            <a:endParaRPr lang="en-US" sz="4100" dirty="0"/>
          </a:p>
        </p:txBody>
      </p:sp>
      <p:sp>
        <p:nvSpPr>
          <p:cNvPr id="4" name="Shape 1"/>
          <p:cNvSpPr/>
          <p:nvPr/>
        </p:nvSpPr>
        <p:spPr>
          <a:xfrm>
            <a:off x="6551057" y="1960721"/>
            <a:ext cx="30480" cy="5307330"/>
          </a:xfrm>
          <a:prstGeom prst="roundRect">
            <a:avLst>
              <a:gd name="adj" fmla="val 113290"/>
            </a:avLst>
          </a:prstGeom>
          <a:solidFill>
            <a:srgbClr val="D8D4D4"/>
          </a:solidFill>
          <a:ln/>
        </p:spPr>
      </p:sp>
      <p:sp>
        <p:nvSpPr>
          <p:cNvPr id="5" name="Shape 2"/>
          <p:cNvSpPr/>
          <p:nvPr/>
        </p:nvSpPr>
        <p:spPr>
          <a:xfrm>
            <a:off x="6779538" y="2463403"/>
            <a:ext cx="690562" cy="30480"/>
          </a:xfrm>
          <a:prstGeom prst="roundRect">
            <a:avLst>
              <a:gd name="adj" fmla="val 113290"/>
            </a:avLst>
          </a:prstGeom>
          <a:solidFill>
            <a:srgbClr val="D8D4D4"/>
          </a:solidFill>
          <a:ln/>
        </p:spPr>
      </p:sp>
      <p:sp>
        <p:nvSpPr>
          <p:cNvPr id="6" name="Shape 3"/>
          <p:cNvSpPr/>
          <p:nvPr/>
        </p:nvSpPr>
        <p:spPr>
          <a:xfrm>
            <a:off x="6292096" y="2219682"/>
            <a:ext cx="517922" cy="517922"/>
          </a:xfrm>
          <a:prstGeom prst="roundRect">
            <a:avLst>
              <a:gd name="adj" fmla="val 6667"/>
            </a:avLst>
          </a:prstGeom>
          <a:solidFill>
            <a:srgbClr val="F2EEEE"/>
          </a:solidFill>
          <a:ln/>
        </p:spPr>
      </p:sp>
      <p:pic>
        <p:nvPicPr>
          <p:cNvPr id="7" name="Image 1" descr="preencoded.png">    </p:cNvPr>
          <p:cNvPicPr>
            <a:picLocks noChangeAspect="1"/>
          </p:cNvPicPr>
          <p:nvPr/>
        </p:nvPicPr>
        <p:blipFill>
          <a:blip r:embed="rId2"/>
          <a:stretch>
            <a:fillRect/>
          </a:stretch>
        </p:blipFill>
        <p:spPr>
          <a:xfrm>
            <a:off x="6394133" y="2282488"/>
            <a:ext cx="313849" cy="392311"/>
          </a:xfrm>
          <a:prstGeom prst="rect">
            <a:avLst/>
          </a:prstGeom>
        </p:spPr>
      </p:pic>
      <p:sp>
        <p:nvSpPr>
          <p:cNvPr id="8" name="Text 4"/>
          <p:cNvSpPr/>
          <p:nvPr/>
        </p:nvSpPr>
        <p:spPr>
          <a:xfrm>
            <a:off x="7702034" y="2190869"/>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3D3838"/>
                </a:solidFill>
                <a:latin typeface="Montserrat Bold" pitchFamily="34" charset="0"/>
                <a:ea typeface="Montserrat Bold" pitchFamily="34" charset="-122"/>
                <a:cs typeface="Montserrat Bold" pitchFamily="34" charset="-120"/>
              </a:rPr>
              <a:t>Âm Thanh Mở Đầu</a:t>
            </a:r>
            <a:endParaRPr lang="en-US" sz="2050" dirty="0"/>
          </a:p>
        </p:txBody>
      </p:sp>
      <p:sp>
        <p:nvSpPr>
          <p:cNvPr id="9" name="Text 5"/>
          <p:cNvSpPr/>
          <p:nvPr/>
        </p:nvSpPr>
        <p:spPr>
          <a:xfrm>
            <a:off x="7702034" y="2655927"/>
            <a:ext cx="6122670" cy="690324"/>
          </a:xfrm>
          <a:prstGeom prst="rect">
            <a:avLst/>
          </a:prstGeom>
          <a:noFill/>
          <a:ln/>
        </p:spPr>
        <p:txBody>
          <a:bodyPr wrap="square" lIns="0" tIns="0" rIns="0" bIns="0" rtlCol="0" anchor="t"/>
          <a:lstStyle/>
          <a:p>
            <a:pPr algn="l" indent="0" marL="0">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Cho trẻ nghe âm thanh tiếng mưa rơi để tạo không khí và gây chú ý.</a:t>
            </a:r>
            <a:endParaRPr lang="en-US" sz="1800" dirty="0"/>
          </a:p>
        </p:txBody>
      </p:sp>
      <p:sp>
        <p:nvSpPr>
          <p:cNvPr id="10" name="Shape 6"/>
          <p:cNvSpPr/>
          <p:nvPr/>
        </p:nvSpPr>
        <p:spPr>
          <a:xfrm>
            <a:off x="6779538" y="4309229"/>
            <a:ext cx="690562" cy="30480"/>
          </a:xfrm>
          <a:prstGeom prst="roundRect">
            <a:avLst>
              <a:gd name="adj" fmla="val 113290"/>
            </a:avLst>
          </a:prstGeom>
          <a:solidFill>
            <a:srgbClr val="D8D4D4"/>
          </a:solidFill>
          <a:ln/>
        </p:spPr>
      </p:sp>
      <p:sp>
        <p:nvSpPr>
          <p:cNvPr id="11" name="Shape 7"/>
          <p:cNvSpPr/>
          <p:nvPr/>
        </p:nvSpPr>
        <p:spPr>
          <a:xfrm>
            <a:off x="6292096" y="4065508"/>
            <a:ext cx="517922" cy="517922"/>
          </a:xfrm>
          <a:prstGeom prst="roundRect">
            <a:avLst>
              <a:gd name="adj" fmla="val 6667"/>
            </a:avLst>
          </a:prstGeom>
          <a:solidFill>
            <a:srgbClr val="F2EEEE"/>
          </a:solidFill>
          <a:ln/>
        </p:spPr>
      </p:sp>
      <p:pic>
        <p:nvPicPr>
          <p:cNvPr id="12" name="Image 2" descr="preencoded.png">    </p:cNvPr>
          <p:cNvPicPr>
            <a:picLocks noChangeAspect="1"/>
          </p:cNvPicPr>
          <p:nvPr/>
        </p:nvPicPr>
        <p:blipFill>
          <a:blip r:embed="rId3"/>
          <a:stretch>
            <a:fillRect/>
          </a:stretch>
        </p:blipFill>
        <p:spPr>
          <a:xfrm>
            <a:off x="6394133" y="4128314"/>
            <a:ext cx="313849" cy="392311"/>
          </a:xfrm>
          <a:prstGeom prst="rect">
            <a:avLst/>
          </a:prstGeom>
        </p:spPr>
      </p:pic>
      <p:sp>
        <p:nvSpPr>
          <p:cNvPr id="13" name="Text 8"/>
          <p:cNvSpPr/>
          <p:nvPr/>
        </p:nvSpPr>
        <p:spPr>
          <a:xfrm>
            <a:off x="7702034" y="4036695"/>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3D3838"/>
                </a:solidFill>
                <a:latin typeface="Montserrat Bold" pitchFamily="34" charset="0"/>
                <a:ea typeface="Montserrat Bold" pitchFamily="34" charset="-122"/>
                <a:cs typeface="Montserrat Bold" pitchFamily="34" charset="-120"/>
              </a:rPr>
              <a:t>Gợi Hỏi</a:t>
            </a:r>
            <a:endParaRPr lang="en-US" sz="2050" dirty="0"/>
          </a:p>
        </p:txBody>
      </p:sp>
      <p:sp>
        <p:nvSpPr>
          <p:cNvPr id="14" name="Text 9"/>
          <p:cNvSpPr/>
          <p:nvPr/>
        </p:nvSpPr>
        <p:spPr>
          <a:xfrm>
            <a:off x="7702034" y="4501753"/>
            <a:ext cx="6122670" cy="690324"/>
          </a:xfrm>
          <a:prstGeom prst="rect">
            <a:avLst/>
          </a:prstGeom>
          <a:noFill/>
          <a:ln/>
        </p:spPr>
        <p:txBody>
          <a:bodyPr wrap="square" lIns="0" tIns="0" rIns="0" bIns="0" rtlCol="0" anchor="t"/>
          <a:lstStyle/>
          <a:p>
            <a:pPr algn="l" indent="0" marL="0">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Trời mưa làm con thấy thế nào? Ai thích tắm mưa nào? Nếu lâu không mưa thì điều gì xảy ra?</a:t>
            </a:r>
            <a:endParaRPr lang="en-US" sz="1800" dirty="0"/>
          </a:p>
        </p:txBody>
      </p:sp>
      <p:sp>
        <p:nvSpPr>
          <p:cNvPr id="15" name="Shape 10"/>
          <p:cNvSpPr/>
          <p:nvPr/>
        </p:nvSpPr>
        <p:spPr>
          <a:xfrm>
            <a:off x="6779538" y="6155055"/>
            <a:ext cx="690562" cy="30480"/>
          </a:xfrm>
          <a:prstGeom prst="roundRect">
            <a:avLst>
              <a:gd name="adj" fmla="val 113290"/>
            </a:avLst>
          </a:prstGeom>
          <a:solidFill>
            <a:srgbClr val="D8D4D4"/>
          </a:solidFill>
          <a:ln/>
        </p:spPr>
      </p:sp>
      <p:sp>
        <p:nvSpPr>
          <p:cNvPr id="16" name="Shape 11"/>
          <p:cNvSpPr/>
          <p:nvPr/>
        </p:nvSpPr>
        <p:spPr>
          <a:xfrm>
            <a:off x="6292096" y="5911334"/>
            <a:ext cx="517922" cy="517922"/>
          </a:xfrm>
          <a:prstGeom prst="roundRect">
            <a:avLst>
              <a:gd name="adj" fmla="val 6667"/>
            </a:avLst>
          </a:prstGeom>
          <a:solidFill>
            <a:srgbClr val="F2EEEE"/>
          </a:solidFill>
          <a:ln/>
        </p:spPr>
      </p:sp>
      <p:pic>
        <p:nvPicPr>
          <p:cNvPr id="17" name="Image 3" descr="preencoded.png">    </p:cNvPr>
          <p:cNvPicPr>
            <a:picLocks noChangeAspect="1"/>
          </p:cNvPicPr>
          <p:nvPr/>
        </p:nvPicPr>
        <p:blipFill>
          <a:blip r:embed="rId4"/>
          <a:stretch>
            <a:fillRect/>
          </a:stretch>
        </p:blipFill>
        <p:spPr>
          <a:xfrm>
            <a:off x="6394133" y="5974140"/>
            <a:ext cx="313849" cy="392311"/>
          </a:xfrm>
          <a:prstGeom prst="rect">
            <a:avLst/>
          </a:prstGeom>
        </p:spPr>
      </p:pic>
      <p:sp>
        <p:nvSpPr>
          <p:cNvPr id="18" name="Text 12"/>
          <p:cNvSpPr/>
          <p:nvPr/>
        </p:nvSpPr>
        <p:spPr>
          <a:xfrm>
            <a:off x="7702034" y="5882521"/>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3D3838"/>
                </a:solidFill>
                <a:latin typeface="Montserrat Bold" pitchFamily="34" charset="0"/>
                <a:ea typeface="Montserrat Bold" pitchFamily="34" charset="-122"/>
                <a:cs typeface="Montserrat Bold" pitchFamily="34" charset="-120"/>
              </a:rPr>
              <a:t>Giới Thiệu Truyện</a:t>
            </a:r>
            <a:endParaRPr lang="en-US" sz="2050" dirty="0"/>
          </a:p>
        </p:txBody>
      </p:sp>
      <p:sp>
        <p:nvSpPr>
          <p:cNvPr id="19" name="Text 13"/>
          <p:cNvSpPr/>
          <p:nvPr/>
        </p:nvSpPr>
        <p:spPr>
          <a:xfrm>
            <a:off x="7702034" y="6347579"/>
            <a:ext cx="6122670" cy="690324"/>
          </a:xfrm>
          <a:prstGeom prst="rect">
            <a:avLst/>
          </a:prstGeom>
          <a:noFill/>
          <a:ln/>
        </p:spPr>
        <p:txBody>
          <a:bodyPr wrap="square" lIns="0" tIns="0" rIns="0" bIns="0" rtlCol="0" anchor="t"/>
          <a:lstStyle/>
          <a:p>
            <a:pPr algn="l" indent="0" marL="0">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Hôm nay cô kể cho các con nghe một câu chuyện về chú Cóc dũng cảm đã đi gọi trời mưa về nhé!</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795099"/>
            <a:ext cx="7399496" cy="701278"/>
          </a:xfrm>
          <a:prstGeom prst="rect">
            <a:avLst/>
          </a:prstGeom>
          <a:noFill/>
          <a:ln/>
        </p:spPr>
        <p:txBody>
          <a:bodyPr wrap="none" lIns="0" tIns="0" rIns="0" bIns="0" rtlCol="0" anchor="t"/>
          <a:lstStyle/>
          <a:p>
            <a:pPr algn="l"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Kể Chuyện Kết Hợp Tranh</a:t>
            </a:r>
            <a:endParaRPr lang="en-US" sz="4400" dirty="0"/>
          </a:p>
        </p:txBody>
      </p:sp>
      <p:pic>
        <p:nvPicPr>
          <p:cNvPr id="4" name="Image 1" descr="preencoded.png">    </p:cNvPr>
          <p:cNvPicPr>
            <a:picLocks noChangeAspect="1"/>
          </p:cNvPicPr>
          <p:nvPr/>
        </p:nvPicPr>
        <p:blipFill>
          <a:blip r:embed="rId2"/>
          <a:stretch>
            <a:fillRect/>
          </a:stretch>
        </p:blipFill>
        <p:spPr>
          <a:xfrm>
            <a:off x="6350198" y="1866543"/>
            <a:ext cx="1234083" cy="1732598"/>
          </a:xfrm>
          <a:prstGeom prst="rect">
            <a:avLst/>
          </a:prstGeom>
        </p:spPr>
      </p:pic>
      <p:sp>
        <p:nvSpPr>
          <p:cNvPr id="5" name="Text 1"/>
          <p:cNvSpPr/>
          <p:nvPr/>
        </p:nvSpPr>
        <p:spPr>
          <a:xfrm>
            <a:off x="7954447" y="2113359"/>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Phương Pháp</a:t>
            </a:r>
            <a:endParaRPr lang="en-US" sz="2200" dirty="0"/>
          </a:p>
        </p:txBody>
      </p:sp>
      <p:sp>
        <p:nvSpPr>
          <p:cNvPr id="6" name="Text 2"/>
          <p:cNvSpPr/>
          <p:nvPr/>
        </p:nvSpPr>
        <p:spPr>
          <a:xfrm>
            <a:off x="7954447" y="2611993"/>
            <a:ext cx="5812155" cy="74033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Cô kể bằng lời kể đơn giản, rõ ràng, lặp từ, dùng điệu bộ sinh động để thu hút trẻ.</a:t>
            </a:r>
            <a:endParaRPr lang="en-US" sz="1900" dirty="0"/>
          </a:p>
        </p:txBody>
      </p:sp>
      <p:pic>
        <p:nvPicPr>
          <p:cNvPr id="7" name="Image 2" descr="preencoded.png">    </p:cNvPr>
          <p:cNvPicPr>
            <a:picLocks noChangeAspect="1"/>
          </p:cNvPicPr>
          <p:nvPr/>
        </p:nvPicPr>
        <p:blipFill>
          <a:blip r:embed="rId3"/>
          <a:stretch>
            <a:fillRect/>
          </a:stretch>
        </p:blipFill>
        <p:spPr>
          <a:xfrm>
            <a:off x="6350198" y="3599140"/>
            <a:ext cx="1234083" cy="1732598"/>
          </a:xfrm>
          <a:prstGeom prst="rect">
            <a:avLst/>
          </a:prstGeom>
        </p:spPr>
      </p:pic>
      <p:sp>
        <p:nvSpPr>
          <p:cNvPr id="8" name="Text 3"/>
          <p:cNvSpPr/>
          <p:nvPr/>
        </p:nvSpPr>
        <p:spPr>
          <a:xfrm>
            <a:off x="7954447" y="3845957"/>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Minh Họa</a:t>
            </a:r>
            <a:endParaRPr lang="en-US" sz="2200" dirty="0"/>
          </a:p>
        </p:txBody>
      </p:sp>
      <p:sp>
        <p:nvSpPr>
          <p:cNvPr id="9" name="Text 4"/>
          <p:cNvSpPr/>
          <p:nvPr/>
        </p:nvSpPr>
        <p:spPr>
          <a:xfrm>
            <a:off x="7954447" y="4344591"/>
            <a:ext cx="5812155" cy="74033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Kết hợp hình ảnh minh họa/rối để trẻ dễ hình dung về các nhân vật trong câu chuyện.</a:t>
            </a:r>
            <a:endParaRPr lang="en-US" sz="1900" dirty="0"/>
          </a:p>
        </p:txBody>
      </p:sp>
      <p:pic>
        <p:nvPicPr>
          <p:cNvPr id="10" name="Image 3" descr="preencoded.png">    </p:cNvPr>
          <p:cNvPicPr>
            <a:picLocks noChangeAspect="1"/>
          </p:cNvPicPr>
          <p:nvPr/>
        </p:nvPicPr>
        <p:blipFill>
          <a:blip r:embed="rId4"/>
          <a:stretch>
            <a:fillRect/>
          </a:stretch>
        </p:blipFill>
        <p:spPr>
          <a:xfrm>
            <a:off x="6350198" y="5331738"/>
            <a:ext cx="1234083" cy="2102763"/>
          </a:xfrm>
          <a:prstGeom prst="rect">
            <a:avLst/>
          </a:prstGeom>
        </p:spPr>
      </p:pic>
      <p:sp>
        <p:nvSpPr>
          <p:cNvPr id="11" name="Text 5"/>
          <p:cNvSpPr/>
          <p:nvPr/>
        </p:nvSpPr>
        <p:spPr>
          <a:xfrm>
            <a:off x="7954447" y="5578554"/>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Nội Dung</a:t>
            </a:r>
            <a:endParaRPr lang="en-US" sz="2200" dirty="0"/>
          </a:p>
        </p:txBody>
      </p:sp>
      <p:sp>
        <p:nvSpPr>
          <p:cNvPr id="12" name="Text 6"/>
          <p:cNvSpPr/>
          <p:nvPr/>
        </p:nvSpPr>
        <p:spPr>
          <a:xfrm>
            <a:off x="7954447" y="6077188"/>
            <a:ext cx="5812155" cy="1110496"/>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Trời hạn hán, cây cối héo úa. Cóc quyết định lên trời gọi mưa. Gặp Gà, Cáo, Gấu, Cọp - các bạn đều giúp Cóc. Cuối cùng Ngọc Hoàng cảm động, cho mưa xuống.</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3798" y="1201936"/>
            <a:ext cx="6633329" cy="701278"/>
          </a:xfrm>
          <a:prstGeom prst="rect">
            <a:avLst/>
          </a:prstGeom>
          <a:noFill/>
          <a:ln/>
        </p:spPr>
        <p:txBody>
          <a:bodyPr wrap="none" lIns="0" tIns="0" rIns="0" bIns="0" rtlCol="0" anchor="t"/>
          <a:lstStyle/>
          <a:p>
            <a:pPr algn="l"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Đàm Thoại và Giao Lưu</a:t>
            </a:r>
            <a:endParaRPr lang="en-US" sz="4400" dirty="0"/>
          </a:p>
        </p:txBody>
      </p:sp>
      <p:sp>
        <p:nvSpPr>
          <p:cNvPr id="3" name="Text 1"/>
          <p:cNvSpPr/>
          <p:nvPr/>
        </p:nvSpPr>
        <p:spPr>
          <a:xfrm>
            <a:off x="2201466" y="2773085"/>
            <a:ext cx="2937153" cy="350639"/>
          </a:xfrm>
          <a:prstGeom prst="rect">
            <a:avLst/>
          </a:prstGeom>
          <a:noFill/>
          <a:ln/>
        </p:spPr>
        <p:txBody>
          <a:bodyPr wrap="none" lIns="0" tIns="0" rIns="0" bIns="0" rtlCol="0" anchor="t"/>
          <a:lstStyle/>
          <a:p>
            <a:pPr algn="r"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Nhận Diện Nhân Vật</a:t>
            </a:r>
            <a:endParaRPr lang="en-US" sz="2200" dirty="0"/>
          </a:p>
        </p:txBody>
      </p:sp>
      <p:sp>
        <p:nvSpPr>
          <p:cNvPr id="4" name="Text 2"/>
          <p:cNvSpPr/>
          <p:nvPr/>
        </p:nvSpPr>
        <p:spPr>
          <a:xfrm>
            <a:off x="863798" y="3271718"/>
            <a:ext cx="4274820" cy="370165"/>
          </a:xfrm>
          <a:prstGeom prst="rect">
            <a:avLst/>
          </a:prstGeom>
          <a:noFill/>
          <a:ln/>
        </p:spPr>
        <p:txBody>
          <a:bodyPr wrap="none" lIns="0" tIns="0" rIns="0" bIns="0" rtlCol="0" anchor="t"/>
          <a:lstStyle/>
          <a:p>
            <a:pPr algn="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Con thấy ai trong truyện?</a:t>
            </a:r>
            <a:endParaRPr lang="en-US" sz="1900" dirty="0"/>
          </a:p>
        </p:txBody>
      </p:sp>
      <p:pic>
        <p:nvPicPr>
          <p:cNvPr id="5" name="Image 0" descr="preencoded.png">    </p:cNvPr>
          <p:cNvPicPr>
            <a:picLocks noChangeAspect="1"/>
          </p:cNvPicPr>
          <p:nvPr/>
        </p:nvPicPr>
        <p:blipFill>
          <a:blip r:embed="rId1"/>
          <a:stretch>
            <a:fillRect/>
          </a:stretch>
        </p:blipFill>
        <p:spPr>
          <a:xfrm>
            <a:off x="5508784" y="2396847"/>
            <a:ext cx="3612713" cy="3612713"/>
          </a:xfrm>
          <a:prstGeom prst="rect">
            <a:avLst/>
          </a:prstGeom>
        </p:spPr>
      </p:pic>
      <p:sp>
        <p:nvSpPr>
          <p:cNvPr id="6" name="Shape 3"/>
          <p:cNvSpPr/>
          <p:nvPr/>
        </p:nvSpPr>
        <p:spPr>
          <a:xfrm>
            <a:off x="5777151" y="2665214"/>
            <a:ext cx="616982" cy="616982"/>
          </a:xfrm>
          <a:prstGeom prst="roundRect">
            <a:avLst>
              <a:gd name="adj" fmla="val 1480571"/>
            </a:avLst>
          </a:prstGeom>
          <a:solidFill>
            <a:srgbClr val="F2EEEE"/>
          </a:solidFill>
          <a:ln/>
        </p:spPr>
      </p:sp>
      <p:pic>
        <p:nvPicPr>
          <p:cNvPr id="7" name="Image 1" descr="preencoded.png">    </p:cNvPr>
          <p:cNvPicPr>
            <a:picLocks noChangeAspect="1"/>
          </p:cNvPicPr>
          <p:nvPr/>
        </p:nvPicPr>
        <p:blipFill>
          <a:blip r:embed="rId2"/>
          <a:stretch>
            <a:fillRect/>
          </a:stretch>
        </p:blipFill>
        <p:spPr>
          <a:xfrm>
            <a:off x="5946815" y="2800112"/>
            <a:ext cx="277654" cy="347067"/>
          </a:xfrm>
          <a:prstGeom prst="rect">
            <a:avLst/>
          </a:prstGeom>
        </p:spPr>
      </p:pic>
      <p:sp>
        <p:nvSpPr>
          <p:cNvPr id="8" name="Text 4"/>
          <p:cNvSpPr/>
          <p:nvPr/>
        </p:nvSpPr>
        <p:spPr>
          <a:xfrm>
            <a:off x="9491662" y="2773085"/>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Hành Động</a:t>
            </a:r>
            <a:endParaRPr lang="en-US" sz="2200" dirty="0"/>
          </a:p>
        </p:txBody>
      </p:sp>
      <p:sp>
        <p:nvSpPr>
          <p:cNvPr id="9" name="Text 5"/>
          <p:cNvSpPr/>
          <p:nvPr/>
        </p:nvSpPr>
        <p:spPr>
          <a:xfrm>
            <a:off x="9491662" y="3271718"/>
            <a:ext cx="4274939" cy="370165"/>
          </a:xfrm>
          <a:prstGeom prst="rect">
            <a:avLst/>
          </a:prstGeom>
          <a:noFill/>
          <a:ln/>
        </p:spPr>
        <p:txBody>
          <a:bodyPr wrap="non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Cóc làm gì?</a:t>
            </a:r>
            <a:endParaRPr lang="en-US" sz="1900" dirty="0"/>
          </a:p>
        </p:txBody>
      </p:sp>
      <p:pic>
        <p:nvPicPr>
          <p:cNvPr id="10" name="Image 2" descr="preencoded.png">    </p:cNvPr>
          <p:cNvPicPr>
            <a:picLocks noChangeAspect="1"/>
          </p:cNvPicPr>
          <p:nvPr/>
        </p:nvPicPr>
        <p:blipFill>
          <a:blip r:embed="rId3"/>
          <a:stretch>
            <a:fillRect/>
          </a:stretch>
        </p:blipFill>
        <p:spPr>
          <a:xfrm>
            <a:off x="5508784" y="2396847"/>
            <a:ext cx="3612713" cy="3612713"/>
          </a:xfrm>
          <a:prstGeom prst="rect">
            <a:avLst/>
          </a:prstGeom>
        </p:spPr>
      </p:pic>
      <p:sp>
        <p:nvSpPr>
          <p:cNvPr id="11" name="Shape 6"/>
          <p:cNvSpPr/>
          <p:nvPr/>
        </p:nvSpPr>
        <p:spPr>
          <a:xfrm>
            <a:off x="8236029" y="2665214"/>
            <a:ext cx="616982" cy="616982"/>
          </a:xfrm>
          <a:prstGeom prst="roundRect">
            <a:avLst>
              <a:gd name="adj" fmla="val 1480571"/>
            </a:avLst>
          </a:prstGeom>
          <a:solidFill>
            <a:srgbClr val="F2EEEE"/>
          </a:solidFill>
          <a:ln/>
        </p:spPr>
      </p:sp>
      <p:pic>
        <p:nvPicPr>
          <p:cNvPr id="12" name="Image 3" descr="preencoded.png">    </p:cNvPr>
          <p:cNvPicPr>
            <a:picLocks noChangeAspect="1"/>
          </p:cNvPicPr>
          <p:nvPr/>
        </p:nvPicPr>
        <p:blipFill>
          <a:blip r:embed="rId4"/>
          <a:stretch>
            <a:fillRect/>
          </a:stretch>
        </p:blipFill>
        <p:spPr>
          <a:xfrm>
            <a:off x="8405693" y="2800112"/>
            <a:ext cx="277654" cy="347067"/>
          </a:xfrm>
          <a:prstGeom prst="rect">
            <a:avLst/>
          </a:prstGeom>
        </p:spPr>
      </p:pic>
      <p:sp>
        <p:nvSpPr>
          <p:cNvPr id="13" name="Text 7"/>
          <p:cNvSpPr/>
          <p:nvPr/>
        </p:nvSpPr>
        <p:spPr>
          <a:xfrm>
            <a:off x="9491662" y="4764524"/>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Kết Quả</a:t>
            </a:r>
            <a:endParaRPr lang="en-US" sz="2200" dirty="0"/>
          </a:p>
        </p:txBody>
      </p:sp>
      <p:sp>
        <p:nvSpPr>
          <p:cNvPr id="14" name="Text 8"/>
          <p:cNvSpPr/>
          <p:nvPr/>
        </p:nvSpPr>
        <p:spPr>
          <a:xfrm>
            <a:off x="9491662" y="5263158"/>
            <a:ext cx="4274939" cy="370165"/>
          </a:xfrm>
          <a:prstGeom prst="rect">
            <a:avLst/>
          </a:prstGeom>
          <a:noFill/>
          <a:ln/>
        </p:spPr>
        <p:txBody>
          <a:bodyPr wrap="non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Có mưa thì điều gì xảy ra?</a:t>
            </a:r>
            <a:endParaRPr lang="en-US" sz="1900" dirty="0"/>
          </a:p>
        </p:txBody>
      </p:sp>
      <p:pic>
        <p:nvPicPr>
          <p:cNvPr id="15" name="Image 4" descr="preencoded.png">    </p:cNvPr>
          <p:cNvPicPr>
            <a:picLocks noChangeAspect="1"/>
          </p:cNvPicPr>
          <p:nvPr/>
        </p:nvPicPr>
        <p:blipFill>
          <a:blip r:embed="rId5"/>
          <a:stretch>
            <a:fillRect/>
          </a:stretch>
        </p:blipFill>
        <p:spPr>
          <a:xfrm>
            <a:off x="5508784" y="2396847"/>
            <a:ext cx="3612713" cy="3612713"/>
          </a:xfrm>
          <a:prstGeom prst="rect">
            <a:avLst/>
          </a:prstGeom>
        </p:spPr>
      </p:pic>
      <p:sp>
        <p:nvSpPr>
          <p:cNvPr id="16" name="Shape 9"/>
          <p:cNvSpPr/>
          <p:nvPr/>
        </p:nvSpPr>
        <p:spPr>
          <a:xfrm>
            <a:off x="8236029" y="5124093"/>
            <a:ext cx="616982" cy="616982"/>
          </a:xfrm>
          <a:prstGeom prst="roundRect">
            <a:avLst>
              <a:gd name="adj" fmla="val 1480571"/>
            </a:avLst>
          </a:prstGeom>
          <a:solidFill>
            <a:srgbClr val="F2EEEE"/>
          </a:solidFill>
          <a:ln/>
        </p:spPr>
      </p:sp>
      <p:pic>
        <p:nvPicPr>
          <p:cNvPr id="17" name="Image 5" descr="preencoded.png">    </p:cNvPr>
          <p:cNvPicPr>
            <a:picLocks noChangeAspect="1"/>
          </p:cNvPicPr>
          <p:nvPr/>
        </p:nvPicPr>
        <p:blipFill>
          <a:blip r:embed="rId6"/>
          <a:stretch>
            <a:fillRect/>
          </a:stretch>
        </p:blipFill>
        <p:spPr>
          <a:xfrm>
            <a:off x="8405693" y="5258991"/>
            <a:ext cx="277654" cy="347067"/>
          </a:xfrm>
          <a:prstGeom prst="rect">
            <a:avLst/>
          </a:prstGeom>
        </p:spPr>
      </p:pic>
      <p:sp>
        <p:nvSpPr>
          <p:cNvPr id="18" name="Text 10"/>
          <p:cNvSpPr/>
          <p:nvPr/>
        </p:nvSpPr>
        <p:spPr>
          <a:xfrm>
            <a:off x="2333744" y="4764524"/>
            <a:ext cx="2804874" cy="350639"/>
          </a:xfrm>
          <a:prstGeom prst="rect">
            <a:avLst/>
          </a:prstGeom>
          <a:noFill/>
          <a:ln/>
        </p:spPr>
        <p:txBody>
          <a:bodyPr wrap="none" lIns="0" tIns="0" rIns="0" bIns="0" rtlCol="0" anchor="t"/>
          <a:lstStyle/>
          <a:p>
            <a:pPr algn="r"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Cảm Xúc</a:t>
            </a:r>
            <a:endParaRPr lang="en-US" sz="2200" dirty="0"/>
          </a:p>
        </p:txBody>
      </p:sp>
      <p:sp>
        <p:nvSpPr>
          <p:cNvPr id="19" name="Text 11"/>
          <p:cNvSpPr/>
          <p:nvPr/>
        </p:nvSpPr>
        <p:spPr>
          <a:xfrm>
            <a:off x="863798" y="5263158"/>
            <a:ext cx="4274820" cy="370165"/>
          </a:xfrm>
          <a:prstGeom prst="rect">
            <a:avLst/>
          </a:prstGeom>
          <a:noFill/>
          <a:ln/>
        </p:spPr>
        <p:txBody>
          <a:bodyPr wrap="none" lIns="0" tIns="0" rIns="0" bIns="0" rtlCol="0" anchor="t"/>
          <a:lstStyle/>
          <a:p>
            <a:pPr algn="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Trời mưa có vui không?</a:t>
            </a:r>
            <a:endParaRPr lang="en-US" sz="1900" dirty="0"/>
          </a:p>
        </p:txBody>
      </p:sp>
      <p:pic>
        <p:nvPicPr>
          <p:cNvPr id="20" name="Image 6" descr="preencoded.png">    </p:cNvPr>
          <p:cNvPicPr>
            <a:picLocks noChangeAspect="1"/>
          </p:cNvPicPr>
          <p:nvPr/>
        </p:nvPicPr>
        <p:blipFill>
          <a:blip r:embed="rId7"/>
          <a:stretch>
            <a:fillRect/>
          </a:stretch>
        </p:blipFill>
        <p:spPr>
          <a:xfrm>
            <a:off x="5508784" y="2396847"/>
            <a:ext cx="3612713" cy="3612713"/>
          </a:xfrm>
          <a:prstGeom prst="rect">
            <a:avLst/>
          </a:prstGeom>
        </p:spPr>
      </p:pic>
      <p:sp>
        <p:nvSpPr>
          <p:cNvPr id="21" name="Shape 12"/>
          <p:cNvSpPr/>
          <p:nvPr/>
        </p:nvSpPr>
        <p:spPr>
          <a:xfrm>
            <a:off x="5777151" y="5124093"/>
            <a:ext cx="616982" cy="616982"/>
          </a:xfrm>
          <a:prstGeom prst="roundRect">
            <a:avLst>
              <a:gd name="adj" fmla="val 1480571"/>
            </a:avLst>
          </a:prstGeom>
          <a:solidFill>
            <a:srgbClr val="F2EEEE"/>
          </a:solidFill>
          <a:ln/>
        </p:spPr>
      </p:sp>
      <p:pic>
        <p:nvPicPr>
          <p:cNvPr id="22" name="Image 7" descr="preencoded.png">    </p:cNvPr>
          <p:cNvPicPr>
            <a:picLocks noChangeAspect="1"/>
          </p:cNvPicPr>
          <p:nvPr/>
        </p:nvPicPr>
        <p:blipFill>
          <a:blip r:embed="rId8"/>
          <a:stretch>
            <a:fillRect/>
          </a:stretch>
        </p:blipFill>
        <p:spPr>
          <a:xfrm>
            <a:off x="5946815" y="5258991"/>
            <a:ext cx="277654" cy="347067"/>
          </a:xfrm>
          <a:prstGeom prst="rect">
            <a:avLst/>
          </a:prstGeom>
        </p:spPr>
      </p:pic>
      <p:sp>
        <p:nvSpPr>
          <p:cNvPr id="23" name="Text 13"/>
          <p:cNvSpPr/>
          <p:nvPr/>
        </p:nvSpPr>
        <p:spPr>
          <a:xfrm>
            <a:off x="863798" y="6287214"/>
            <a:ext cx="12902803" cy="74033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Cô gợi ý cho trẻ trả lời bằng những từ ngắn, đơn giản như: "Cóc đi gọi mưa", "Có mưa - cây xanh", "Cóc giỏi". Việc này giúp trẻ phát triển ngôn ngữ và khả năng diễn đạt.</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93827"/>
          </a:xfrm>
          <a:prstGeom prst="rect">
            <a:avLst/>
          </a:prstGeom>
        </p:spPr>
      </p:pic>
      <p:sp>
        <p:nvSpPr>
          <p:cNvPr id="3" name="Text 0"/>
          <p:cNvSpPr/>
          <p:nvPr/>
        </p:nvSpPr>
        <p:spPr>
          <a:xfrm>
            <a:off x="838200" y="3652480"/>
            <a:ext cx="7318891" cy="680442"/>
          </a:xfrm>
          <a:prstGeom prst="rect">
            <a:avLst/>
          </a:prstGeom>
          <a:noFill/>
          <a:ln/>
        </p:spPr>
        <p:txBody>
          <a:bodyPr wrap="none" lIns="0" tIns="0" rIns="0" bIns="0" rtlCol="0" anchor="t"/>
          <a:lstStyle/>
          <a:p>
            <a:pPr algn="l" indent="0" marL="0">
              <a:lnSpc>
                <a:spcPts val="5350"/>
              </a:lnSpc>
              <a:buNone/>
            </a:pPr>
            <a:r>
              <a:rPr lang="en-US" sz="4250" b="1" spc="-43" kern="0" dirty="0">
                <a:solidFill>
                  <a:srgbClr val="000000"/>
                </a:solidFill>
                <a:latin typeface="Montserrat Bold" pitchFamily="34" charset="0"/>
                <a:ea typeface="Montserrat Bold" pitchFamily="34" charset="-122"/>
                <a:cs typeface="Montserrat Bold" pitchFamily="34" charset="-120"/>
              </a:rPr>
              <a:t>Vận Động Nhẹ và Trò Chơi</a:t>
            </a:r>
            <a:endParaRPr lang="en-US" sz="4250" dirty="0"/>
          </a:p>
        </p:txBody>
      </p:sp>
      <p:sp>
        <p:nvSpPr>
          <p:cNvPr id="4" name="Shape 1"/>
          <p:cNvSpPr/>
          <p:nvPr/>
        </p:nvSpPr>
        <p:spPr>
          <a:xfrm>
            <a:off x="838200" y="5410557"/>
            <a:ext cx="4078486" cy="239435"/>
          </a:xfrm>
          <a:prstGeom prst="roundRect">
            <a:avLst>
              <a:gd name="adj" fmla="val 15005"/>
            </a:avLst>
          </a:prstGeom>
          <a:solidFill>
            <a:srgbClr val="F2EEEE"/>
          </a:solidFill>
          <a:ln/>
        </p:spPr>
      </p:sp>
      <p:sp>
        <p:nvSpPr>
          <p:cNvPr id="5" name="Text 2"/>
          <p:cNvSpPr/>
          <p:nvPr/>
        </p:nvSpPr>
        <p:spPr>
          <a:xfrm>
            <a:off x="838200" y="6009203"/>
            <a:ext cx="3103721" cy="340162"/>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Trò Chơi "Ai Kêu Thế?"</a:t>
            </a:r>
            <a:endParaRPr lang="en-US" sz="2100" dirty="0"/>
          </a:p>
        </p:txBody>
      </p:sp>
      <p:sp>
        <p:nvSpPr>
          <p:cNvPr id="6" name="Text 3"/>
          <p:cNvSpPr/>
          <p:nvPr/>
        </p:nvSpPr>
        <p:spPr>
          <a:xfrm>
            <a:off x="838200" y="6492954"/>
            <a:ext cx="4078486" cy="1077992"/>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Cô bắt chước tiếng kêu các con vật, trẻ đoán: "Gà gáy ò ó o", "Cóc kêu ộp ộp", "Cọp gầm grừ grừ"...</a:t>
            </a:r>
            <a:endParaRPr lang="en-US" sz="1850" dirty="0"/>
          </a:p>
        </p:txBody>
      </p:sp>
      <p:sp>
        <p:nvSpPr>
          <p:cNvPr id="7" name="Shape 4"/>
          <p:cNvSpPr/>
          <p:nvPr/>
        </p:nvSpPr>
        <p:spPr>
          <a:xfrm>
            <a:off x="5275898" y="5051346"/>
            <a:ext cx="4078486" cy="239435"/>
          </a:xfrm>
          <a:prstGeom prst="roundRect">
            <a:avLst>
              <a:gd name="adj" fmla="val 15005"/>
            </a:avLst>
          </a:prstGeom>
          <a:solidFill>
            <a:srgbClr val="F2EEEE"/>
          </a:solidFill>
          <a:ln/>
        </p:spPr>
      </p:sp>
      <p:sp>
        <p:nvSpPr>
          <p:cNvPr id="8" name="Text 5"/>
          <p:cNvSpPr/>
          <p:nvPr/>
        </p:nvSpPr>
        <p:spPr>
          <a:xfrm>
            <a:off x="5275898" y="5649992"/>
            <a:ext cx="4078486" cy="680323"/>
          </a:xfrm>
          <a:prstGeom prst="rect">
            <a:avLst/>
          </a:prstGeom>
          <a:noFill/>
          <a:ln/>
        </p:spPr>
        <p:txBody>
          <a:bodyPr wrap="squar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Vận Động "Cóc Con Đi Gọi Mưa"</a:t>
            </a:r>
            <a:endParaRPr lang="en-US" sz="2100" dirty="0"/>
          </a:p>
        </p:txBody>
      </p:sp>
      <p:sp>
        <p:nvSpPr>
          <p:cNvPr id="9" name="Text 6"/>
          <p:cNvSpPr/>
          <p:nvPr/>
        </p:nvSpPr>
        <p:spPr>
          <a:xfrm>
            <a:off x="5275898" y="6473904"/>
            <a:ext cx="4078486" cy="718661"/>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Cho trẻ đi theo cô theo nhạc, gõ trống (giả vờ), làm mưa rơi bằng tay.</a:t>
            </a:r>
            <a:endParaRPr lang="en-US" sz="1850" dirty="0"/>
          </a:p>
        </p:txBody>
      </p:sp>
      <p:sp>
        <p:nvSpPr>
          <p:cNvPr id="10" name="Shape 7"/>
          <p:cNvSpPr/>
          <p:nvPr/>
        </p:nvSpPr>
        <p:spPr>
          <a:xfrm>
            <a:off x="9713595" y="4692134"/>
            <a:ext cx="4078486" cy="239435"/>
          </a:xfrm>
          <a:prstGeom prst="roundRect">
            <a:avLst>
              <a:gd name="adj" fmla="val 15005"/>
            </a:avLst>
          </a:prstGeom>
          <a:solidFill>
            <a:srgbClr val="F2EEEE"/>
          </a:solidFill>
          <a:ln/>
        </p:spPr>
      </p:sp>
      <p:sp>
        <p:nvSpPr>
          <p:cNvPr id="11" name="Text 8"/>
          <p:cNvSpPr/>
          <p:nvPr/>
        </p:nvSpPr>
        <p:spPr>
          <a:xfrm>
            <a:off x="9713595" y="5290780"/>
            <a:ext cx="2721650" cy="340162"/>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Tương Tác Nhóm</a:t>
            </a:r>
            <a:endParaRPr lang="en-US" sz="2100" dirty="0"/>
          </a:p>
        </p:txBody>
      </p:sp>
      <p:sp>
        <p:nvSpPr>
          <p:cNvPr id="12" name="Text 9"/>
          <p:cNvSpPr/>
          <p:nvPr/>
        </p:nvSpPr>
        <p:spPr>
          <a:xfrm>
            <a:off x="9713595" y="5774531"/>
            <a:ext cx="4078486" cy="1077992"/>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Trẻ cùng nhau bắt chước các con vật trong truyện, tạo không khí vui vẻ và củng cố kiến thức.</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3798" y="1120616"/>
            <a:ext cx="5853112" cy="701278"/>
          </a:xfrm>
          <a:prstGeom prst="rect">
            <a:avLst/>
          </a:prstGeom>
          <a:noFill/>
          <a:ln/>
        </p:spPr>
        <p:txBody>
          <a:bodyPr wrap="none" lIns="0" tIns="0" rIns="0" bIns="0" rtlCol="0" anchor="t"/>
          <a:lstStyle/>
          <a:p>
            <a:pPr algn="l"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Kết Thúc Hoạt Động</a:t>
            </a:r>
            <a:endParaRPr lang="en-US" sz="4400" dirty="0"/>
          </a:p>
        </p:txBody>
      </p:sp>
      <p:pic>
        <p:nvPicPr>
          <p:cNvPr id="3" name="Image 0" descr="preencoded.png">    </p:cNvPr>
          <p:cNvPicPr>
            <a:picLocks noChangeAspect="1"/>
          </p:cNvPicPr>
          <p:nvPr/>
        </p:nvPicPr>
        <p:blipFill>
          <a:blip r:embed="rId1"/>
          <a:stretch>
            <a:fillRect/>
          </a:stretch>
        </p:blipFill>
        <p:spPr>
          <a:xfrm>
            <a:off x="863798" y="2315528"/>
            <a:ext cx="4054078" cy="2505551"/>
          </a:xfrm>
          <a:prstGeom prst="rect">
            <a:avLst/>
          </a:prstGeom>
        </p:spPr>
      </p:pic>
      <p:sp>
        <p:nvSpPr>
          <p:cNvPr id="4" name="Text 1"/>
          <p:cNvSpPr/>
          <p:nvPr/>
        </p:nvSpPr>
        <p:spPr>
          <a:xfrm>
            <a:off x="863798" y="5129570"/>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Hỏi Đáp</a:t>
            </a:r>
            <a:endParaRPr lang="en-US" sz="2200" dirty="0"/>
          </a:p>
        </p:txBody>
      </p:sp>
      <p:sp>
        <p:nvSpPr>
          <p:cNvPr id="5" name="Text 2"/>
          <p:cNvSpPr/>
          <p:nvPr/>
        </p:nvSpPr>
        <p:spPr>
          <a:xfrm>
            <a:off x="863798" y="5628203"/>
            <a:ext cx="4054078" cy="148066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Cô hỏi: "Hôm nay con nghe truyện gì? Con có thích trời mưa không?" để củng cố kiến thức và kết nối với trải nghiệm của trẻ.</a:t>
            </a:r>
            <a:endParaRPr lang="en-US" sz="1900" dirty="0"/>
          </a:p>
        </p:txBody>
      </p:sp>
      <p:pic>
        <p:nvPicPr>
          <p:cNvPr id="6" name="Image 1" descr="preencoded.png">    </p:cNvPr>
          <p:cNvPicPr>
            <a:picLocks noChangeAspect="1"/>
          </p:cNvPicPr>
          <p:nvPr/>
        </p:nvPicPr>
        <p:blipFill>
          <a:blip r:embed="rId2"/>
          <a:stretch>
            <a:fillRect/>
          </a:stretch>
        </p:blipFill>
        <p:spPr>
          <a:xfrm>
            <a:off x="5288042" y="2315528"/>
            <a:ext cx="4054197" cy="2505670"/>
          </a:xfrm>
          <a:prstGeom prst="rect">
            <a:avLst/>
          </a:prstGeom>
        </p:spPr>
      </p:pic>
      <p:sp>
        <p:nvSpPr>
          <p:cNvPr id="7" name="Text 3"/>
          <p:cNvSpPr/>
          <p:nvPr/>
        </p:nvSpPr>
        <p:spPr>
          <a:xfrm>
            <a:off x="5288042" y="5129689"/>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Nhận Xét</a:t>
            </a:r>
            <a:endParaRPr lang="en-US" sz="2200" dirty="0"/>
          </a:p>
        </p:txBody>
      </p:sp>
      <p:sp>
        <p:nvSpPr>
          <p:cNvPr id="8" name="Text 4"/>
          <p:cNvSpPr/>
          <p:nvPr/>
        </p:nvSpPr>
        <p:spPr>
          <a:xfrm>
            <a:off x="5288042" y="5628323"/>
            <a:ext cx="4054197" cy="1110496"/>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Cô nhận xét, tuyên dương trẻ chăm ngoan, tạo động lực và cảm giác thành công cho trẻ.</a:t>
            </a:r>
            <a:endParaRPr lang="en-US" sz="1900" dirty="0"/>
          </a:p>
        </p:txBody>
      </p:sp>
      <p:pic>
        <p:nvPicPr>
          <p:cNvPr id="9" name="Image 2" descr="preencoded.png">    </p:cNvPr>
          <p:cNvPicPr>
            <a:picLocks noChangeAspect="1"/>
          </p:cNvPicPr>
          <p:nvPr/>
        </p:nvPicPr>
        <p:blipFill>
          <a:blip r:embed="rId3"/>
          <a:stretch>
            <a:fillRect/>
          </a:stretch>
        </p:blipFill>
        <p:spPr>
          <a:xfrm>
            <a:off x="9712404" y="2315528"/>
            <a:ext cx="4054197" cy="2505670"/>
          </a:xfrm>
          <a:prstGeom prst="rect">
            <a:avLst/>
          </a:prstGeom>
        </p:spPr>
      </p:pic>
      <p:sp>
        <p:nvSpPr>
          <p:cNvPr id="10" name="Text 5"/>
          <p:cNvSpPr/>
          <p:nvPr/>
        </p:nvSpPr>
        <p:spPr>
          <a:xfrm>
            <a:off x="9712404" y="5129689"/>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Dặn Dò</a:t>
            </a:r>
            <a:endParaRPr lang="en-US" sz="2200" dirty="0"/>
          </a:p>
        </p:txBody>
      </p:sp>
      <p:sp>
        <p:nvSpPr>
          <p:cNvPr id="11" name="Text 6"/>
          <p:cNvSpPr/>
          <p:nvPr/>
        </p:nvSpPr>
        <p:spPr>
          <a:xfrm>
            <a:off x="9712404" y="5628323"/>
            <a:ext cx="4054197" cy="1110496"/>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Cô dặn trẻ về kể lại với ba mẹ: "Cóc gọi trời mưa!" để kết nối hoạt động ở lớp với gia đình.</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2025-04-14T05:07:14Z</dcterms:created>
  <dcterms:modified xsi:type="dcterms:W3CDTF">2025-04-14T05:07:14Z</dcterms:modified>
</cp:coreProperties>
</file>