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Instrument Sans Medium"/>
      <p:regular r:id="rId15"/>
    </p:embeddedFont>
    <p:embeddedFont>
      <p:font typeface="Instrument Sans Medium"/>
      <p:regular r:id="rId16"/>
    </p:embeddedFont>
    <p:embeddedFont>
      <p:font typeface="Instrument Sans Medium"/>
      <p:regular r:id="rId17"/>
    </p:embeddedFont>
    <p:embeddedFont>
      <p:font typeface="Instrument Sans Medium"/>
      <p:regular r:id="rId18"/>
    </p:embeddedFont>
    <p:embeddedFont>
      <p:font typeface="Inter"/>
      <p:regular r:id="rId19"/>
    </p:embeddedFont>
    <p:embeddedFont>
      <p:font typeface="Inter"/>
      <p:regular r:id="rId20"/>
    </p:embeddedFont>
    <p:embeddedFont>
      <p:font typeface="Inter"/>
      <p:regular r:id="rId21"/>
    </p:embeddedFont>
    <p:embeddedFont>
      <p:font typeface="Inter"/>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9.xml"/><Relationship Id="rId10"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685092"/>
            <a:ext cx="7195185"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Giáo Án Thơ: "Bé Tắm Biển"</a:t>
            </a:r>
            <a:endParaRPr lang="en-US" sz="4450" dirty="0"/>
          </a:p>
        </p:txBody>
      </p:sp>
      <p:sp>
        <p:nvSpPr>
          <p:cNvPr id="4" name="Text 1"/>
          <p:cNvSpPr/>
          <p:nvPr/>
        </p:nvSpPr>
        <p:spPr>
          <a:xfrm>
            <a:off x="793790" y="2734032"/>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Giáo án thơ "Bé Tắm Biển" được thiết kế cho trẻ từ 24-36 tháng tuổi, tập trung vào lĩnh vực phát triển ngôn ngữ và thẩm mỹ. Bài học kéo dài 15-20 phút, giúp trẻ làm quen với chủ đề biển và các hoạt động vui chơi tại bãi biển.</a:t>
            </a:r>
            <a:endParaRPr lang="en-US" sz="1750" dirty="0"/>
          </a:p>
        </p:txBody>
      </p:sp>
      <p:sp>
        <p:nvSpPr>
          <p:cNvPr id="5" name="Text 2"/>
          <p:cNvSpPr/>
          <p:nvPr/>
        </p:nvSpPr>
        <p:spPr>
          <a:xfrm>
            <a:off x="793790" y="4440793"/>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Thông qua bài thơ ngắn gọn, sinh động, trẻ sẽ được làm quen với các từ mới như biển, cát, nắng, sóng và phát triển kỹ năng nghe - ghi nhớ có chủ đích, đồng thời rèn luyện phản xạ ngôn ngữ và sự tự tin khi nói trước nhóm.</a:t>
            </a:r>
            <a:endParaRPr lang="en-US" sz="1750" dirty="0"/>
          </a:p>
        </p:txBody>
      </p:sp>
      <p:sp>
        <p:nvSpPr>
          <p:cNvPr id="6" name="Shape 3"/>
          <p:cNvSpPr/>
          <p:nvPr/>
        </p:nvSpPr>
        <p:spPr>
          <a:xfrm>
            <a:off x="793790" y="6164461"/>
            <a:ext cx="362903" cy="362903"/>
          </a:xfrm>
          <a:prstGeom prst="roundRect">
            <a:avLst>
              <a:gd name="adj" fmla="val 25194296"/>
            </a:avLst>
          </a:prstGeom>
          <a:noFill/>
          <a:ln w="7620">
            <a:solidFill>
              <a:srgbClr val="3C3838"/>
            </a:solidFill>
            <a:prstDash val="solid"/>
          </a:ln>
        </p:spPr>
      </p:sp>
      <p:pic>
        <p:nvPicPr>
          <p:cNvPr id="7" name="Image 1" descr="preencoded.png">    </p:cNvPr>
          <p:cNvPicPr>
            <a:picLocks noChangeAspect="1"/>
          </p:cNvPicPr>
          <p:nvPr/>
        </p:nvPicPr>
        <p:blipFill>
          <a:blip r:embed="rId2"/>
          <a:stretch>
            <a:fillRect/>
          </a:stretch>
        </p:blipFill>
        <p:spPr>
          <a:xfrm>
            <a:off x="801410" y="6172081"/>
            <a:ext cx="347663" cy="347663"/>
          </a:xfrm>
          <a:prstGeom prst="rect">
            <a:avLst/>
          </a:prstGeom>
        </p:spPr>
      </p:pic>
      <p:sp>
        <p:nvSpPr>
          <p:cNvPr id="8" name="Text 4"/>
          <p:cNvSpPr/>
          <p:nvPr/>
        </p:nvSpPr>
        <p:spPr>
          <a:xfrm>
            <a:off x="1270040" y="6147554"/>
            <a:ext cx="2977753" cy="396835"/>
          </a:xfrm>
          <a:prstGeom prst="rect">
            <a:avLst/>
          </a:prstGeom>
          <a:noFill/>
          <a:ln/>
        </p:spPr>
        <p:txBody>
          <a:bodyPr wrap="none" lIns="0" tIns="0" rIns="0" bIns="0" rtlCol="0" anchor="t"/>
          <a:lstStyle/>
          <a:p>
            <a:pPr algn="l" indent="0" marL="0">
              <a:lnSpc>
                <a:spcPts val="3100"/>
              </a:lnSpc>
              <a:buNone/>
            </a:pPr>
            <a:r>
              <a:rPr lang="en-US" sz="2200" b="1" dirty="0">
                <a:solidFill>
                  <a:srgbClr val="C7CDD6"/>
                </a:solidFill>
                <a:latin typeface="Inter Bold" pitchFamily="34" charset="0"/>
                <a:ea typeface="Inter Bold" pitchFamily="34" charset="-122"/>
                <a:cs typeface="Inter Bold" pitchFamily="34" charset="-120"/>
              </a:rPr>
              <a:t>by Huongmai Nguyen</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098232"/>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Mục Đích và Yêu Cầu</a:t>
            </a:r>
            <a:endParaRPr lang="en-US" sz="4450" dirty="0"/>
          </a:p>
        </p:txBody>
      </p:sp>
      <p:sp>
        <p:nvSpPr>
          <p:cNvPr id="4" name="Shape 1"/>
          <p:cNvSpPr/>
          <p:nvPr/>
        </p:nvSpPr>
        <p:spPr>
          <a:xfrm>
            <a:off x="6280190" y="2402324"/>
            <a:ext cx="510302" cy="510302"/>
          </a:xfrm>
          <a:prstGeom prst="roundRect">
            <a:avLst>
              <a:gd name="adj" fmla="val 6667"/>
            </a:avLst>
          </a:prstGeom>
          <a:solidFill>
            <a:srgbClr val="434348"/>
          </a:solidFill>
          <a:ln/>
        </p:spPr>
      </p:sp>
      <p:pic>
        <p:nvPicPr>
          <p:cNvPr id="5" name="Image 1" descr="preencoded.png">    </p:cNvPr>
          <p:cNvPicPr>
            <a:picLocks noChangeAspect="1"/>
          </p:cNvPicPr>
          <p:nvPr/>
        </p:nvPicPr>
        <p:blipFill>
          <a:blip r:embed="rId2"/>
          <a:stretch>
            <a:fillRect/>
          </a:stretch>
        </p:blipFill>
        <p:spPr>
          <a:xfrm>
            <a:off x="6365260" y="2444829"/>
            <a:ext cx="340162" cy="425291"/>
          </a:xfrm>
          <a:prstGeom prst="rect">
            <a:avLst/>
          </a:prstGeom>
        </p:spPr>
      </p:pic>
      <p:sp>
        <p:nvSpPr>
          <p:cNvPr id="6" name="Text 2"/>
          <p:cNvSpPr/>
          <p:nvPr/>
        </p:nvSpPr>
        <p:spPr>
          <a:xfrm>
            <a:off x="7017306" y="240232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Kiến thức</a:t>
            </a:r>
            <a:endParaRPr lang="en-US" sz="2200" dirty="0"/>
          </a:p>
        </p:txBody>
      </p:sp>
      <p:sp>
        <p:nvSpPr>
          <p:cNvPr id="7" name="Text 3"/>
          <p:cNvSpPr/>
          <p:nvPr/>
        </p:nvSpPr>
        <p:spPr>
          <a:xfrm>
            <a:off x="7017306" y="2892743"/>
            <a:ext cx="2927747" cy="254031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Trẻ biết tên bài thơ "Bé tắm biển". Hiểu nội dung đơn giản: bé được đi biển, tắm biển, chơi đùa dưới ánh nắng. Nhận biết một số từ mới: biển, cát, nắng, sóng, tắm, vui...</a:t>
            </a:r>
            <a:endParaRPr lang="en-US" sz="1750" dirty="0"/>
          </a:p>
        </p:txBody>
      </p:sp>
      <p:sp>
        <p:nvSpPr>
          <p:cNvPr id="8" name="Shape 4"/>
          <p:cNvSpPr/>
          <p:nvPr/>
        </p:nvSpPr>
        <p:spPr>
          <a:xfrm>
            <a:off x="10171867" y="2402324"/>
            <a:ext cx="510302" cy="510302"/>
          </a:xfrm>
          <a:prstGeom prst="roundRect">
            <a:avLst>
              <a:gd name="adj" fmla="val 6667"/>
            </a:avLst>
          </a:prstGeom>
          <a:solidFill>
            <a:srgbClr val="434348"/>
          </a:solidFill>
          <a:ln/>
        </p:spPr>
      </p:sp>
      <p:pic>
        <p:nvPicPr>
          <p:cNvPr id="9" name="Image 2" descr="preencoded.png">    </p:cNvPr>
          <p:cNvPicPr>
            <a:picLocks noChangeAspect="1"/>
          </p:cNvPicPr>
          <p:nvPr/>
        </p:nvPicPr>
        <p:blipFill>
          <a:blip r:embed="rId3"/>
          <a:stretch>
            <a:fillRect/>
          </a:stretch>
        </p:blipFill>
        <p:spPr>
          <a:xfrm>
            <a:off x="10256937" y="2444829"/>
            <a:ext cx="340162" cy="425291"/>
          </a:xfrm>
          <a:prstGeom prst="rect">
            <a:avLst/>
          </a:prstGeom>
        </p:spPr>
      </p:pic>
      <p:sp>
        <p:nvSpPr>
          <p:cNvPr id="10" name="Text 5"/>
          <p:cNvSpPr/>
          <p:nvPr/>
        </p:nvSpPr>
        <p:spPr>
          <a:xfrm>
            <a:off x="10908983" y="240232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Kỹ năng</a:t>
            </a:r>
            <a:endParaRPr lang="en-US" sz="2200" dirty="0"/>
          </a:p>
        </p:txBody>
      </p:sp>
      <p:sp>
        <p:nvSpPr>
          <p:cNvPr id="11" name="Text 6"/>
          <p:cNvSpPr/>
          <p:nvPr/>
        </p:nvSpPr>
        <p:spPr>
          <a:xfrm>
            <a:off x="10908983" y="2892743"/>
            <a:ext cx="2927747" cy="217741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Rèn khả năng nghe – ghi nhớ có chủ đích. Tập đọc thơ theo nhịp, lặp lại câu ngắn theo cô. Rèn phản xạ ngôn ngữ, sự tự tin khi nói trước nhóm.</a:t>
            </a:r>
            <a:endParaRPr lang="en-US" sz="1750" dirty="0"/>
          </a:p>
        </p:txBody>
      </p:sp>
      <p:sp>
        <p:nvSpPr>
          <p:cNvPr id="12" name="Shape 7"/>
          <p:cNvSpPr/>
          <p:nvPr/>
        </p:nvSpPr>
        <p:spPr>
          <a:xfrm>
            <a:off x="6280190" y="5915025"/>
            <a:ext cx="510302" cy="510302"/>
          </a:xfrm>
          <a:prstGeom prst="roundRect">
            <a:avLst>
              <a:gd name="adj" fmla="val 6667"/>
            </a:avLst>
          </a:prstGeom>
          <a:solidFill>
            <a:srgbClr val="434348"/>
          </a:solidFill>
          <a:ln/>
        </p:spPr>
      </p:sp>
      <p:pic>
        <p:nvPicPr>
          <p:cNvPr id="13" name="Image 3" descr="preencoded.png">    </p:cNvPr>
          <p:cNvPicPr>
            <a:picLocks noChangeAspect="1"/>
          </p:cNvPicPr>
          <p:nvPr/>
        </p:nvPicPr>
        <p:blipFill>
          <a:blip r:embed="rId4"/>
          <a:stretch>
            <a:fillRect/>
          </a:stretch>
        </p:blipFill>
        <p:spPr>
          <a:xfrm>
            <a:off x="6365260" y="5957530"/>
            <a:ext cx="340162" cy="425291"/>
          </a:xfrm>
          <a:prstGeom prst="rect">
            <a:avLst/>
          </a:prstGeom>
        </p:spPr>
      </p:pic>
      <p:sp>
        <p:nvSpPr>
          <p:cNvPr id="14" name="Text 8"/>
          <p:cNvSpPr/>
          <p:nvPr/>
        </p:nvSpPr>
        <p:spPr>
          <a:xfrm>
            <a:off x="7017306" y="591502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Thái độ</a:t>
            </a:r>
            <a:endParaRPr lang="en-US" sz="2200" dirty="0"/>
          </a:p>
        </p:txBody>
      </p:sp>
      <p:sp>
        <p:nvSpPr>
          <p:cNvPr id="15" name="Text 9"/>
          <p:cNvSpPr/>
          <p:nvPr/>
        </p:nvSpPr>
        <p:spPr>
          <a:xfrm>
            <a:off x="7017306" y="6405443"/>
            <a:ext cx="6819305"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Trẻ yêu thích giờ học thơ. Biết giữ gìn vệ sinh khi đi biển, không vứt rác bừa bãi (giáo dục lồng ghép).</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081207"/>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Chuẩn Bị Giáo Cụ</a:t>
            </a:r>
            <a:endParaRPr lang="en-US" sz="4450" dirty="0"/>
          </a:p>
        </p:txBody>
      </p:sp>
      <p:sp>
        <p:nvSpPr>
          <p:cNvPr id="4" name="Shape 1"/>
          <p:cNvSpPr/>
          <p:nvPr/>
        </p:nvSpPr>
        <p:spPr>
          <a:xfrm>
            <a:off x="793790" y="2130147"/>
            <a:ext cx="3664863" cy="3121462"/>
          </a:xfrm>
          <a:prstGeom prst="roundRect">
            <a:avLst>
              <a:gd name="adj" fmla="val 1090"/>
            </a:avLst>
          </a:prstGeom>
          <a:solidFill>
            <a:srgbClr val="434348"/>
          </a:solidFill>
          <a:ln/>
        </p:spPr>
      </p:sp>
      <p:sp>
        <p:nvSpPr>
          <p:cNvPr id="5" name="Text 2"/>
          <p:cNvSpPr/>
          <p:nvPr/>
        </p:nvSpPr>
        <p:spPr>
          <a:xfrm>
            <a:off x="1020604" y="235696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Tranh minh họa</a:t>
            </a:r>
            <a:endParaRPr lang="en-US" sz="2200" dirty="0"/>
          </a:p>
        </p:txBody>
      </p:sp>
      <p:sp>
        <p:nvSpPr>
          <p:cNvPr id="6" name="Text 3"/>
          <p:cNvSpPr/>
          <p:nvPr/>
        </p:nvSpPr>
        <p:spPr>
          <a:xfrm>
            <a:off x="1020604" y="2847380"/>
            <a:ext cx="3211235" cy="217741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Tranh minh họa bài thơ: bé tắm biển, chơi cát, nắng vàng, sóng biển. Các hình ảnh cần rõ ràng, màu sắc tươi sáng để thu hút sự chú ý của trẻ.</a:t>
            </a:r>
            <a:endParaRPr lang="en-US" sz="1750" dirty="0"/>
          </a:p>
        </p:txBody>
      </p:sp>
      <p:sp>
        <p:nvSpPr>
          <p:cNvPr id="7" name="Shape 4"/>
          <p:cNvSpPr/>
          <p:nvPr/>
        </p:nvSpPr>
        <p:spPr>
          <a:xfrm>
            <a:off x="4685467" y="2130147"/>
            <a:ext cx="3664863" cy="3121462"/>
          </a:xfrm>
          <a:prstGeom prst="roundRect">
            <a:avLst>
              <a:gd name="adj" fmla="val 1090"/>
            </a:avLst>
          </a:prstGeom>
          <a:solidFill>
            <a:srgbClr val="434348"/>
          </a:solidFill>
          <a:ln/>
        </p:spPr>
      </p:sp>
      <p:sp>
        <p:nvSpPr>
          <p:cNvPr id="8" name="Text 5"/>
          <p:cNvSpPr/>
          <p:nvPr/>
        </p:nvSpPr>
        <p:spPr>
          <a:xfrm>
            <a:off x="4912281" y="235696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Âm thanh</a:t>
            </a:r>
            <a:endParaRPr lang="en-US" sz="2200" dirty="0"/>
          </a:p>
        </p:txBody>
      </p:sp>
      <p:sp>
        <p:nvSpPr>
          <p:cNvPr id="9" name="Text 6"/>
          <p:cNvSpPr/>
          <p:nvPr/>
        </p:nvSpPr>
        <p:spPr>
          <a:xfrm>
            <a:off x="4912281" y="2847380"/>
            <a:ext cx="3211235" cy="1451610"/>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Nhạc nhẹ nhàng về biển (nếu có) để tạo không khí vui tươi và giúp trẻ hình dung không gian biển cả.</a:t>
            </a:r>
            <a:endParaRPr lang="en-US" sz="1750" dirty="0"/>
          </a:p>
        </p:txBody>
      </p:sp>
      <p:sp>
        <p:nvSpPr>
          <p:cNvPr id="10" name="Shape 7"/>
          <p:cNvSpPr/>
          <p:nvPr/>
        </p:nvSpPr>
        <p:spPr>
          <a:xfrm>
            <a:off x="793790" y="5478423"/>
            <a:ext cx="7556421" cy="1669852"/>
          </a:xfrm>
          <a:prstGeom prst="roundRect">
            <a:avLst>
              <a:gd name="adj" fmla="val 2038"/>
            </a:avLst>
          </a:prstGeom>
          <a:solidFill>
            <a:srgbClr val="434348"/>
          </a:solidFill>
          <a:ln/>
        </p:spPr>
      </p:sp>
      <p:sp>
        <p:nvSpPr>
          <p:cNvPr id="11" name="Text 8"/>
          <p:cNvSpPr/>
          <p:nvPr/>
        </p:nvSpPr>
        <p:spPr>
          <a:xfrm>
            <a:off x="1020604" y="570523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Đồ chơi</a:t>
            </a:r>
            <a:endParaRPr lang="en-US" sz="2200" dirty="0"/>
          </a:p>
        </p:txBody>
      </p:sp>
      <p:sp>
        <p:nvSpPr>
          <p:cNvPr id="12" name="Text 9"/>
          <p:cNvSpPr/>
          <p:nvPr/>
        </p:nvSpPr>
        <p:spPr>
          <a:xfrm>
            <a:off x="1020604" y="6195655"/>
            <a:ext cx="7102793"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Rối tay, rối ngón tay mô phỏng bé – cá – sóng biển (tùy chọn) để minh họa sinh động nội dung bài thơ.</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60571"/>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Nội Dung Bài Thơ</a:t>
            </a:r>
            <a:endParaRPr lang="en-US" sz="4450" dirty="0"/>
          </a:p>
        </p:txBody>
      </p:sp>
      <p:sp>
        <p:nvSpPr>
          <p:cNvPr id="3" name="Text 1"/>
          <p:cNvSpPr/>
          <p:nvPr/>
        </p:nvSpPr>
        <p:spPr>
          <a:xfrm>
            <a:off x="1857256" y="2371011"/>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Đoạn 1</a:t>
            </a:r>
            <a:endParaRPr lang="en-US" sz="2200" dirty="0"/>
          </a:p>
        </p:txBody>
      </p:sp>
      <p:sp>
        <p:nvSpPr>
          <p:cNvPr id="4" name="Text 2"/>
          <p:cNvSpPr/>
          <p:nvPr/>
        </p:nvSpPr>
        <p:spPr>
          <a:xfrm>
            <a:off x="793790" y="2861429"/>
            <a:ext cx="3898702" cy="725805"/>
          </a:xfrm>
          <a:prstGeom prst="rect">
            <a:avLst/>
          </a:prstGeom>
          <a:noFill/>
          <a:ln/>
        </p:spPr>
        <p:txBody>
          <a:bodyPr wrap="square" lIns="0" tIns="0" rIns="0" bIns="0" rtlCol="0" anchor="t"/>
          <a:lstStyle/>
          <a:p>
            <a:pPr algn="r" indent="0" marL="0">
              <a:lnSpc>
                <a:spcPts val="2850"/>
              </a:lnSpc>
              <a:buNone/>
            </a:pPr>
            <a:r>
              <a:rPr lang="en-US" sz="1750" dirty="0">
                <a:solidFill>
                  <a:srgbClr val="C7CDD6"/>
                </a:solidFill>
                <a:latin typeface="Inter" pitchFamily="34" charset="0"/>
                <a:ea typeface="Inter" pitchFamily="34" charset="-122"/>
                <a:cs typeface="Inter" pitchFamily="34" charset="-120"/>
              </a:rPr>
              <a:t>Biển xanh sóng vỗ,</a:t>
            </a:r>
            <a:pPr algn="r" indent="0" marL="0">
              <a:lnSpc>
                <a:spcPts val="2850"/>
              </a:lnSpc>
              <a:buNone/>
            </a:pPr>
            <a:r>
              <a:rPr lang="en-US" sz="1750" dirty="0">
                <a:solidFill>
                  <a:srgbClr val="C7CDD6"/>
                </a:solidFill>
                <a:latin typeface="Inter" pitchFamily="34" charset="0"/>
                <a:ea typeface="Inter" pitchFamily="34" charset="-122"/>
                <a:cs typeface="Inter" pitchFamily="34" charset="-120"/>
              </a:rPr>
              <a:t>
</a:t>
            </a:r>
            <a:pPr algn="r" indent="0" marL="0">
              <a:lnSpc>
                <a:spcPts val="2850"/>
              </a:lnSpc>
              <a:buNone/>
            </a:pPr>
            <a:r>
              <a:rPr lang="en-US" sz="1750" dirty="0">
                <a:solidFill>
                  <a:srgbClr val="C7CDD6"/>
                </a:solidFill>
                <a:latin typeface="Inter" pitchFamily="34" charset="0"/>
                <a:ea typeface="Inter" pitchFamily="34" charset="-122"/>
                <a:cs typeface="Inter" pitchFamily="34" charset="-120"/>
              </a:rPr>
              <a:t>Bé tắm biển vui.</a:t>
            </a:r>
            <a:endParaRPr lang="en-US" sz="1750" dirty="0"/>
          </a:p>
        </p:txBody>
      </p:sp>
      <p:pic>
        <p:nvPicPr>
          <p:cNvPr id="5" name="Image 0" descr="preencoded.png">    </p:cNvPr>
          <p:cNvPicPr>
            <a:picLocks noChangeAspect="1"/>
          </p:cNvPicPr>
          <p:nvPr/>
        </p:nvPicPr>
        <p:blipFill>
          <a:blip r:embed="rId1"/>
          <a:stretch>
            <a:fillRect/>
          </a:stretch>
        </p:blipFill>
        <p:spPr>
          <a:xfrm>
            <a:off x="5032653" y="1922978"/>
            <a:ext cx="4564975" cy="4564975"/>
          </a:xfrm>
          <a:prstGeom prst="rect">
            <a:avLst/>
          </a:prstGeom>
        </p:spPr>
      </p:pic>
      <p:sp>
        <p:nvSpPr>
          <p:cNvPr id="6" name="Text 3"/>
          <p:cNvSpPr/>
          <p:nvPr/>
        </p:nvSpPr>
        <p:spPr>
          <a:xfrm>
            <a:off x="6226731" y="2686050"/>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1</a:t>
            </a:r>
            <a:endParaRPr lang="en-US" sz="2650" dirty="0"/>
          </a:p>
        </p:txBody>
      </p:sp>
      <p:sp>
        <p:nvSpPr>
          <p:cNvPr id="7" name="Text 4"/>
          <p:cNvSpPr/>
          <p:nvPr/>
        </p:nvSpPr>
        <p:spPr>
          <a:xfrm>
            <a:off x="9937790" y="237101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Đoạn 2</a:t>
            </a:r>
            <a:endParaRPr lang="en-US" sz="2200" dirty="0"/>
          </a:p>
        </p:txBody>
      </p:sp>
      <p:sp>
        <p:nvSpPr>
          <p:cNvPr id="8" name="Text 5"/>
          <p:cNvSpPr/>
          <p:nvPr/>
        </p:nvSpPr>
        <p:spPr>
          <a:xfrm>
            <a:off x="9937790" y="2861429"/>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Cát vàng óng ánh,</a:t>
            </a:r>
            <a:pPr algn="l" indent="0" marL="0">
              <a:lnSpc>
                <a:spcPts val="2850"/>
              </a:lnSpc>
              <a:buNone/>
            </a:pPr>
            <a:r>
              <a:rPr lang="en-US" sz="1750" dirty="0">
                <a:solidFill>
                  <a:srgbClr val="C7CDD6"/>
                </a:solidFill>
                <a:latin typeface="Inter" pitchFamily="34" charset="0"/>
                <a:ea typeface="Inter" pitchFamily="34" charset="-122"/>
                <a:cs typeface="Inter" pitchFamily="34" charset="-120"/>
              </a:rPr>
              <a:t>
</a:t>
            </a:r>
            <a:pPr algn="l" indent="0" marL="0">
              <a:lnSpc>
                <a:spcPts val="2850"/>
              </a:lnSpc>
              <a:buNone/>
            </a:pPr>
            <a:r>
              <a:rPr lang="en-US" sz="1750" dirty="0">
                <a:solidFill>
                  <a:srgbClr val="C7CDD6"/>
                </a:solidFill>
                <a:latin typeface="Inter" pitchFamily="34" charset="0"/>
                <a:ea typeface="Inter" pitchFamily="34" charset="-122"/>
                <a:cs typeface="Inter" pitchFamily="34" charset="-120"/>
              </a:rPr>
              <a:t>Nắng nhẹ, gió lùa.</a:t>
            </a:r>
            <a:endParaRPr lang="en-US" sz="1750" dirty="0"/>
          </a:p>
        </p:txBody>
      </p:sp>
      <p:pic>
        <p:nvPicPr>
          <p:cNvPr id="9" name="Image 1" descr="preencoded.png">    </p:cNvPr>
          <p:cNvPicPr>
            <a:picLocks noChangeAspect="1"/>
          </p:cNvPicPr>
          <p:nvPr/>
        </p:nvPicPr>
        <p:blipFill>
          <a:blip r:embed="rId2"/>
          <a:stretch>
            <a:fillRect/>
          </a:stretch>
        </p:blipFill>
        <p:spPr>
          <a:xfrm>
            <a:off x="5032653" y="1922978"/>
            <a:ext cx="4564975" cy="4564975"/>
          </a:xfrm>
          <a:prstGeom prst="rect">
            <a:avLst/>
          </a:prstGeom>
        </p:spPr>
      </p:pic>
      <p:sp>
        <p:nvSpPr>
          <p:cNvPr id="10" name="Text 6"/>
          <p:cNvSpPr/>
          <p:nvPr/>
        </p:nvSpPr>
        <p:spPr>
          <a:xfrm>
            <a:off x="8452604" y="3074551"/>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2</a:t>
            </a:r>
            <a:endParaRPr lang="en-US" sz="2650" dirty="0"/>
          </a:p>
        </p:txBody>
      </p:sp>
      <p:sp>
        <p:nvSpPr>
          <p:cNvPr id="11" name="Text 7"/>
          <p:cNvSpPr/>
          <p:nvPr/>
        </p:nvSpPr>
        <p:spPr>
          <a:xfrm>
            <a:off x="9937790" y="482357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Đoạn 3</a:t>
            </a:r>
            <a:endParaRPr lang="en-US" sz="2200" dirty="0"/>
          </a:p>
        </p:txBody>
      </p:sp>
      <p:sp>
        <p:nvSpPr>
          <p:cNvPr id="12" name="Text 8"/>
          <p:cNvSpPr/>
          <p:nvPr/>
        </p:nvSpPr>
        <p:spPr>
          <a:xfrm>
            <a:off x="9937790" y="5313998"/>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Bé cười khanh khách,</a:t>
            </a:r>
            <a:pPr algn="l" indent="0" marL="0">
              <a:lnSpc>
                <a:spcPts val="2850"/>
              </a:lnSpc>
              <a:buNone/>
            </a:pPr>
            <a:r>
              <a:rPr lang="en-US" sz="1750" dirty="0">
                <a:solidFill>
                  <a:srgbClr val="C7CDD6"/>
                </a:solidFill>
                <a:latin typeface="Inter" pitchFamily="34" charset="0"/>
                <a:ea typeface="Inter" pitchFamily="34" charset="-122"/>
                <a:cs typeface="Inter" pitchFamily="34" charset="-120"/>
              </a:rPr>
              <a:t>
</a:t>
            </a:r>
            <a:pPr algn="l" indent="0" marL="0">
              <a:lnSpc>
                <a:spcPts val="2850"/>
              </a:lnSpc>
              <a:buNone/>
            </a:pPr>
            <a:r>
              <a:rPr lang="en-US" sz="1750" dirty="0">
                <a:solidFill>
                  <a:srgbClr val="C7CDD6"/>
                </a:solidFill>
                <a:latin typeface="Inter" pitchFamily="34" charset="0"/>
                <a:ea typeface="Inter" pitchFamily="34" charset="-122"/>
                <a:cs typeface="Inter" pitchFamily="34" charset="-120"/>
              </a:rPr>
              <a:t>Tay vẫy sóng xa.</a:t>
            </a:r>
            <a:endParaRPr lang="en-US" sz="1750" dirty="0"/>
          </a:p>
        </p:txBody>
      </p:sp>
      <p:pic>
        <p:nvPicPr>
          <p:cNvPr id="13" name="Image 2" descr="preencoded.png">    </p:cNvPr>
          <p:cNvPicPr>
            <a:picLocks noChangeAspect="1"/>
          </p:cNvPicPr>
          <p:nvPr/>
        </p:nvPicPr>
        <p:blipFill>
          <a:blip r:embed="rId3"/>
          <a:stretch>
            <a:fillRect/>
          </a:stretch>
        </p:blipFill>
        <p:spPr>
          <a:xfrm>
            <a:off x="5032653" y="1922978"/>
            <a:ext cx="4564975" cy="4564975"/>
          </a:xfrm>
          <a:prstGeom prst="rect">
            <a:avLst/>
          </a:prstGeom>
        </p:spPr>
      </p:pic>
      <p:sp>
        <p:nvSpPr>
          <p:cNvPr id="14" name="Text 9"/>
          <p:cNvSpPr/>
          <p:nvPr/>
        </p:nvSpPr>
        <p:spPr>
          <a:xfrm>
            <a:off x="8064103" y="5300424"/>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3</a:t>
            </a:r>
            <a:endParaRPr lang="en-US" sz="2650" dirty="0"/>
          </a:p>
        </p:txBody>
      </p:sp>
      <p:sp>
        <p:nvSpPr>
          <p:cNvPr id="15" name="Text 10"/>
          <p:cNvSpPr/>
          <p:nvPr/>
        </p:nvSpPr>
        <p:spPr>
          <a:xfrm>
            <a:off x="1857256" y="4823579"/>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Đoạn 4</a:t>
            </a:r>
            <a:endParaRPr lang="en-US" sz="2200" dirty="0"/>
          </a:p>
        </p:txBody>
      </p:sp>
      <p:sp>
        <p:nvSpPr>
          <p:cNvPr id="16" name="Text 11"/>
          <p:cNvSpPr/>
          <p:nvPr/>
        </p:nvSpPr>
        <p:spPr>
          <a:xfrm>
            <a:off x="793790" y="5313998"/>
            <a:ext cx="3898702" cy="725805"/>
          </a:xfrm>
          <a:prstGeom prst="rect">
            <a:avLst/>
          </a:prstGeom>
          <a:noFill/>
          <a:ln/>
        </p:spPr>
        <p:txBody>
          <a:bodyPr wrap="square" lIns="0" tIns="0" rIns="0" bIns="0" rtlCol="0" anchor="t"/>
          <a:lstStyle/>
          <a:p>
            <a:pPr algn="r" indent="0" marL="0">
              <a:lnSpc>
                <a:spcPts val="2850"/>
              </a:lnSpc>
              <a:buNone/>
            </a:pPr>
            <a:r>
              <a:rPr lang="en-US" sz="1750" dirty="0">
                <a:solidFill>
                  <a:srgbClr val="C7CDD6"/>
                </a:solidFill>
                <a:latin typeface="Inter" pitchFamily="34" charset="0"/>
                <a:ea typeface="Inter" pitchFamily="34" charset="-122"/>
                <a:cs typeface="Inter" pitchFamily="34" charset="-120"/>
              </a:rPr>
              <a:t>Biển cười lấp lánh,</a:t>
            </a:r>
            <a:pPr algn="r" indent="0" marL="0">
              <a:lnSpc>
                <a:spcPts val="2850"/>
              </a:lnSpc>
              <a:buNone/>
            </a:pPr>
            <a:r>
              <a:rPr lang="en-US" sz="1750" dirty="0">
                <a:solidFill>
                  <a:srgbClr val="C7CDD6"/>
                </a:solidFill>
                <a:latin typeface="Inter" pitchFamily="34" charset="0"/>
                <a:ea typeface="Inter" pitchFamily="34" charset="-122"/>
                <a:cs typeface="Inter" pitchFamily="34" charset="-120"/>
              </a:rPr>
              <a:t>
</a:t>
            </a:r>
            <a:pPr algn="r" indent="0" marL="0">
              <a:lnSpc>
                <a:spcPts val="2850"/>
              </a:lnSpc>
              <a:buNone/>
            </a:pPr>
            <a:r>
              <a:rPr lang="en-US" sz="1750" dirty="0">
                <a:solidFill>
                  <a:srgbClr val="C7CDD6"/>
                </a:solidFill>
                <a:latin typeface="Inter" pitchFamily="34" charset="0"/>
                <a:ea typeface="Inter" pitchFamily="34" charset="-122"/>
                <a:cs typeface="Inter" pitchFamily="34" charset="-120"/>
              </a:rPr>
              <a:t>Vui quá là vui!</a:t>
            </a:r>
            <a:endParaRPr lang="en-US" sz="1750" dirty="0"/>
          </a:p>
        </p:txBody>
      </p:sp>
      <p:pic>
        <p:nvPicPr>
          <p:cNvPr id="17" name="Image 3" descr="preencoded.png">    </p:cNvPr>
          <p:cNvPicPr>
            <a:picLocks noChangeAspect="1"/>
          </p:cNvPicPr>
          <p:nvPr/>
        </p:nvPicPr>
        <p:blipFill>
          <a:blip r:embed="rId4"/>
          <a:stretch>
            <a:fillRect/>
          </a:stretch>
        </p:blipFill>
        <p:spPr>
          <a:xfrm>
            <a:off x="5032653" y="1922978"/>
            <a:ext cx="4564975" cy="4564975"/>
          </a:xfrm>
          <a:prstGeom prst="rect">
            <a:avLst/>
          </a:prstGeom>
        </p:spPr>
      </p:pic>
      <p:sp>
        <p:nvSpPr>
          <p:cNvPr id="18" name="Text 12"/>
          <p:cNvSpPr/>
          <p:nvPr/>
        </p:nvSpPr>
        <p:spPr>
          <a:xfrm>
            <a:off x="5838230" y="4911923"/>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4</a:t>
            </a:r>
            <a:endParaRPr lang="en-US" sz="2650" dirty="0"/>
          </a:p>
        </p:txBody>
      </p:sp>
      <p:sp>
        <p:nvSpPr>
          <p:cNvPr id="19" name="Text 13"/>
          <p:cNvSpPr/>
          <p:nvPr/>
        </p:nvSpPr>
        <p:spPr>
          <a:xfrm>
            <a:off x="793790" y="6743105"/>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Bài thơ ngắn gọn, nhịp nhàng với các từ ngữ đơn giản, dễ hiểu, phù hợp với khả năng tiếp thu của trẻ 24-36 tháng. Nội dung mô tả không khí vui tươi, sinh động của bé khi được tắm biển và chơi đùa với sóng, cát.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05984"/>
            <a:ext cx="7628811"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Tiến Hành Hoạt Động: Phần 1</a:t>
            </a:r>
            <a:endParaRPr lang="en-US" sz="4450" dirty="0"/>
          </a:p>
        </p:txBody>
      </p:sp>
      <p:sp>
        <p:nvSpPr>
          <p:cNvPr id="3" name="Shape 1"/>
          <p:cNvSpPr/>
          <p:nvPr/>
        </p:nvSpPr>
        <p:spPr>
          <a:xfrm>
            <a:off x="7299960" y="2368391"/>
            <a:ext cx="30480" cy="4655225"/>
          </a:xfrm>
          <a:prstGeom prst="roundRect">
            <a:avLst>
              <a:gd name="adj" fmla="val 111628"/>
            </a:avLst>
          </a:prstGeom>
          <a:solidFill>
            <a:srgbClr val="5C5C61"/>
          </a:solidFill>
          <a:ln/>
        </p:spPr>
      </p:sp>
      <p:sp>
        <p:nvSpPr>
          <p:cNvPr id="4" name="Shape 2"/>
          <p:cNvSpPr/>
          <p:nvPr/>
        </p:nvSpPr>
        <p:spPr>
          <a:xfrm>
            <a:off x="6410087" y="2863453"/>
            <a:ext cx="680442" cy="30480"/>
          </a:xfrm>
          <a:prstGeom prst="roundRect">
            <a:avLst>
              <a:gd name="adj" fmla="val 111628"/>
            </a:avLst>
          </a:prstGeom>
          <a:solidFill>
            <a:srgbClr val="5C5C61"/>
          </a:solidFill>
          <a:ln/>
        </p:spPr>
      </p:sp>
      <p:sp>
        <p:nvSpPr>
          <p:cNvPr id="5" name="Shape 3"/>
          <p:cNvSpPr/>
          <p:nvPr/>
        </p:nvSpPr>
        <p:spPr>
          <a:xfrm>
            <a:off x="7060049" y="2623542"/>
            <a:ext cx="510302" cy="510302"/>
          </a:xfrm>
          <a:prstGeom prst="roundRect">
            <a:avLst>
              <a:gd name="adj" fmla="val 6667"/>
            </a:avLst>
          </a:prstGeom>
          <a:solidFill>
            <a:srgbClr val="434348"/>
          </a:solidFill>
          <a:ln/>
        </p:spPr>
      </p:sp>
      <p:pic>
        <p:nvPicPr>
          <p:cNvPr id="6" name="Image 0" descr="preencoded.png">    </p:cNvPr>
          <p:cNvPicPr>
            <a:picLocks noChangeAspect="1"/>
          </p:cNvPicPr>
          <p:nvPr/>
        </p:nvPicPr>
        <p:blipFill>
          <a:blip r:embed="rId1"/>
          <a:stretch>
            <a:fillRect/>
          </a:stretch>
        </p:blipFill>
        <p:spPr>
          <a:xfrm>
            <a:off x="7145119" y="2666048"/>
            <a:ext cx="340162" cy="425291"/>
          </a:xfrm>
          <a:prstGeom prst="rect">
            <a:avLst/>
          </a:prstGeom>
        </p:spPr>
      </p:pic>
      <p:sp>
        <p:nvSpPr>
          <p:cNvPr id="7" name="Text 4"/>
          <p:cNvSpPr/>
          <p:nvPr/>
        </p:nvSpPr>
        <p:spPr>
          <a:xfrm>
            <a:off x="1713190" y="2595205"/>
            <a:ext cx="4467939" cy="354330"/>
          </a:xfrm>
          <a:prstGeom prst="rect">
            <a:avLst/>
          </a:prstGeom>
          <a:noFill/>
          <a:ln/>
        </p:spPr>
        <p:txBody>
          <a:bodyPr wrap="none" lIns="0" tIns="0" rIns="0" bIns="0" rtlCol="0" anchor="t"/>
          <a:lstStyle/>
          <a:p>
            <a:pPr algn="r"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Ổn định – Gây hứng thú (2-3 phút)</a:t>
            </a:r>
            <a:endParaRPr lang="en-US" sz="2200" dirty="0"/>
          </a:p>
        </p:txBody>
      </p:sp>
      <p:sp>
        <p:nvSpPr>
          <p:cNvPr id="8" name="Text 5"/>
          <p:cNvSpPr/>
          <p:nvPr/>
        </p:nvSpPr>
        <p:spPr>
          <a:xfrm>
            <a:off x="793790" y="3085624"/>
            <a:ext cx="5387340" cy="1451610"/>
          </a:xfrm>
          <a:prstGeom prst="rect">
            <a:avLst/>
          </a:prstGeom>
          <a:noFill/>
          <a:ln/>
        </p:spPr>
        <p:txBody>
          <a:bodyPr wrap="square" lIns="0" tIns="0" rIns="0" bIns="0" rtlCol="0" anchor="t"/>
          <a:lstStyle/>
          <a:p>
            <a:pPr algn="r" indent="0" marL="0">
              <a:lnSpc>
                <a:spcPts val="2850"/>
              </a:lnSpc>
              <a:buNone/>
            </a:pPr>
            <a:r>
              <a:rPr lang="en-US" sz="1750" dirty="0">
                <a:solidFill>
                  <a:srgbClr val="C7CDD6"/>
                </a:solidFill>
                <a:latin typeface="Inter" pitchFamily="34" charset="0"/>
                <a:ea typeface="Inter" pitchFamily="34" charset="-122"/>
                <a:cs typeface="Inter" pitchFamily="34" charset="-120"/>
              </a:rPr>
              <a:t>Cô cho trẻ xem tranh/clip ngắn về biển. Hỏi trẻ: Con đã đi biển chưa? Ở biển có gì nào? Hôm nay cô dạy các con một bài thơ rất vui tên là "Bé tắm biển" nhé!</a:t>
            </a:r>
            <a:endParaRPr lang="en-US" sz="1750" dirty="0"/>
          </a:p>
        </p:txBody>
      </p:sp>
      <p:sp>
        <p:nvSpPr>
          <p:cNvPr id="9" name="Shape 6"/>
          <p:cNvSpPr/>
          <p:nvPr/>
        </p:nvSpPr>
        <p:spPr>
          <a:xfrm>
            <a:off x="7539871" y="3997523"/>
            <a:ext cx="680442" cy="30480"/>
          </a:xfrm>
          <a:prstGeom prst="roundRect">
            <a:avLst>
              <a:gd name="adj" fmla="val 111628"/>
            </a:avLst>
          </a:prstGeom>
          <a:solidFill>
            <a:srgbClr val="5C5C61"/>
          </a:solidFill>
          <a:ln/>
        </p:spPr>
      </p:sp>
      <p:sp>
        <p:nvSpPr>
          <p:cNvPr id="10" name="Shape 7"/>
          <p:cNvSpPr/>
          <p:nvPr/>
        </p:nvSpPr>
        <p:spPr>
          <a:xfrm>
            <a:off x="7060049" y="3757613"/>
            <a:ext cx="510302" cy="510302"/>
          </a:xfrm>
          <a:prstGeom prst="roundRect">
            <a:avLst>
              <a:gd name="adj" fmla="val 6667"/>
            </a:avLst>
          </a:prstGeom>
          <a:solidFill>
            <a:srgbClr val="434348"/>
          </a:solidFill>
          <a:ln/>
        </p:spPr>
      </p:sp>
      <p:pic>
        <p:nvPicPr>
          <p:cNvPr id="11" name="Image 1" descr="preencoded.png">    </p:cNvPr>
          <p:cNvPicPr>
            <a:picLocks noChangeAspect="1"/>
          </p:cNvPicPr>
          <p:nvPr/>
        </p:nvPicPr>
        <p:blipFill>
          <a:blip r:embed="rId2"/>
          <a:stretch>
            <a:fillRect/>
          </a:stretch>
        </p:blipFill>
        <p:spPr>
          <a:xfrm>
            <a:off x="7145119" y="3800118"/>
            <a:ext cx="340162" cy="425291"/>
          </a:xfrm>
          <a:prstGeom prst="rect">
            <a:avLst/>
          </a:prstGeom>
        </p:spPr>
      </p:pic>
      <p:sp>
        <p:nvSpPr>
          <p:cNvPr id="12" name="Text 8"/>
          <p:cNvSpPr/>
          <p:nvPr/>
        </p:nvSpPr>
        <p:spPr>
          <a:xfrm>
            <a:off x="8449270" y="3729276"/>
            <a:ext cx="4250769"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Cô đọc thơ – Trẻ nghe (2-3 phút)</a:t>
            </a:r>
            <a:endParaRPr lang="en-US" sz="2200" dirty="0"/>
          </a:p>
        </p:txBody>
      </p:sp>
      <p:sp>
        <p:nvSpPr>
          <p:cNvPr id="13" name="Text 9"/>
          <p:cNvSpPr/>
          <p:nvPr/>
        </p:nvSpPr>
        <p:spPr>
          <a:xfrm>
            <a:off x="8449270" y="4219694"/>
            <a:ext cx="5387340" cy="108870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Cô đọc diễn cảm lần 1 – kết hợp cử chỉ minh họa. Đọc lần 2: chậm rãi, rõ từ – cho trẻ cùng vỗ tay nhẹ theo nhịp.</a:t>
            </a:r>
            <a:endParaRPr lang="en-US" sz="1750" dirty="0"/>
          </a:p>
        </p:txBody>
      </p:sp>
      <p:sp>
        <p:nvSpPr>
          <p:cNvPr id="14" name="Shape 10"/>
          <p:cNvSpPr/>
          <p:nvPr/>
        </p:nvSpPr>
        <p:spPr>
          <a:xfrm>
            <a:off x="6410087" y="5485924"/>
            <a:ext cx="680442" cy="30480"/>
          </a:xfrm>
          <a:prstGeom prst="roundRect">
            <a:avLst>
              <a:gd name="adj" fmla="val 111628"/>
            </a:avLst>
          </a:prstGeom>
          <a:solidFill>
            <a:srgbClr val="5C5C61"/>
          </a:solidFill>
          <a:ln/>
        </p:spPr>
      </p:sp>
      <p:sp>
        <p:nvSpPr>
          <p:cNvPr id="15" name="Shape 11"/>
          <p:cNvSpPr/>
          <p:nvPr/>
        </p:nvSpPr>
        <p:spPr>
          <a:xfrm>
            <a:off x="7060049" y="5246013"/>
            <a:ext cx="510302" cy="510302"/>
          </a:xfrm>
          <a:prstGeom prst="roundRect">
            <a:avLst>
              <a:gd name="adj" fmla="val 6667"/>
            </a:avLst>
          </a:prstGeom>
          <a:solidFill>
            <a:srgbClr val="434348"/>
          </a:solidFill>
          <a:ln/>
        </p:spPr>
      </p:sp>
      <p:pic>
        <p:nvPicPr>
          <p:cNvPr id="16" name="Image 2" descr="preencoded.png">    </p:cNvPr>
          <p:cNvPicPr>
            <a:picLocks noChangeAspect="1"/>
          </p:cNvPicPr>
          <p:nvPr/>
        </p:nvPicPr>
        <p:blipFill>
          <a:blip r:embed="rId3"/>
          <a:stretch>
            <a:fillRect/>
          </a:stretch>
        </p:blipFill>
        <p:spPr>
          <a:xfrm>
            <a:off x="7145119" y="5288518"/>
            <a:ext cx="340162" cy="425291"/>
          </a:xfrm>
          <a:prstGeom prst="rect">
            <a:avLst/>
          </a:prstGeom>
        </p:spPr>
      </p:pic>
      <p:sp>
        <p:nvSpPr>
          <p:cNvPr id="17" name="Text 12"/>
          <p:cNvSpPr/>
          <p:nvPr/>
        </p:nvSpPr>
        <p:spPr>
          <a:xfrm>
            <a:off x="927021" y="5217676"/>
            <a:ext cx="5254109" cy="354330"/>
          </a:xfrm>
          <a:prstGeom prst="rect">
            <a:avLst/>
          </a:prstGeom>
          <a:noFill/>
          <a:ln/>
        </p:spPr>
        <p:txBody>
          <a:bodyPr wrap="none" lIns="0" tIns="0" rIns="0" bIns="0" rtlCol="0" anchor="t"/>
          <a:lstStyle/>
          <a:p>
            <a:pPr algn="r"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Đàm thoại – Giảng giải từ khó (4-5 phút)</a:t>
            </a:r>
            <a:endParaRPr lang="en-US" sz="2200" dirty="0"/>
          </a:p>
        </p:txBody>
      </p:sp>
      <p:sp>
        <p:nvSpPr>
          <p:cNvPr id="18" name="Text 13"/>
          <p:cNvSpPr/>
          <p:nvPr/>
        </p:nvSpPr>
        <p:spPr>
          <a:xfrm>
            <a:off x="793790" y="5708094"/>
            <a:ext cx="5387340" cy="1088708"/>
          </a:xfrm>
          <a:prstGeom prst="rect">
            <a:avLst/>
          </a:prstGeom>
          <a:noFill/>
          <a:ln/>
        </p:spPr>
        <p:txBody>
          <a:bodyPr wrap="square" lIns="0" tIns="0" rIns="0" bIns="0" rtlCol="0" anchor="t"/>
          <a:lstStyle/>
          <a:p>
            <a:pPr algn="r" indent="0" marL="0">
              <a:lnSpc>
                <a:spcPts val="2850"/>
              </a:lnSpc>
              <a:buNone/>
            </a:pPr>
            <a:r>
              <a:rPr lang="en-US" sz="1750" dirty="0">
                <a:solidFill>
                  <a:srgbClr val="C7CDD6"/>
                </a:solidFill>
                <a:latin typeface="Inter" pitchFamily="34" charset="0"/>
                <a:ea typeface="Inter" pitchFamily="34" charset="-122"/>
                <a:cs typeface="Inter" pitchFamily="34" charset="-120"/>
              </a:rPr>
              <a:t>Hỏi trẻ: Bé làm gì ở biển? Biển có sóng không? Cát màu gì? Biển và bé có vui không? Giải thích từ mới qua tranh: sóng vỗ, gió lùa, cát vàng...</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03871" y="1049060"/>
            <a:ext cx="6978134" cy="640556"/>
          </a:xfrm>
          <a:prstGeom prst="rect">
            <a:avLst/>
          </a:prstGeom>
          <a:noFill/>
          <a:ln/>
        </p:spPr>
        <p:txBody>
          <a:bodyPr wrap="none" lIns="0" tIns="0" rIns="0" bIns="0" rtlCol="0" anchor="t"/>
          <a:lstStyle/>
          <a:p>
            <a:pPr algn="l" indent="0" marL="0">
              <a:lnSpc>
                <a:spcPts val="5000"/>
              </a:lnSpc>
              <a:buNone/>
            </a:pPr>
            <a:r>
              <a:rPr lang="en-US" sz="4000" dirty="0">
                <a:solidFill>
                  <a:srgbClr val="EFD5FA"/>
                </a:solidFill>
                <a:latin typeface="Instrument Sans Medium" pitchFamily="34" charset="0"/>
                <a:ea typeface="Instrument Sans Medium" pitchFamily="34" charset="-122"/>
                <a:cs typeface="Instrument Sans Medium" pitchFamily="34" charset="-120"/>
              </a:rPr>
              <a:t>Tiến Hành Hoạt Động: Phần 2</a:t>
            </a:r>
            <a:endParaRPr lang="en-US" sz="4000" dirty="0"/>
          </a:p>
        </p:txBody>
      </p:sp>
      <p:pic>
        <p:nvPicPr>
          <p:cNvPr id="4" name="Image 1" descr="preencoded.png">    </p:cNvPr>
          <p:cNvPicPr>
            <a:picLocks noChangeAspect="1"/>
          </p:cNvPicPr>
          <p:nvPr/>
        </p:nvPicPr>
        <p:blipFill>
          <a:blip r:embed="rId2"/>
          <a:stretch>
            <a:fillRect/>
          </a:stretch>
        </p:blipFill>
        <p:spPr>
          <a:xfrm>
            <a:off x="6203871" y="1997035"/>
            <a:ext cx="1024890" cy="1837134"/>
          </a:xfrm>
          <a:prstGeom prst="rect">
            <a:avLst/>
          </a:prstGeom>
        </p:spPr>
      </p:pic>
      <p:sp>
        <p:nvSpPr>
          <p:cNvPr id="5" name="Text 1"/>
          <p:cNvSpPr/>
          <p:nvPr/>
        </p:nvSpPr>
        <p:spPr>
          <a:xfrm>
            <a:off x="7536180" y="2201942"/>
            <a:ext cx="3092410" cy="320278"/>
          </a:xfrm>
          <a:prstGeom prst="rect">
            <a:avLst/>
          </a:prstGeom>
          <a:noFill/>
          <a:ln/>
        </p:spPr>
        <p:txBody>
          <a:bodyPr wrap="none" lIns="0" tIns="0" rIns="0" bIns="0" rtlCol="0" anchor="t"/>
          <a:lstStyle/>
          <a:p>
            <a:pPr algn="l" indent="0" marL="0">
              <a:lnSpc>
                <a:spcPts val="2500"/>
              </a:lnSpc>
              <a:buNone/>
            </a:pPr>
            <a:r>
              <a:rPr lang="en-US" sz="2000" dirty="0">
                <a:solidFill>
                  <a:srgbClr val="C7CDD6"/>
                </a:solidFill>
                <a:latin typeface="Instrument Sans Medium" pitchFamily="34" charset="0"/>
                <a:ea typeface="Instrument Sans Medium" pitchFamily="34" charset="-122"/>
                <a:cs typeface="Instrument Sans Medium" pitchFamily="34" charset="-120"/>
              </a:rPr>
              <a:t>Dạy trẻ đọc thơ (6-8 phút)</a:t>
            </a:r>
            <a:endParaRPr lang="en-US" sz="2000" dirty="0"/>
          </a:p>
        </p:txBody>
      </p:sp>
      <p:sp>
        <p:nvSpPr>
          <p:cNvPr id="6" name="Text 2"/>
          <p:cNvSpPr/>
          <p:nvPr/>
        </p:nvSpPr>
        <p:spPr>
          <a:xfrm>
            <a:off x="7536180" y="2645212"/>
            <a:ext cx="6376749" cy="984052"/>
          </a:xfrm>
          <a:prstGeom prst="rect">
            <a:avLst/>
          </a:prstGeom>
          <a:noFill/>
          <a:ln/>
        </p:spPr>
        <p:txBody>
          <a:bodyPr wrap="square" lIns="0" tIns="0" rIns="0" bIns="0" rtlCol="0" anchor="t"/>
          <a:lstStyle/>
          <a:p>
            <a:pPr algn="l" indent="0" marL="0">
              <a:lnSpc>
                <a:spcPts val="2550"/>
              </a:lnSpc>
              <a:buNone/>
            </a:pPr>
            <a:r>
              <a:rPr lang="en-US" sz="1600" dirty="0">
                <a:solidFill>
                  <a:srgbClr val="C7CDD6"/>
                </a:solidFill>
                <a:latin typeface="Inter" pitchFamily="34" charset="0"/>
                <a:ea typeface="Inter" pitchFamily="34" charset="-122"/>
                <a:cs typeface="Inter" pitchFamily="34" charset="-120"/>
              </a:rPr>
              <a:t>Cho trẻ đọc theo từng câu – từng đoạn. Đọc theo nhóm – cá nhân. Vừa đọc vừa vận động tay đơn giản (vẫy tay, mô phỏng sóng...). Khen ngợi trẻ đọc tốt, mạnh dạn, nhấn nhịp thơ.</a:t>
            </a:r>
            <a:endParaRPr lang="en-US" sz="1600" dirty="0"/>
          </a:p>
        </p:txBody>
      </p:sp>
      <p:pic>
        <p:nvPicPr>
          <p:cNvPr id="7" name="Image 2" descr="preencoded.png">    </p:cNvPr>
          <p:cNvPicPr>
            <a:picLocks noChangeAspect="1"/>
          </p:cNvPicPr>
          <p:nvPr/>
        </p:nvPicPr>
        <p:blipFill>
          <a:blip r:embed="rId3"/>
          <a:stretch>
            <a:fillRect/>
          </a:stretch>
        </p:blipFill>
        <p:spPr>
          <a:xfrm>
            <a:off x="6203871" y="3834170"/>
            <a:ext cx="1024890" cy="1509117"/>
          </a:xfrm>
          <a:prstGeom prst="rect">
            <a:avLst/>
          </a:prstGeom>
        </p:spPr>
      </p:pic>
      <p:sp>
        <p:nvSpPr>
          <p:cNvPr id="8" name="Text 3"/>
          <p:cNvSpPr/>
          <p:nvPr/>
        </p:nvSpPr>
        <p:spPr>
          <a:xfrm>
            <a:off x="7536180" y="4039076"/>
            <a:ext cx="3189803" cy="320278"/>
          </a:xfrm>
          <a:prstGeom prst="rect">
            <a:avLst/>
          </a:prstGeom>
          <a:noFill/>
          <a:ln/>
        </p:spPr>
        <p:txBody>
          <a:bodyPr wrap="none" lIns="0" tIns="0" rIns="0" bIns="0" rtlCol="0" anchor="t"/>
          <a:lstStyle/>
          <a:p>
            <a:pPr algn="l" indent="0" marL="0">
              <a:lnSpc>
                <a:spcPts val="2500"/>
              </a:lnSpc>
              <a:buNone/>
            </a:pPr>
            <a:r>
              <a:rPr lang="en-US" sz="2000" dirty="0">
                <a:solidFill>
                  <a:srgbClr val="C7CDD6"/>
                </a:solidFill>
                <a:latin typeface="Instrument Sans Medium" pitchFamily="34" charset="0"/>
                <a:ea typeface="Instrument Sans Medium" pitchFamily="34" charset="-122"/>
                <a:cs typeface="Instrument Sans Medium" pitchFamily="34" charset="-120"/>
              </a:rPr>
              <a:t>Trò chơi củng cố (2-3 phút)</a:t>
            </a:r>
            <a:endParaRPr lang="en-US" sz="2000" dirty="0"/>
          </a:p>
        </p:txBody>
      </p:sp>
      <p:sp>
        <p:nvSpPr>
          <p:cNvPr id="9" name="Text 4"/>
          <p:cNvSpPr/>
          <p:nvPr/>
        </p:nvSpPr>
        <p:spPr>
          <a:xfrm>
            <a:off x="7536180" y="4482346"/>
            <a:ext cx="6376749" cy="656034"/>
          </a:xfrm>
          <a:prstGeom prst="rect">
            <a:avLst/>
          </a:prstGeom>
          <a:noFill/>
          <a:ln/>
        </p:spPr>
        <p:txBody>
          <a:bodyPr wrap="square" lIns="0" tIns="0" rIns="0" bIns="0" rtlCol="0" anchor="t"/>
          <a:lstStyle/>
          <a:p>
            <a:pPr algn="l" indent="0" marL="0">
              <a:lnSpc>
                <a:spcPts val="2550"/>
              </a:lnSpc>
              <a:buNone/>
            </a:pPr>
            <a:r>
              <a:rPr lang="en-US" sz="1600" dirty="0">
                <a:solidFill>
                  <a:srgbClr val="C7CDD6"/>
                </a:solidFill>
                <a:latin typeface="Inter" pitchFamily="34" charset="0"/>
                <a:ea typeface="Inter" pitchFamily="34" charset="-122"/>
                <a:cs typeface="Inter" pitchFamily="34" charset="-120"/>
              </a:rPr>
              <a:t>Trò chơi: "Thi ai đọc giỏi". Cô chia trẻ thành nhóm 2-3 bạn cùng đọc. Thi đua đọc đúng – rõ – vui tươi.</a:t>
            </a:r>
            <a:endParaRPr lang="en-US" sz="1600" dirty="0"/>
          </a:p>
        </p:txBody>
      </p:sp>
      <p:pic>
        <p:nvPicPr>
          <p:cNvPr id="10" name="Image 3" descr="preencoded.png">    </p:cNvPr>
          <p:cNvPicPr>
            <a:picLocks noChangeAspect="1"/>
          </p:cNvPicPr>
          <p:nvPr/>
        </p:nvPicPr>
        <p:blipFill>
          <a:blip r:embed="rId4"/>
          <a:stretch>
            <a:fillRect/>
          </a:stretch>
        </p:blipFill>
        <p:spPr>
          <a:xfrm>
            <a:off x="6203871" y="5343287"/>
            <a:ext cx="1024890" cy="1837134"/>
          </a:xfrm>
          <a:prstGeom prst="rect">
            <a:avLst/>
          </a:prstGeom>
        </p:spPr>
      </p:pic>
      <p:sp>
        <p:nvSpPr>
          <p:cNvPr id="11" name="Text 5"/>
          <p:cNvSpPr/>
          <p:nvPr/>
        </p:nvSpPr>
        <p:spPr>
          <a:xfrm>
            <a:off x="7536180" y="5548193"/>
            <a:ext cx="3368278" cy="320278"/>
          </a:xfrm>
          <a:prstGeom prst="rect">
            <a:avLst/>
          </a:prstGeom>
          <a:noFill/>
          <a:ln/>
        </p:spPr>
        <p:txBody>
          <a:bodyPr wrap="none" lIns="0" tIns="0" rIns="0" bIns="0" rtlCol="0" anchor="t"/>
          <a:lstStyle/>
          <a:p>
            <a:pPr algn="l" indent="0" marL="0">
              <a:lnSpc>
                <a:spcPts val="2500"/>
              </a:lnSpc>
              <a:buNone/>
            </a:pPr>
            <a:r>
              <a:rPr lang="en-US" sz="2000" dirty="0">
                <a:solidFill>
                  <a:srgbClr val="C7CDD6"/>
                </a:solidFill>
                <a:latin typeface="Instrument Sans Medium" pitchFamily="34" charset="0"/>
                <a:ea typeface="Instrument Sans Medium" pitchFamily="34" charset="-122"/>
                <a:cs typeface="Instrument Sans Medium" pitchFamily="34" charset="-120"/>
              </a:rPr>
              <a:t>Hồi tĩnh – Kết thúc (1-2 phút)</a:t>
            </a:r>
            <a:endParaRPr lang="en-US" sz="2000" dirty="0"/>
          </a:p>
        </p:txBody>
      </p:sp>
      <p:sp>
        <p:nvSpPr>
          <p:cNvPr id="12" name="Text 6"/>
          <p:cNvSpPr/>
          <p:nvPr/>
        </p:nvSpPr>
        <p:spPr>
          <a:xfrm>
            <a:off x="7536180" y="5991463"/>
            <a:ext cx="6376749" cy="984052"/>
          </a:xfrm>
          <a:prstGeom prst="rect">
            <a:avLst/>
          </a:prstGeom>
          <a:noFill/>
          <a:ln/>
        </p:spPr>
        <p:txBody>
          <a:bodyPr wrap="square" lIns="0" tIns="0" rIns="0" bIns="0" rtlCol="0" anchor="t"/>
          <a:lstStyle/>
          <a:p>
            <a:pPr algn="l" indent="0" marL="0">
              <a:lnSpc>
                <a:spcPts val="2550"/>
              </a:lnSpc>
              <a:buNone/>
            </a:pPr>
            <a:r>
              <a:rPr lang="en-US" sz="1600" dirty="0">
                <a:solidFill>
                  <a:srgbClr val="C7CDD6"/>
                </a:solidFill>
                <a:latin typeface="Inter" pitchFamily="34" charset="0"/>
                <a:ea typeface="Inter" pitchFamily="34" charset="-122"/>
                <a:cs typeface="Inter" pitchFamily="34" charset="-120"/>
              </a:rPr>
              <a:t>Cùng cô đọc lại 1 lần bài thơ với nhạc nền nhẹ nhàng. Nhận xét – khen ngợi: Các con học thơ rất giỏi. Nhớ giữ gìn môi trường sạch đẹp khi đi biển nhé!</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496616"/>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Gợi Ý Mở Rộng</a:t>
            </a:r>
            <a:endParaRPr lang="en-US" sz="4450" dirty="0"/>
          </a:p>
        </p:txBody>
      </p:sp>
      <p:pic>
        <p:nvPicPr>
          <p:cNvPr id="4" name="Image 1" descr="preencoded.png">    </p:cNvPr>
          <p:cNvPicPr>
            <a:picLocks noChangeAspect="1"/>
          </p:cNvPicPr>
          <p:nvPr/>
        </p:nvPicPr>
        <p:blipFill>
          <a:blip r:embed="rId2"/>
          <a:stretch>
            <a:fillRect/>
          </a:stretch>
        </p:blipFill>
        <p:spPr>
          <a:xfrm>
            <a:off x="6280190" y="2545556"/>
            <a:ext cx="566976" cy="566976"/>
          </a:xfrm>
          <a:prstGeom prst="rect">
            <a:avLst/>
          </a:prstGeom>
        </p:spPr>
      </p:pic>
      <p:sp>
        <p:nvSpPr>
          <p:cNvPr id="5" name="Text 1"/>
          <p:cNvSpPr/>
          <p:nvPr/>
        </p:nvSpPr>
        <p:spPr>
          <a:xfrm>
            <a:off x="6280190" y="3339346"/>
            <a:ext cx="2291953"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Hoạt động vẽ</a:t>
            </a:r>
            <a:endParaRPr lang="en-US" sz="2200" dirty="0"/>
          </a:p>
        </p:txBody>
      </p:sp>
      <p:sp>
        <p:nvSpPr>
          <p:cNvPr id="6" name="Text 2"/>
          <p:cNvSpPr/>
          <p:nvPr/>
        </p:nvSpPr>
        <p:spPr>
          <a:xfrm>
            <a:off x="6280190" y="3829764"/>
            <a:ext cx="2291953" cy="2903220"/>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Vẽ/trang trí tranh "bé tắm biển" sau hoạt động. Trẻ có thể sử dụng màu sáp, màu nước hoặc dán các vật liệu như cát, giấy màu để tạo hiệu ứng biển.</a:t>
            </a:r>
            <a:endParaRPr lang="en-US" sz="1750" dirty="0"/>
          </a:p>
        </p:txBody>
      </p:sp>
      <p:pic>
        <p:nvPicPr>
          <p:cNvPr id="7" name="Image 2" descr="preencoded.png">    </p:cNvPr>
          <p:cNvPicPr>
            <a:picLocks noChangeAspect="1"/>
          </p:cNvPicPr>
          <p:nvPr/>
        </p:nvPicPr>
        <p:blipFill>
          <a:blip r:embed="rId3"/>
          <a:stretch>
            <a:fillRect/>
          </a:stretch>
        </p:blipFill>
        <p:spPr>
          <a:xfrm>
            <a:off x="8912304" y="2545556"/>
            <a:ext cx="566976" cy="566976"/>
          </a:xfrm>
          <a:prstGeom prst="rect">
            <a:avLst/>
          </a:prstGeom>
        </p:spPr>
      </p:pic>
      <p:sp>
        <p:nvSpPr>
          <p:cNvPr id="8" name="Text 3"/>
          <p:cNvSpPr/>
          <p:nvPr/>
        </p:nvSpPr>
        <p:spPr>
          <a:xfrm>
            <a:off x="8912304" y="3339346"/>
            <a:ext cx="2292072" cy="708660"/>
          </a:xfrm>
          <a:prstGeom prst="rect">
            <a:avLst/>
          </a:prstGeom>
          <a:noFill/>
          <a:ln/>
        </p:spPr>
        <p:txBody>
          <a:bodyPr wrap="squar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Trò chơi ghép hình</a:t>
            </a:r>
            <a:endParaRPr lang="en-US" sz="2200" dirty="0"/>
          </a:p>
        </p:txBody>
      </p:sp>
      <p:sp>
        <p:nvSpPr>
          <p:cNvPr id="9" name="Text 4"/>
          <p:cNvSpPr/>
          <p:nvPr/>
        </p:nvSpPr>
        <p:spPr>
          <a:xfrm>
            <a:off x="8912304" y="4184094"/>
            <a:ext cx="2292072" cy="254031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Ghép hình các vật ở biển: nón, phao, cá, sóng, thuyền... Hoạt động này giúp trẻ củng cố từ vựng và phát triển kỹ năng vận động tinh.</a:t>
            </a:r>
            <a:endParaRPr lang="en-US" sz="1750" dirty="0"/>
          </a:p>
        </p:txBody>
      </p:sp>
      <p:pic>
        <p:nvPicPr>
          <p:cNvPr id="10" name="Image 3" descr="preencoded.png">    </p:cNvPr>
          <p:cNvPicPr>
            <a:picLocks noChangeAspect="1"/>
          </p:cNvPicPr>
          <p:nvPr/>
        </p:nvPicPr>
        <p:blipFill>
          <a:blip r:embed="rId4"/>
          <a:stretch>
            <a:fillRect/>
          </a:stretch>
        </p:blipFill>
        <p:spPr>
          <a:xfrm>
            <a:off x="11544538" y="2545556"/>
            <a:ext cx="566976" cy="566976"/>
          </a:xfrm>
          <a:prstGeom prst="rect">
            <a:avLst/>
          </a:prstGeom>
        </p:spPr>
      </p:pic>
      <p:sp>
        <p:nvSpPr>
          <p:cNvPr id="11" name="Text 5"/>
          <p:cNvSpPr/>
          <p:nvPr/>
        </p:nvSpPr>
        <p:spPr>
          <a:xfrm>
            <a:off x="11544538" y="3339346"/>
            <a:ext cx="2291953"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Đóng vai</a:t>
            </a:r>
            <a:endParaRPr lang="en-US" sz="2200" dirty="0"/>
          </a:p>
        </p:txBody>
      </p:sp>
      <p:sp>
        <p:nvSpPr>
          <p:cNvPr id="12" name="Text 6"/>
          <p:cNvSpPr/>
          <p:nvPr/>
        </p:nvSpPr>
        <p:spPr>
          <a:xfrm>
            <a:off x="11544538" y="3829764"/>
            <a:ext cx="2291953" cy="2903220"/>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Tổ chức cho trẻ đóng vai "đi tắm biển" với đạo cụ đơn giản như khăn, mũ, kính... để trẻ thực hành ngôn ngữ và vận động theo nội dung bài thơ.</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43545" y="584240"/>
            <a:ext cx="5311616" cy="663893"/>
          </a:xfrm>
          <a:prstGeom prst="rect">
            <a:avLst/>
          </a:prstGeom>
          <a:noFill/>
          <a:ln/>
        </p:spPr>
        <p:txBody>
          <a:bodyPr wrap="none" lIns="0" tIns="0" rIns="0" bIns="0" rtlCol="0" anchor="t"/>
          <a:lstStyle/>
          <a:p>
            <a:pPr algn="l" indent="0" marL="0">
              <a:lnSpc>
                <a:spcPts val="5200"/>
              </a:lnSpc>
              <a:buNone/>
            </a:pPr>
            <a:r>
              <a:rPr lang="en-US" sz="4150" dirty="0">
                <a:solidFill>
                  <a:srgbClr val="EFD5FA"/>
                </a:solidFill>
                <a:latin typeface="Instrument Sans Medium" pitchFamily="34" charset="0"/>
                <a:ea typeface="Instrument Sans Medium" pitchFamily="34" charset="-122"/>
                <a:cs typeface="Instrument Sans Medium" pitchFamily="34" charset="-120"/>
              </a:rPr>
              <a:t>Lợi Ích Giáo Dục</a:t>
            </a:r>
            <a:endParaRPr lang="en-US" sz="4150" dirty="0"/>
          </a:p>
        </p:txBody>
      </p:sp>
      <p:pic>
        <p:nvPicPr>
          <p:cNvPr id="3" name="Image 0" descr="preencoded.png">    </p:cNvPr>
          <p:cNvPicPr>
            <a:picLocks noChangeAspect="1"/>
          </p:cNvPicPr>
          <p:nvPr/>
        </p:nvPicPr>
        <p:blipFill>
          <a:blip r:embed="rId1"/>
          <a:stretch>
            <a:fillRect/>
          </a:stretch>
        </p:blipFill>
        <p:spPr>
          <a:xfrm>
            <a:off x="3216116" y="1672947"/>
            <a:ext cx="1626394" cy="1223963"/>
          </a:xfrm>
          <a:prstGeom prst="rect">
            <a:avLst/>
          </a:prstGeom>
        </p:spPr>
      </p:pic>
      <p:pic>
        <p:nvPicPr>
          <p:cNvPr id="4" name="Image 1" descr="preencoded.png">    </p:cNvPr>
          <p:cNvPicPr>
            <a:picLocks noChangeAspect="1"/>
          </p:cNvPicPr>
          <p:nvPr/>
        </p:nvPicPr>
        <p:blipFill>
          <a:blip r:embed="rId2"/>
          <a:stretch>
            <a:fillRect/>
          </a:stretch>
        </p:blipFill>
        <p:spPr>
          <a:xfrm>
            <a:off x="3879890" y="2249924"/>
            <a:ext cx="298728" cy="373380"/>
          </a:xfrm>
          <a:prstGeom prst="rect">
            <a:avLst/>
          </a:prstGeom>
        </p:spPr>
      </p:pic>
      <p:sp>
        <p:nvSpPr>
          <p:cNvPr id="5" name="Text 1"/>
          <p:cNvSpPr/>
          <p:nvPr/>
        </p:nvSpPr>
        <p:spPr>
          <a:xfrm>
            <a:off x="5054918" y="1885355"/>
            <a:ext cx="2655808" cy="331946"/>
          </a:xfrm>
          <a:prstGeom prst="rect">
            <a:avLst/>
          </a:prstGeom>
          <a:noFill/>
          <a:ln/>
        </p:spPr>
        <p:txBody>
          <a:bodyPr wrap="none" lIns="0" tIns="0" rIns="0" bIns="0" rtlCol="0" anchor="t"/>
          <a:lstStyle/>
          <a:p>
            <a:pPr algn="l" indent="0" marL="0">
              <a:lnSpc>
                <a:spcPts val="2600"/>
              </a:lnSpc>
              <a:buNone/>
            </a:pPr>
            <a:r>
              <a:rPr lang="en-US" sz="2050" dirty="0">
                <a:solidFill>
                  <a:srgbClr val="C7CDD6"/>
                </a:solidFill>
                <a:latin typeface="Instrument Sans Medium" pitchFamily="34" charset="0"/>
                <a:ea typeface="Instrument Sans Medium" pitchFamily="34" charset="-122"/>
                <a:cs typeface="Instrument Sans Medium" pitchFamily="34" charset="-120"/>
              </a:rPr>
              <a:t>Phát triển toàn diện</a:t>
            </a:r>
            <a:endParaRPr lang="en-US" sz="2050" dirty="0"/>
          </a:p>
        </p:txBody>
      </p:sp>
      <p:sp>
        <p:nvSpPr>
          <p:cNvPr id="6" name="Text 2"/>
          <p:cNvSpPr/>
          <p:nvPr/>
        </p:nvSpPr>
        <p:spPr>
          <a:xfrm>
            <a:off x="5054918" y="2344698"/>
            <a:ext cx="4203025" cy="339804"/>
          </a:xfrm>
          <a:prstGeom prst="rect">
            <a:avLst/>
          </a:prstGeom>
          <a:noFill/>
          <a:ln/>
        </p:spPr>
        <p:txBody>
          <a:bodyPr wrap="none" lIns="0" tIns="0" rIns="0" bIns="0" rtlCol="0" anchor="t"/>
          <a:lstStyle/>
          <a:p>
            <a:pPr algn="l" indent="0" marL="0">
              <a:lnSpc>
                <a:spcPts val="2650"/>
              </a:lnSpc>
              <a:buNone/>
            </a:pPr>
            <a:r>
              <a:rPr lang="en-US" sz="1650" dirty="0">
                <a:solidFill>
                  <a:srgbClr val="C7CDD6"/>
                </a:solidFill>
                <a:latin typeface="Inter" pitchFamily="34" charset="0"/>
                <a:ea typeface="Inter" pitchFamily="34" charset="-122"/>
                <a:cs typeface="Inter" pitchFamily="34" charset="-120"/>
              </a:rPr>
              <a:t>Kết hợp ngôn ngữ, vận động và nhận thức</a:t>
            </a:r>
            <a:endParaRPr lang="en-US" sz="1650" dirty="0"/>
          </a:p>
        </p:txBody>
      </p:sp>
      <p:sp>
        <p:nvSpPr>
          <p:cNvPr id="7" name="Shape 3"/>
          <p:cNvSpPr/>
          <p:nvPr/>
        </p:nvSpPr>
        <p:spPr>
          <a:xfrm>
            <a:off x="4895612" y="2913936"/>
            <a:ext cx="8938141" cy="11430"/>
          </a:xfrm>
          <a:prstGeom prst="roundRect">
            <a:avLst>
              <a:gd name="adj" fmla="val 278828"/>
            </a:avLst>
          </a:prstGeom>
          <a:solidFill>
            <a:srgbClr val="5C5C61"/>
          </a:solidFill>
          <a:ln/>
        </p:spPr>
      </p:sp>
      <p:pic>
        <p:nvPicPr>
          <p:cNvPr id="8" name="Image 2" descr="preencoded.png">    </p:cNvPr>
          <p:cNvPicPr>
            <a:picLocks noChangeAspect="1"/>
          </p:cNvPicPr>
          <p:nvPr/>
        </p:nvPicPr>
        <p:blipFill>
          <a:blip r:embed="rId3"/>
          <a:stretch>
            <a:fillRect/>
          </a:stretch>
        </p:blipFill>
        <p:spPr>
          <a:xfrm>
            <a:off x="2402800" y="2950012"/>
            <a:ext cx="3252907" cy="1223963"/>
          </a:xfrm>
          <a:prstGeom prst="rect">
            <a:avLst/>
          </a:prstGeom>
        </p:spPr>
      </p:pic>
      <p:pic>
        <p:nvPicPr>
          <p:cNvPr id="9" name="Image 3" descr="preencoded.png">    </p:cNvPr>
          <p:cNvPicPr>
            <a:picLocks noChangeAspect="1"/>
          </p:cNvPicPr>
          <p:nvPr/>
        </p:nvPicPr>
        <p:blipFill>
          <a:blip r:embed="rId4"/>
          <a:stretch>
            <a:fillRect/>
          </a:stretch>
        </p:blipFill>
        <p:spPr>
          <a:xfrm>
            <a:off x="3879890" y="3375303"/>
            <a:ext cx="298728" cy="373380"/>
          </a:xfrm>
          <a:prstGeom prst="rect">
            <a:avLst/>
          </a:prstGeom>
        </p:spPr>
      </p:pic>
      <p:sp>
        <p:nvSpPr>
          <p:cNvPr id="10" name="Text 4"/>
          <p:cNvSpPr/>
          <p:nvPr/>
        </p:nvSpPr>
        <p:spPr>
          <a:xfrm>
            <a:off x="5868114" y="3162419"/>
            <a:ext cx="2655808" cy="331946"/>
          </a:xfrm>
          <a:prstGeom prst="rect">
            <a:avLst/>
          </a:prstGeom>
          <a:noFill/>
          <a:ln/>
        </p:spPr>
        <p:txBody>
          <a:bodyPr wrap="none" lIns="0" tIns="0" rIns="0" bIns="0" rtlCol="0" anchor="t"/>
          <a:lstStyle/>
          <a:p>
            <a:pPr algn="l" indent="0" marL="0">
              <a:lnSpc>
                <a:spcPts val="2600"/>
              </a:lnSpc>
              <a:buNone/>
            </a:pPr>
            <a:r>
              <a:rPr lang="en-US" sz="2050" dirty="0">
                <a:solidFill>
                  <a:srgbClr val="C7CDD6"/>
                </a:solidFill>
                <a:latin typeface="Instrument Sans Medium" pitchFamily="34" charset="0"/>
                <a:ea typeface="Instrument Sans Medium" pitchFamily="34" charset="-122"/>
                <a:cs typeface="Instrument Sans Medium" pitchFamily="34" charset="-120"/>
              </a:rPr>
              <a:t>Làm giàu vốn từ</a:t>
            </a:r>
            <a:endParaRPr lang="en-US" sz="2050" dirty="0"/>
          </a:p>
        </p:txBody>
      </p:sp>
      <p:sp>
        <p:nvSpPr>
          <p:cNvPr id="11" name="Text 5"/>
          <p:cNvSpPr/>
          <p:nvPr/>
        </p:nvSpPr>
        <p:spPr>
          <a:xfrm>
            <a:off x="5868114" y="3621762"/>
            <a:ext cx="4301609" cy="339804"/>
          </a:xfrm>
          <a:prstGeom prst="rect">
            <a:avLst/>
          </a:prstGeom>
          <a:noFill/>
          <a:ln/>
        </p:spPr>
        <p:txBody>
          <a:bodyPr wrap="none" lIns="0" tIns="0" rIns="0" bIns="0" rtlCol="0" anchor="t"/>
          <a:lstStyle/>
          <a:p>
            <a:pPr algn="l" indent="0" marL="0">
              <a:lnSpc>
                <a:spcPts val="2650"/>
              </a:lnSpc>
              <a:buNone/>
            </a:pPr>
            <a:r>
              <a:rPr lang="en-US" sz="1650" dirty="0">
                <a:solidFill>
                  <a:srgbClr val="C7CDD6"/>
                </a:solidFill>
                <a:latin typeface="Inter" pitchFamily="34" charset="0"/>
                <a:ea typeface="Inter" pitchFamily="34" charset="-122"/>
                <a:cs typeface="Inter" pitchFamily="34" charset="-120"/>
              </a:rPr>
              <a:t>Tiếp thu từ vựng mới về biển và môi trường</a:t>
            </a:r>
            <a:endParaRPr lang="en-US" sz="1650" dirty="0"/>
          </a:p>
        </p:txBody>
      </p:sp>
      <p:sp>
        <p:nvSpPr>
          <p:cNvPr id="12" name="Shape 6"/>
          <p:cNvSpPr/>
          <p:nvPr/>
        </p:nvSpPr>
        <p:spPr>
          <a:xfrm>
            <a:off x="5708809" y="4191000"/>
            <a:ext cx="8124944" cy="11430"/>
          </a:xfrm>
          <a:prstGeom prst="roundRect">
            <a:avLst>
              <a:gd name="adj" fmla="val 278828"/>
            </a:avLst>
          </a:prstGeom>
          <a:solidFill>
            <a:srgbClr val="5C5C61"/>
          </a:solidFill>
          <a:ln/>
        </p:spPr>
      </p:sp>
      <p:pic>
        <p:nvPicPr>
          <p:cNvPr id="13" name="Image 4" descr="preencoded.png">    </p:cNvPr>
          <p:cNvPicPr>
            <a:picLocks noChangeAspect="1"/>
          </p:cNvPicPr>
          <p:nvPr/>
        </p:nvPicPr>
        <p:blipFill>
          <a:blip r:embed="rId5"/>
          <a:stretch>
            <a:fillRect/>
          </a:stretch>
        </p:blipFill>
        <p:spPr>
          <a:xfrm>
            <a:off x="1589603" y="4227076"/>
            <a:ext cx="4879419" cy="1223963"/>
          </a:xfrm>
          <a:prstGeom prst="rect">
            <a:avLst/>
          </a:prstGeom>
        </p:spPr>
      </p:pic>
      <p:pic>
        <p:nvPicPr>
          <p:cNvPr id="14" name="Image 5" descr="preencoded.png">    </p:cNvPr>
          <p:cNvPicPr>
            <a:picLocks noChangeAspect="1"/>
          </p:cNvPicPr>
          <p:nvPr/>
        </p:nvPicPr>
        <p:blipFill>
          <a:blip r:embed="rId6"/>
          <a:stretch>
            <a:fillRect/>
          </a:stretch>
        </p:blipFill>
        <p:spPr>
          <a:xfrm>
            <a:off x="3879890" y="4652367"/>
            <a:ext cx="298728" cy="373380"/>
          </a:xfrm>
          <a:prstGeom prst="rect">
            <a:avLst/>
          </a:prstGeom>
        </p:spPr>
      </p:pic>
      <p:sp>
        <p:nvSpPr>
          <p:cNvPr id="15" name="Text 7"/>
          <p:cNvSpPr/>
          <p:nvPr/>
        </p:nvSpPr>
        <p:spPr>
          <a:xfrm>
            <a:off x="6681430" y="4439483"/>
            <a:ext cx="2655808" cy="331946"/>
          </a:xfrm>
          <a:prstGeom prst="rect">
            <a:avLst/>
          </a:prstGeom>
          <a:noFill/>
          <a:ln/>
        </p:spPr>
        <p:txBody>
          <a:bodyPr wrap="none" lIns="0" tIns="0" rIns="0" bIns="0" rtlCol="0" anchor="t"/>
          <a:lstStyle/>
          <a:p>
            <a:pPr algn="l" indent="0" marL="0">
              <a:lnSpc>
                <a:spcPts val="2600"/>
              </a:lnSpc>
              <a:buNone/>
            </a:pPr>
            <a:r>
              <a:rPr lang="en-US" sz="2050" dirty="0">
                <a:solidFill>
                  <a:srgbClr val="C7CDD6"/>
                </a:solidFill>
                <a:latin typeface="Instrument Sans Medium" pitchFamily="34" charset="0"/>
                <a:ea typeface="Instrument Sans Medium" pitchFamily="34" charset="-122"/>
                <a:cs typeface="Instrument Sans Medium" pitchFamily="34" charset="-120"/>
              </a:rPr>
              <a:t>Yêu thiên nhiên</a:t>
            </a:r>
            <a:endParaRPr lang="en-US" sz="2050" dirty="0"/>
          </a:p>
        </p:txBody>
      </p:sp>
      <p:sp>
        <p:nvSpPr>
          <p:cNvPr id="16" name="Text 8"/>
          <p:cNvSpPr/>
          <p:nvPr/>
        </p:nvSpPr>
        <p:spPr>
          <a:xfrm>
            <a:off x="6681430" y="4898827"/>
            <a:ext cx="4141113" cy="339804"/>
          </a:xfrm>
          <a:prstGeom prst="rect">
            <a:avLst/>
          </a:prstGeom>
          <a:noFill/>
          <a:ln/>
        </p:spPr>
        <p:txBody>
          <a:bodyPr wrap="none" lIns="0" tIns="0" rIns="0" bIns="0" rtlCol="0" anchor="t"/>
          <a:lstStyle/>
          <a:p>
            <a:pPr algn="l" indent="0" marL="0">
              <a:lnSpc>
                <a:spcPts val="2650"/>
              </a:lnSpc>
              <a:buNone/>
            </a:pPr>
            <a:r>
              <a:rPr lang="en-US" sz="1650" dirty="0">
                <a:solidFill>
                  <a:srgbClr val="C7CDD6"/>
                </a:solidFill>
                <a:latin typeface="Inter" pitchFamily="34" charset="0"/>
                <a:ea typeface="Inter" pitchFamily="34" charset="-122"/>
                <a:cs typeface="Inter" pitchFamily="34" charset="-120"/>
              </a:rPr>
              <a:t>Hình thành ý thức bảo vệ môi trường biển</a:t>
            </a:r>
            <a:endParaRPr lang="en-US" sz="1650" dirty="0"/>
          </a:p>
        </p:txBody>
      </p:sp>
      <p:sp>
        <p:nvSpPr>
          <p:cNvPr id="17" name="Shape 9"/>
          <p:cNvSpPr/>
          <p:nvPr/>
        </p:nvSpPr>
        <p:spPr>
          <a:xfrm>
            <a:off x="6522125" y="5468064"/>
            <a:ext cx="7311628" cy="11430"/>
          </a:xfrm>
          <a:prstGeom prst="roundRect">
            <a:avLst>
              <a:gd name="adj" fmla="val 278828"/>
            </a:avLst>
          </a:prstGeom>
          <a:solidFill>
            <a:srgbClr val="5C5C61"/>
          </a:solidFill>
          <a:ln/>
        </p:spPr>
      </p:sp>
      <p:pic>
        <p:nvPicPr>
          <p:cNvPr id="18" name="Image 6" descr="preencoded.png">    </p:cNvPr>
          <p:cNvPicPr>
            <a:picLocks noChangeAspect="1"/>
          </p:cNvPicPr>
          <p:nvPr/>
        </p:nvPicPr>
        <p:blipFill>
          <a:blip r:embed="rId7"/>
          <a:stretch>
            <a:fillRect/>
          </a:stretch>
        </p:blipFill>
        <p:spPr>
          <a:xfrm>
            <a:off x="776287" y="5504140"/>
            <a:ext cx="6505932" cy="1223963"/>
          </a:xfrm>
          <a:prstGeom prst="rect">
            <a:avLst/>
          </a:prstGeom>
        </p:spPr>
      </p:pic>
      <p:pic>
        <p:nvPicPr>
          <p:cNvPr id="19" name="Image 7" descr="preencoded.png">    </p:cNvPr>
          <p:cNvPicPr>
            <a:picLocks noChangeAspect="1"/>
          </p:cNvPicPr>
          <p:nvPr/>
        </p:nvPicPr>
        <p:blipFill>
          <a:blip r:embed="rId8"/>
          <a:stretch>
            <a:fillRect/>
          </a:stretch>
        </p:blipFill>
        <p:spPr>
          <a:xfrm>
            <a:off x="3879890" y="5929432"/>
            <a:ext cx="298728" cy="373380"/>
          </a:xfrm>
          <a:prstGeom prst="rect">
            <a:avLst/>
          </a:prstGeom>
        </p:spPr>
      </p:pic>
      <p:sp>
        <p:nvSpPr>
          <p:cNvPr id="20" name="Text 10"/>
          <p:cNvSpPr/>
          <p:nvPr/>
        </p:nvSpPr>
        <p:spPr>
          <a:xfrm>
            <a:off x="7494627" y="5716548"/>
            <a:ext cx="2655808" cy="331946"/>
          </a:xfrm>
          <a:prstGeom prst="rect">
            <a:avLst/>
          </a:prstGeom>
          <a:noFill/>
          <a:ln/>
        </p:spPr>
        <p:txBody>
          <a:bodyPr wrap="none" lIns="0" tIns="0" rIns="0" bIns="0" rtlCol="0" anchor="t"/>
          <a:lstStyle/>
          <a:p>
            <a:pPr algn="l" indent="0" marL="0">
              <a:lnSpc>
                <a:spcPts val="2600"/>
              </a:lnSpc>
              <a:buNone/>
            </a:pPr>
            <a:r>
              <a:rPr lang="en-US" sz="2050" dirty="0">
                <a:solidFill>
                  <a:srgbClr val="C7CDD6"/>
                </a:solidFill>
                <a:latin typeface="Instrument Sans Medium" pitchFamily="34" charset="0"/>
                <a:ea typeface="Instrument Sans Medium" pitchFamily="34" charset="-122"/>
                <a:cs typeface="Instrument Sans Medium" pitchFamily="34" charset="-120"/>
              </a:rPr>
              <a:t>Kỹ năng xã hội</a:t>
            </a:r>
            <a:endParaRPr lang="en-US" sz="2050" dirty="0"/>
          </a:p>
        </p:txBody>
      </p:sp>
      <p:sp>
        <p:nvSpPr>
          <p:cNvPr id="21" name="Text 11"/>
          <p:cNvSpPr/>
          <p:nvPr/>
        </p:nvSpPr>
        <p:spPr>
          <a:xfrm>
            <a:off x="7494627" y="6175891"/>
            <a:ext cx="3513653" cy="339804"/>
          </a:xfrm>
          <a:prstGeom prst="rect">
            <a:avLst/>
          </a:prstGeom>
          <a:noFill/>
          <a:ln/>
        </p:spPr>
        <p:txBody>
          <a:bodyPr wrap="none" lIns="0" tIns="0" rIns="0" bIns="0" rtlCol="0" anchor="t"/>
          <a:lstStyle/>
          <a:p>
            <a:pPr algn="l" indent="0" marL="0">
              <a:lnSpc>
                <a:spcPts val="2650"/>
              </a:lnSpc>
              <a:buNone/>
            </a:pPr>
            <a:r>
              <a:rPr lang="en-US" sz="1650" dirty="0">
                <a:solidFill>
                  <a:srgbClr val="C7CDD6"/>
                </a:solidFill>
                <a:latin typeface="Inter" pitchFamily="34" charset="0"/>
                <a:ea typeface="Inter" pitchFamily="34" charset="-122"/>
                <a:cs typeface="Inter" pitchFamily="34" charset="-120"/>
              </a:rPr>
              <a:t>Phát triển tự tin khi tương tác nhóm</a:t>
            </a:r>
            <a:endParaRPr lang="en-US" sz="1650" dirty="0"/>
          </a:p>
        </p:txBody>
      </p:sp>
      <p:sp>
        <p:nvSpPr>
          <p:cNvPr id="22" name="Text 12"/>
          <p:cNvSpPr/>
          <p:nvPr/>
        </p:nvSpPr>
        <p:spPr>
          <a:xfrm>
            <a:off x="743545" y="6967061"/>
            <a:ext cx="13143309" cy="679609"/>
          </a:xfrm>
          <a:prstGeom prst="rect">
            <a:avLst/>
          </a:prstGeom>
          <a:noFill/>
          <a:ln/>
        </p:spPr>
        <p:txBody>
          <a:bodyPr wrap="square" lIns="0" tIns="0" rIns="0" bIns="0" rtlCol="0" anchor="t"/>
          <a:lstStyle/>
          <a:p>
            <a:pPr algn="l" indent="0" marL="0">
              <a:lnSpc>
                <a:spcPts val="2650"/>
              </a:lnSpc>
              <a:buNone/>
            </a:pPr>
            <a:r>
              <a:rPr lang="en-US" sz="1650" dirty="0">
                <a:solidFill>
                  <a:srgbClr val="C7CDD6"/>
                </a:solidFill>
                <a:latin typeface="Inter" pitchFamily="34" charset="0"/>
                <a:ea typeface="Inter" pitchFamily="34" charset="-122"/>
                <a:cs typeface="Inter" pitchFamily="34" charset="-120"/>
              </a:rPr>
              <a:t>Giáo án thơ "Bé Tắm Biển" không chỉ giúp trẻ phát triển ngôn ngữ mà còn tạo nền tảng cho nhiều kỹ năng quan trọng khác. Thông qua hoạt động học thơ, trẻ được khám phá thế giới xung quanh một cách thú vị và ý nghĩa.</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2025-04-14T05:24:22Z</dcterms:created>
  <dcterms:modified xsi:type="dcterms:W3CDTF">2025-04-14T05:24:22Z</dcterms:modified>
</cp:coreProperties>
</file>