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2121218"/>
            <a:ext cx="7468553" cy="1408033"/>
          </a:xfrm>
          <a:prstGeom prst="rect">
            <a:avLst/>
          </a:prstGeom>
          <a:noFill/>
          <a:ln/>
        </p:spPr>
        <p:txBody>
          <a:bodyPr wrap="squar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Giáo Án Thể Dục: Bò Trong Đường Gấp Khúc</a:t>
            </a:r>
            <a:endParaRPr lang="en-US" sz="4400" dirty="0"/>
          </a:p>
        </p:txBody>
      </p:sp>
      <p:sp>
        <p:nvSpPr>
          <p:cNvPr id="4" name="Text 1"/>
          <p:cNvSpPr/>
          <p:nvPr/>
        </p:nvSpPr>
        <p:spPr>
          <a:xfrm>
            <a:off x="6324124" y="3888224"/>
            <a:ext cx="7468553" cy="1532096"/>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Giáo án thể dục dành cho trẻ 24-36 tháng tuổi với chủ đề "Bản thân/Bé và vận động". Mục tiêu là giúp trẻ làm quen với vận động "Bò trong đường gấp khúc", rèn luyện kỹ năng phối hợp tay chân, tăng khả năng giữ thăng bằng và phát triển thể lực.</a:t>
            </a:r>
            <a:endParaRPr lang="en-US" sz="1850" dirty="0"/>
          </a:p>
        </p:txBody>
      </p:sp>
      <p:sp>
        <p:nvSpPr>
          <p:cNvPr id="5" name="Shape 2"/>
          <p:cNvSpPr/>
          <p:nvPr/>
        </p:nvSpPr>
        <p:spPr>
          <a:xfrm>
            <a:off x="6324124" y="5707380"/>
            <a:ext cx="382905" cy="382905"/>
          </a:xfrm>
          <a:prstGeom prst="roundRect">
            <a:avLst>
              <a:gd name="adj" fmla="val 2387820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331744" y="5715000"/>
            <a:ext cx="367665" cy="367665"/>
          </a:xfrm>
          <a:prstGeom prst="rect">
            <a:avLst/>
          </a:prstGeom>
        </p:spPr>
      </p:pic>
      <p:sp>
        <p:nvSpPr>
          <p:cNvPr id="7" name="Text 3"/>
          <p:cNvSpPr/>
          <p:nvPr/>
        </p:nvSpPr>
        <p:spPr>
          <a:xfrm>
            <a:off x="6826687" y="5689521"/>
            <a:ext cx="2730937" cy="418862"/>
          </a:xfrm>
          <a:prstGeom prst="rect">
            <a:avLst/>
          </a:prstGeom>
          <a:noFill/>
          <a:ln/>
        </p:spPr>
        <p:txBody>
          <a:bodyPr wrap="none" lIns="0" tIns="0" rIns="0" bIns="0" rtlCol="0" anchor="t"/>
          <a:lstStyle/>
          <a:p>
            <a:pPr algn="l" indent="0" marL="0">
              <a:lnSpc>
                <a:spcPts val="3250"/>
              </a:lnSpc>
              <a:buNone/>
            </a:pPr>
            <a:r>
              <a:rPr lang="en-US" sz="2350" b="1" spc="-38" kern="0" dirty="0">
                <a:solidFill>
                  <a:srgbClr val="272525"/>
                </a:solidFill>
                <a:latin typeface="Source Sans Pro Bold" pitchFamily="34" charset="0"/>
                <a:ea typeface="Source Sans Pro Bold" pitchFamily="34" charset="-122"/>
                <a:cs typeface="Source Sans Pro Bold" pitchFamily="34" charset="-120"/>
              </a:rPr>
              <a:t>by Huongmai Nguyen</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2763"/>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Mục Đích và Yêu Cầu</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Kiến thức</a:t>
            </a:r>
            <a:endParaRPr lang="en-US" sz="2200" dirty="0"/>
          </a:p>
        </p:txBody>
      </p:sp>
      <p:sp>
        <p:nvSpPr>
          <p:cNvPr id="4" name="Text 2"/>
          <p:cNvSpPr/>
          <p:nvPr/>
        </p:nvSpPr>
        <p:spPr>
          <a:xfrm>
            <a:off x="837724" y="3996333"/>
            <a:ext cx="3928586"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Trẻ biết tên vận động "Bò trong đường gấp khúc". Biết bò bằng tay và đầu gối, không chạm mép đường.</a:t>
            </a:r>
            <a:endParaRPr lang="en-US" sz="1850" dirty="0"/>
          </a:p>
        </p:txBody>
      </p:sp>
      <p:sp>
        <p:nvSpPr>
          <p:cNvPr id="5" name="Text 3"/>
          <p:cNvSpPr/>
          <p:nvPr/>
        </p:nvSpPr>
        <p:spPr>
          <a:xfrm>
            <a:off x="5357813" y="340506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Kỹ năng</a:t>
            </a:r>
            <a:endParaRPr lang="en-US" sz="2200" dirty="0"/>
          </a:p>
        </p:txBody>
      </p:sp>
      <p:sp>
        <p:nvSpPr>
          <p:cNvPr id="6" name="Text 4"/>
          <p:cNvSpPr/>
          <p:nvPr/>
        </p:nvSpPr>
        <p:spPr>
          <a:xfrm>
            <a:off x="5357813" y="3996333"/>
            <a:ext cx="3928586" cy="1915120"/>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Rèn luyện kỹ năng phối hợp tay chân khi bò. Tăng khả năng giữ thăng bằng và định hướng không gian trong đường gấp khúc. Phát triển thể lực, sự nhanh nhẹn và dẻo dai.</a:t>
            </a:r>
            <a:endParaRPr lang="en-US" sz="1850" dirty="0"/>
          </a:p>
        </p:txBody>
      </p:sp>
      <p:sp>
        <p:nvSpPr>
          <p:cNvPr id="7" name="Text 5"/>
          <p:cNvSpPr/>
          <p:nvPr/>
        </p:nvSpPr>
        <p:spPr>
          <a:xfrm>
            <a:off x="9877901" y="340506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D73AD7"/>
                </a:solidFill>
                <a:latin typeface="Source Serif Pro Semi Bold" pitchFamily="34" charset="0"/>
                <a:ea typeface="Source Serif Pro Semi Bold" pitchFamily="34" charset="-122"/>
                <a:cs typeface="Source Serif Pro Semi Bold" pitchFamily="34" charset="-120"/>
              </a:rPr>
              <a:t>Thái độ</a:t>
            </a:r>
            <a:endParaRPr lang="en-US" sz="2200" dirty="0"/>
          </a:p>
        </p:txBody>
      </p:sp>
      <p:sp>
        <p:nvSpPr>
          <p:cNvPr id="8" name="Text 6"/>
          <p:cNvSpPr/>
          <p:nvPr/>
        </p:nvSpPr>
        <p:spPr>
          <a:xfrm>
            <a:off x="9877901" y="3996333"/>
            <a:ext cx="3928586"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Trẻ hứng thú, tích cực tham gia hoạt động. Biết xếp hàng, chờ lượt, giữ trật tự.</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737235"/>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Chuẩn Bị</a:t>
            </a:r>
            <a:endParaRPr lang="en-US" sz="4400" dirty="0"/>
          </a:p>
        </p:txBody>
      </p:sp>
      <p:sp>
        <p:nvSpPr>
          <p:cNvPr id="4" name="Shape 1"/>
          <p:cNvSpPr/>
          <p:nvPr/>
        </p:nvSpPr>
        <p:spPr>
          <a:xfrm>
            <a:off x="6324124" y="2069425"/>
            <a:ext cx="538520" cy="538520"/>
          </a:xfrm>
          <a:prstGeom prst="roundRect">
            <a:avLst>
              <a:gd name="adj" fmla="val 18670"/>
            </a:avLst>
          </a:prstGeom>
          <a:solidFill>
            <a:srgbClr val="F4D4F7"/>
          </a:solidFill>
          <a:ln w="7620">
            <a:solidFill>
              <a:srgbClr val="DABADD"/>
            </a:solidFill>
            <a:prstDash val="solid"/>
          </a:ln>
        </p:spPr>
      </p:sp>
      <p:pic>
        <p:nvPicPr>
          <p:cNvPr id="5" name="Image 1" descr="preencoded.png">    </p:cNvPr>
          <p:cNvPicPr>
            <a:picLocks noChangeAspect="1"/>
          </p:cNvPicPr>
          <p:nvPr/>
        </p:nvPicPr>
        <p:blipFill>
          <a:blip r:embed="rId2"/>
          <a:stretch>
            <a:fillRect/>
          </a:stretch>
        </p:blipFill>
        <p:spPr>
          <a:xfrm>
            <a:off x="6424374" y="2127409"/>
            <a:ext cx="337899" cy="422434"/>
          </a:xfrm>
          <a:prstGeom prst="rect">
            <a:avLst/>
          </a:prstGeom>
        </p:spPr>
      </p:pic>
      <p:sp>
        <p:nvSpPr>
          <p:cNvPr id="6" name="Text 2"/>
          <p:cNvSpPr/>
          <p:nvPr/>
        </p:nvSpPr>
        <p:spPr>
          <a:xfrm>
            <a:off x="7101959" y="2069425"/>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Sân tập</a:t>
            </a:r>
            <a:endParaRPr lang="en-US" sz="2200" dirty="0"/>
          </a:p>
        </p:txBody>
      </p:sp>
      <p:sp>
        <p:nvSpPr>
          <p:cNvPr id="7" name="Text 3"/>
          <p:cNvSpPr/>
          <p:nvPr/>
        </p:nvSpPr>
        <p:spPr>
          <a:xfrm>
            <a:off x="7101959" y="2564963"/>
            <a:ext cx="669071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Sân tập rộng, bằng phẳng, an toàn.</a:t>
            </a:r>
            <a:endParaRPr lang="en-US" sz="1850" dirty="0"/>
          </a:p>
        </p:txBody>
      </p:sp>
      <p:sp>
        <p:nvSpPr>
          <p:cNvPr id="8" name="Shape 4"/>
          <p:cNvSpPr/>
          <p:nvPr/>
        </p:nvSpPr>
        <p:spPr>
          <a:xfrm>
            <a:off x="6324124" y="3456503"/>
            <a:ext cx="538520" cy="538520"/>
          </a:xfrm>
          <a:prstGeom prst="roundRect">
            <a:avLst>
              <a:gd name="adj" fmla="val 18670"/>
            </a:avLst>
          </a:prstGeom>
          <a:solidFill>
            <a:srgbClr val="F4D4F7"/>
          </a:solidFill>
          <a:ln w="7620">
            <a:solidFill>
              <a:srgbClr val="DABADD"/>
            </a:solidFill>
            <a:prstDash val="solid"/>
          </a:ln>
        </p:spPr>
      </p:sp>
      <p:pic>
        <p:nvPicPr>
          <p:cNvPr id="9" name="Image 2" descr="preencoded.png">    </p:cNvPr>
          <p:cNvPicPr>
            <a:picLocks noChangeAspect="1"/>
          </p:cNvPicPr>
          <p:nvPr/>
        </p:nvPicPr>
        <p:blipFill>
          <a:blip r:embed="rId3"/>
          <a:stretch>
            <a:fillRect/>
          </a:stretch>
        </p:blipFill>
        <p:spPr>
          <a:xfrm>
            <a:off x="6424374" y="3514487"/>
            <a:ext cx="337899" cy="422434"/>
          </a:xfrm>
          <a:prstGeom prst="rect">
            <a:avLst/>
          </a:prstGeom>
        </p:spPr>
      </p:pic>
      <p:sp>
        <p:nvSpPr>
          <p:cNvPr id="10" name="Text 5"/>
          <p:cNvSpPr/>
          <p:nvPr/>
        </p:nvSpPr>
        <p:spPr>
          <a:xfrm>
            <a:off x="7101959" y="345650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Đường gấp khúc</a:t>
            </a:r>
            <a:endParaRPr lang="en-US" sz="2200" dirty="0"/>
          </a:p>
        </p:txBody>
      </p:sp>
      <p:sp>
        <p:nvSpPr>
          <p:cNvPr id="11" name="Text 6"/>
          <p:cNvSpPr/>
          <p:nvPr/>
        </p:nvSpPr>
        <p:spPr>
          <a:xfrm>
            <a:off x="7101959" y="3952042"/>
            <a:ext cx="6690717"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Đường gấp khúc bằng băng màu/dây mềm/dải vải (rộng khoảng 30 – 40cm, dài 3 – 4m).</a:t>
            </a:r>
            <a:endParaRPr lang="en-US" sz="1850" dirty="0"/>
          </a:p>
        </p:txBody>
      </p:sp>
      <p:sp>
        <p:nvSpPr>
          <p:cNvPr id="12" name="Shape 7"/>
          <p:cNvSpPr/>
          <p:nvPr/>
        </p:nvSpPr>
        <p:spPr>
          <a:xfrm>
            <a:off x="6324124" y="5226606"/>
            <a:ext cx="538520" cy="538520"/>
          </a:xfrm>
          <a:prstGeom prst="roundRect">
            <a:avLst>
              <a:gd name="adj" fmla="val 18670"/>
            </a:avLst>
          </a:prstGeom>
          <a:solidFill>
            <a:srgbClr val="F4D4F7"/>
          </a:solidFill>
          <a:ln w="7620">
            <a:solidFill>
              <a:srgbClr val="DABADD"/>
            </a:solidFill>
            <a:prstDash val="solid"/>
          </a:ln>
        </p:spPr>
      </p:sp>
      <p:pic>
        <p:nvPicPr>
          <p:cNvPr id="13" name="Image 3" descr="preencoded.png">    </p:cNvPr>
          <p:cNvPicPr>
            <a:picLocks noChangeAspect="1"/>
          </p:cNvPicPr>
          <p:nvPr/>
        </p:nvPicPr>
        <p:blipFill>
          <a:blip r:embed="rId4"/>
          <a:stretch>
            <a:fillRect/>
          </a:stretch>
        </p:blipFill>
        <p:spPr>
          <a:xfrm>
            <a:off x="6424374" y="5284589"/>
            <a:ext cx="337899" cy="422434"/>
          </a:xfrm>
          <a:prstGeom prst="rect">
            <a:avLst/>
          </a:prstGeom>
        </p:spPr>
      </p:pic>
      <p:sp>
        <p:nvSpPr>
          <p:cNvPr id="14" name="Text 8"/>
          <p:cNvSpPr/>
          <p:nvPr/>
        </p:nvSpPr>
        <p:spPr>
          <a:xfrm>
            <a:off x="7101959" y="5226606"/>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Mô hình</a:t>
            </a:r>
            <a:endParaRPr lang="en-US" sz="2200" dirty="0"/>
          </a:p>
        </p:txBody>
      </p:sp>
      <p:sp>
        <p:nvSpPr>
          <p:cNvPr id="15" name="Text 9"/>
          <p:cNvSpPr/>
          <p:nvPr/>
        </p:nvSpPr>
        <p:spPr>
          <a:xfrm>
            <a:off x="7101959" y="5722144"/>
            <a:ext cx="669071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Mô hình hoặc tranh minh họa: con vật bò (rùa, mèo...).</a:t>
            </a:r>
            <a:endParaRPr lang="en-US" sz="1850" dirty="0"/>
          </a:p>
        </p:txBody>
      </p:sp>
      <p:sp>
        <p:nvSpPr>
          <p:cNvPr id="16" name="Shape 10"/>
          <p:cNvSpPr/>
          <p:nvPr/>
        </p:nvSpPr>
        <p:spPr>
          <a:xfrm>
            <a:off x="6324124" y="6613684"/>
            <a:ext cx="538520" cy="538520"/>
          </a:xfrm>
          <a:prstGeom prst="roundRect">
            <a:avLst>
              <a:gd name="adj" fmla="val 18670"/>
            </a:avLst>
          </a:prstGeom>
          <a:solidFill>
            <a:srgbClr val="F4D4F7"/>
          </a:solidFill>
          <a:ln w="7620">
            <a:solidFill>
              <a:srgbClr val="DABADD"/>
            </a:solidFill>
            <a:prstDash val="solid"/>
          </a:ln>
        </p:spPr>
      </p:sp>
      <p:pic>
        <p:nvPicPr>
          <p:cNvPr id="17" name="Image 4" descr="preencoded.png">    </p:cNvPr>
          <p:cNvPicPr>
            <a:picLocks noChangeAspect="1"/>
          </p:cNvPicPr>
          <p:nvPr/>
        </p:nvPicPr>
        <p:blipFill>
          <a:blip r:embed="rId5"/>
          <a:stretch>
            <a:fillRect/>
          </a:stretch>
        </p:blipFill>
        <p:spPr>
          <a:xfrm>
            <a:off x="6424374" y="6671667"/>
            <a:ext cx="337899" cy="422434"/>
          </a:xfrm>
          <a:prstGeom prst="rect">
            <a:avLst/>
          </a:prstGeom>
        </p:spPr>
      </p:pic>
      <p:sp>
        <p:nvSpPr>
          <p:cNvPr id="18" name="Text 11"/>
          <p:cNvSpPr/>
          <p:nvPr/>
        </p:nvSpPr>
        <p:spPr>
          <a:xfrm>
            <a:off x="7101959" y="6613684"/>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Nhạc</a:t>
            </a:r>
            <a:endParaRPr lang="en-US" sz="2200" dirty="0"/>
          </a:p>
        </p:txBody>
      </p:sp>
      <p:sp>
        <p:nvSpPr>
          <p:cNvPr id="19" name="Text 12"/>
          <p:cNvSpPr/>
          <p:nvPr/>
        </p:nvSpPr>
        <p:spPr>
          <a:xfrm>
            <a:off x="7101959" y="7109222"/>
            <a:ext cx="6690717"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Nhạc vui nhộn (khởi động, kết thúc).</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924878"/>
            <a:ext cx="7468553" cy="1408033"/>
          </a:xfrm>
          <a:prstGeom prst="rect">
            <a:avLst/>
          </a:prstGeom>
          <a:noFill/>
          <a:ln/>
        </p:spPr>
        <p:txBody>
          <a:bodyPr wrap="squar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Tiến Hành Hoạt Động: Khởi Động</a:t>
            </a:r>
            <a:endParaRPr lang="en-US" sz="4400" dirty="0"/>
          </a:p>
        </p:txBody>
      </p:sp>
      <p:pic>
        <p:nvPicPr>
          <p:cNvPr id="4" name="Image 1" descr="preencoded.png">    </p:cNvPr>
          <p:cNvPicPr>
            <a:picLocks noChangeAspect="1"/>
          </p:cNvPicPr>
          <p:nvPr/>
        </p:nvPicPr>
        <p:blipFill>
          <a:blip r:embed="rId2"/>
          <a:stretch>
            <a:fillRect/>
          </a:stretch>
        </p:blipFill>
        <p:spPr>
          <a:xfrm>
            <a:off x="837724" y="2691884"/>
            <a:ext cx="1196816" cy="1436251"/>
          </a:xfrm>
          <a:prstGeom prst="rect">
            <a:avLst/>
          </a:prstGeom>
        </p:spPr>
      </p:pic>
      <p:sp>
        <p:nvSpPr>
          <p:cNvPr id="5" name="Text 1"/>
          <p:cNvSpPr/>
          <p:nvPr/>
        </p:nvSpPr>
        <p:spPr>
          <a:xfrm>
            <a:off x="2393513" y="2931200"/>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Đi – chạy nhẹ nhàng</a:t>
            </a:r>
            <a:endParaRPr lang="en-US" sz="2200" dirty="0"/>
          </a:p>
        </p:txBody>
      </p:sp>
      <p:sp>
        <p:nvSpPr>
          <p:cNvPr id="6" name="Text 2"/>
          <p:cNvSpPr/>
          <p:nvPr/>
        </p:nvSpPr>
        <p:spPr>
          <a:xfrm>
            <a:off x="2393513" y="3426738"/>
            <a:ext cx="5912763"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Đi bằng gót chân, mũi chân, đi thường theo vòng tròn.</a:t>
            </a:r>
            <a:endParaRPr lang="en-US" sz="1850" dirty="0"/>
          </a:p>
        </p:txBody>
      </p:sp>
      <p:pic>
        <p:nvPicPr>
          <p:cNvPr id="7" name="Image 2" descr="preencoded.png">    </p:cNvPr>
          <p:cNvPicPr>
            <a:picLocks noChangeAspect="1"/>
          </p:cNvPicPr>
          <p:nvPr/>
        </p:nvPicPr>
        <p:blipFill>
          <a:blip r:embed="rId3"/>
          <a:stretch>
            <a:fillRect/>
          </a:stretch>
        </p:blipFill>
        <p:spPr>
          <a:xfrm>
            <a:off x="837724" y="4128135"/>
            <a:ext cx="1196816" cy="1436251"/>
          </a:xfrm>
          <a:prstGeom prst="rect">
            <a:avLst/>
          </a:prstGeom>
        </p:spPr>
      </p:pic>
      <p:sp>
        <p:nvSpPr>
          <p:cNvPr id="8" name="Text 3"/>
          <p:cNvSpPr/>
          <p:nvPr/>
        </p:nvSpPr>
        <p:spPr>
          <a:xfrm>
            <a:off x="2393513" y="4367451"/>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Vận động tay</a:t>
            </a:r>
            <a:endParaRPr lang="en-US" sz="2200" dirty="0"/>
          </a:p>
        </p:txBody>
      </p:sp>
      <p:sp>
        <p:nvSpPr>
          <p:cNvPr id="9" name="Text 4"/>
          <p:cNvSpPr/>
          <p:nvPr/>
        </p:nvSpPr>
        <p:spPr>
          <a:xfrm>
            <a:off x="2393513" y="4862989"/>
            <a:ext cx="5912763"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Tay giơ cao, đưa ngang, quay vai, lắc hông.</a:t>
            </a:r>
            <a:endParaRPr lang="en-US" sz="1850" dirty="0"/>
          </a:p>
        </p:txBody>
      </p:sp>
      <p:pic>
        <p:nvPicPr>
          <p:cNvPr id="10" name="Image 3" descr="preencoded.png">    </p:cNvPr>
          <p:cNvPicPr>
            <a:picLocks noChangeAspect="1"/>
          </p:cNvPicPr>
          <p:nvPr/>
        </p:nvPicPr>
        <p:blipFill>
          <a:blip r:embed="rId4"/>
          <a:stretch>
            <a:fillRect/>
          </a:stretch>
        </p:blipFill>
        <p:spPr>
          <a:xfrm>
            <a:off x="837724" y="5564386"/>
            <a:ext cx="1196816" cy="1740218"/>
          </a:xfrm>
          <a:prstGeom prst="rect">
            <a:avLst/>
          </a:prstGeom>
        </p:spPr>
      </p:pic>
      <p:sp>
        <p:nvSpPr>
          <p:cNvPr id="11" name="Text 5"/>
          <p:cNvSpPr/>
          <p:nvPr/>
        </p:nvSpPr>
        <p:spPr>
          <a:xfrm>
            <a:off x="2393513" y="5803702"/>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Đặt vấn đề</a:t>
            </a:r>
            <a:endParaRPr lang="en-US" sz="2200" dirty="0"/>
          </a:p>
        </p:txBody>
      </p:sp>
      <p:sp>
        <p:nvSpPr>
          <p:cNvPr id="12" name="Text 6"/>
          <p:cNvSpPr/>
          <p:nvPr/>
        </p:nvSpPr>
        <p:spPr>
          <a:xfrm>
            <a:off x="2393513" y="6299240"/>
            <a:ext cx="5912763"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hỏi: "Con có muốn chơi trò bò như rùa không? Hôm nay, mình sẽ bò qua đường gấp khúc nhé!"</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176457"/>
            <a:ext cx="8455938"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Tiến Hành Hoạt Động: Trọng Động</a:t>
            </a:r>
            <a:endParaRPr lang="en-US" sz="4400" dirty="0"/>
          </a:p>
        </p:txBody>
      </p:sp>
      <p:sp>
        <p:nvSpPr>
          <p:cNvPr id="3" name="Shape 1"/>
          <p:cNvSpPr/>
          <p:nvPr/>
        </p:nvSpPr>
        <p:spPr>
          <a:xfrm>
            <a:off x="837724" y="2359223"/>
            <a:ext cx="2159079" cy="1357193"/>
          </a:xfrm>
          <a:prstGeom prst="roundRect">
            <a:avLst>
              <a:gd name="adj" fmla="val 7408"/>
            </a:avLst>
          </a:prstGeom>
          <a:solidFill>
            <a:srgbClr val="F4D4F7"/>
          </a:solidFill>
          <a:ln w="7620">
            <a:solidFill>
              <a:srgbClr val="DABADD"/>
            </a:solidFill>
            <a:prstDash val="solid"/>
          </a:ln>
        </p:spPr>
      </p:sp>
      <p:sp>
        <p:nvSpPr>
          <p:cNvPr id="4" name="Text 2"/>
          <p:cNvSpPr/>
          <p:nvPr/>
        </p:nvSpPr>
        <p:spPr>
          <a:xfrm>
            <a:off x="1748909" y="2827377"/>
            <a:ext cx="336590" cy="420767"/>
          </a:xfrm>
          <a:prstGeom prst="rect">
            <a:avLst/>
          </a:prstGeom>
          <a:noFill/>
          <a:ln/>
        </p:spPr>
        <p:txBody>
          <a:bodyPr wrap="none" lIns="0" tIns="0" rIns="0" bIns="0" rtlCol="0" anchor="t"/>
          <a:lstStyle/>
          <a:p>
            <a:pPr algn="ctr" indent="0" marL="0">
              <a:lnSpc>
                <a:spcPts val="4200"/>
              </a:lnSpc>
              <a:buNone/>
            </a:pPr>
            <a:r>
              <a:rPr lang="en-US" sz="2650" spc="-47" kern="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5" name="Text 3"/>
          <p:cNvSpPr/>
          <p:nvPr/>
        </p:nvSpPr>
        <p:spPr>
          <a:xfrm>
            <a:off x="3236119" y="2598539"/>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Cô làm mẫu</a:t>
            </a:r>
            <a:endParaRPr lang="en-US" sz="2200" dirty="0"/>
          </a:p>
        </p:txBody>
      </p:sp>
      <p:sp>
        <p:nvSpPr>
          <p:cNvPr id="6" name="Text 4"/>
          <p:cNvSpPr/>
          <p:nvPr/>
        </p:nvSpPr>
        <p:spPr>
          <a:xfrm>
            <a:off x="3236119" y="3094077"/>
            <a:ext cx="8974693"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bò mẫu 1 lần, nhấn mạnh: Bò bằng hai tay – hai đầu gối. Không bò ra ngoài đường gấp khúc.</a:t>
            </a:r>
            <a:endParaRPr lang="en-US" sz="1850" dirty="0"/>
          </a:p>
        </p:txBody>
      </p:sp>
      <p:sp>
        <p:nvSpPr>
          <p:cNvPr id="7" name="Shape 5"/>
          <p:cNvSpPr/>
          <p:nvPr/>
        </p:nvSpPr>
        <p:spPr>
          <a:xfrm>
            <a:off x="3116461" y="3701177"/>
            <a:ext cx="10556558" cy="15240"/>
          </a:xfrm>
          <a:prstGeom prst="roundRect">
            <a:avLst>
              <a:gd name="adj" fmla="val 659712"/>
            </a:avLst>
          </a:prstGeom>
          <a:solidFill>
            <a:srgbClr val="DABADD"/>
          </a:solidFill>
          <a:ln/>
        </p:spPr>
      </p:sp>
      <p:sp>
        <p:nvSpPr>
          <p:cNvPr id="8" name="Shape 6"/>
          <p:cNvSpPr/>
          <p:nvPr/>
        </p:nvSpPr>
        <p:spPr>
          <a:xfrm>
            <a:off x="837724" y="3836075"/>
            <a:ext cx="4318278" cy="1740218"/>
          </a:xfrm>
          <a:prstGeom prst="roundRect">
            <a:avLst>
              <a:gd name="adj" fmla="val 5777"/>
            </a:avLst>
          </a:prstGeom>
          <a:solidFill>
            <a:srgbClr val="F4D4F7"/>
          </a:solidFill>
          <a:ln w="7620">
            <a:solidFill>
              <a:srgbClr val="DABADD"/>
            </a:solidFill>
            <a:prstDash val="solid"/>
          </a:ln>
        </p:spPr>
      </p:sp>
      <p:sp>
        <p:nvSpPr>
          <p:cNvPr id="9" name="Text 7"/>
          <p:cNvSpPr/>
          <p:nvPr/>
        </p:nvSpPr>
        <p:spPr>
          <a:xfrm>
            <a:off x="2828568" y="4495800"/>
            <a:ext cx="336590" cy="420767"/>
          </a:xfrm>
          <a:prstGeom prst="rect">
            <a:avLst/>
          </a:prstGeom>
          <a:noFill/>
          <a:ln/>
        </p:spPr>
        <p:txBody>
          <a:bodyPr wrap="none" lIns="0" tIns="0" rIns="0" bIns="0" rtlCol="0" anchor="t"/>
          <a:lstStyle/>
          <a:p>
            <a:pPr algn="ctr" indent="0" marL="0">
              <a:lnSpc>
                <a:spcPts val="4200"/>
              </a:lnSpc>
              <a:buNone/>
            </a:pPr>
            <a:r>
              <a:rPr lang="en-US" sz="2650" spc="-47" kern="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0" name="Text 8"/>
          <p:cNvSpPr/>
          <p:nvPr/>
        </p:nvSpPr>
        <p:spPr>
          <a:xfrm>
            <a:off x="5395317" y="4075390"/>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Trẻ thực hiện</a:t>
            </a:r>
            <a:endParaRPr lang="en-US" sz="2200" dirty="0"/>
          </a:p>
        </p:txBody>
      </p:sp>
      <p:sp>
        <p:nvSpPr>
          <p:cNvPr id="11" name="Text 9"/>
          <p:cNvSpPr/>
          <p:nvPr/>
        </p:nvSpPr>
        <p:spPr>
          <a:xfrm>
            <a:off x="5395317" y="4570928"/>
            <a:ext cx="8158043"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Trẻ lần lượt bò theo hàng dọc, mỗi lần 2 – 3 trẻ thực hiện. Cô quan sát, hướng dẫn và động viên.</a:t>
            </a:r>
            <a:endParaRPr lang="en-US" sz="1850" dirty="0"/>
          </a:p>
        </p:txBody>
      </p:sp>
      <p:sp>
        <p:nvSpPr>
          <p:cNvPr id="12" name="Shape 10"/>
          <p:cNvSpPr/>
          <p:nvPr/>
        </p:nvSpPr>
        <p:spPr>
          <a:xfrm>
            <a:off x="5275659" y="5561052"/>
            <a:ext cx="8397359" cy="15240"/>
          </a:xfrm>
          <a:prstGeom prst="roundRect">
            <a:avLst>
              <a:gd name="adj" fmla="val 659712"/>
            </a:avLst>
          </a:prstGeom>
          <a:solidFill>
            <a:srgbClr val="DABADD"/>
          </a:solidFill>
          <a:ln/>
        </p:spPr>
      </p:sp>
      <p:sp>
        <p:nvSpPr>
          <p:cNvPr id="13" name="Shape 11"/>
          <p:cNvSpPr/>
          <p:nvPr/>
        </p:nvSpPr>
        <p:spPr>
          <a:xfrm>
            <a:off x="837724" y="5695950"/>
            <a:ext cx="6477476" cy="1357193"/>
          </a:xfrm>
          <a:prstGeom prst="roundRect">
            <a:avLst>
              <a:gd name="adj" fmla="val 7408"/>
            </a:avLst>
          </a:prstGeom>
          <a:solidFill>
            <a:srgbClr val="F4D4F7"/>
          </a:solidFill>
          <a:ln w="7620">
            <a:solidFill>
              <a:srgbClr val="DABADD"/>
            </a:solidFill>
            <a:prstDash val="solid"/>
          </a:ln>
        </p:spPr>
      </p:sp>
      <p:sp>
        <p:nvSpPr>
          <p:cNvPr id="14" name="Text 12"/>
          <p:cNvSpPr/>
          <p:nvPr/>
        </p:nvSpPr>
        <p:spPr>
          <a:xfrm>
            <a:off x="3908107" y="6164104"/>
            <a:ext cx="336590" cy="420767"/>
          </a:xfrm>
          <a:prstGeom prst="rect">
            <a:avLst/>
          </a:prstGeom>
          <a:noFill/>
          <a:ln/>
        </p:spPr>
        <p:txBody>
          <a:bodyPr wrap="none" lIns="0" tIns="0" rIns="0" bIns="0" rtlCol="0" anchor="t"/>
          <a:lstStyle/>
          <a:p>
            <a:pPr algn="ctr" indent="0" marL="0">
              <a:lnSpc>
                <a:spcPts val="4200"/>
              </a:lnSpc>
              <a:buNone/>
            </a:pPr>
            <a:r>
              <a:rPr lang="en-US" sz="2650" spc="-47" kern="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5" name="Text 13"/>
          <p:cNvSpPr/>
          <p:nvPr/>
        </p:nvSpPr>
        <p:spPr>
          <a:xfrm>
            <a:off x="7554516" y="5935266"/>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Thi đua</a:t>
            </a:r>
            <a:endParaRPr lang="en-US" sz="2200" dirty="0"/>
          </a:p>
        </p:txBody>
      </p:sp>
      <p:sp>
        <p:nvSpPr>
          <p:cNvPr id="16" name="Text 14"/>
          <p:cNvSpPr/>
          <p:nvPr/>
        </p:nvSpPr>
        <p:spPr>
          <a:xfrm>
            <a:off x="7554516" y="6430804"/>
            <a:ext cx="5975152"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chia nhóm nhỏ (nếu trẻ đủ khả năng): thi bò đúng và nhanh.</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1708190"/>
            <a:ext cx="5984796"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Lưu Ý Khi Trẻ Thực Hiện</a:t>
            </a:r>
            <a:endParaRPr lang="en-US" sz="4400" dirty="0"/>
          </a:p>
        </p:txBody>
      </p:sp>
      <p:sp>
        <p:nvSpPr>
          <p:cNvPr id="4" name="Shape 1"/>
          <p:cNvSpPr/>
          <p:nvPr/>
        </p:nvSpPr>
        <p:spPr>
          <a:xfrm>
            <a:off x="6324124" y="2771180"/>
            <a:ext cx="3614618" cy="2138482"/>
          </a:xfrm>
          <a:prstGeom prst="roundRect">
            <a:avLst>
              <a:gd name="adj" fmla="val 4701"/>
            </a:avLst>
          </a:prstGeom>
          <a:solidFill>
            <a:srgbClr val="F4D4F7"/>
          </a:solidFill>
          <a:ln w="7620">
            <a:solidFill>
              <a:srgbClr val="DABADD"/>
            </a:solidFill>
            <a:prstDash val="solid"/>
          </a:ln>
        </p:spPr>
      </p:sp>
      <p:sp>
        <p:nvSpPr>
          <p:cNvPr id="5" name="Text 2"/>
          <p:cNvSpPr/>
          <p:nvPr/>
        </p:nvSpPr>
        <p:spPr>
          <a:xfrm>
            <a:off x="6571059" y="3018115"/>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Quan sát</a:t>
            </a:r>
            <a:endParaRPr lang="en-US" sz="2200" dirty="0"/>
          </a:p>
        </p:txBody>
      </p:sp>
      <p:sp>
        <p:nvSpPr>
          <p:cNvPr id="6" name="Text 3"/>
          <p:cNvSpPr/>
          <p:nvPr/>
        </p:nvSpPr>
        <p:spPr>
          <a:xfrm>
            <a:off x="6571059" y="3513653"/>
            <a:ext cx="3120747" cy="1149072"/>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quan sát, hướng dẫn và động viên: "Con bò khéo quá! Con nhớ không chạm ra ngoài nhé!"</a:t>
            </a:r>
            <a:endParaRPr lang="en-US" sz="1850" dirty="0"/>
          </a:p>
        </p:txBody>
      </p:sp>
      <p:sp>
        <p:nvSpPr>
          <p:cNvPr id="7" name="Shape 4"/>
          <p:cNvSpPr/>
          <p:nvPr/>
        </p:nvSpPr>
        <p:spPr>
          <a:xfrm>
            <a:off x="10178058" y="2771180"/>
            <a:ext cx="3614618" cy="2138482"/>
          </a:xfrm>
          <a:prstGeom prst="roundRect">
            <a:avLst>
              <a:gd name="adj" fmla="val 4701"/>
            </a:avLst>
          </a:prstGeom>
          <a:solidFill>
            <a:srgbClr val="F4D4F7"/>
          </a:solidFill>
          <a:ln w="7620">
            <a:solidFill>
              <a:srgbClr val="DABADD"/>
            </a:solidFill>
            <a:prstDash val="solid"/>
          </a:ln>
        </p:spPr>
      </p:sp>
      <p:sp>
        <p:nvSpPr>
          <p:cNvPr id="8" name="Text 5"/>
          <p:cNvSpPr/>
          <p:nvPr/>
        </p:nvSpPr>
        <p:spPr>
          <a:xfrm>
            <a:off x="10424993" y="3018115"/>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Sửa sai</a:t>
            </a:r>
            <a:endParaRPr lang="en-US" sz="2200" dirty="0"/>
          </a:p>
        </p:txBody>
      </p:sp>
      <p:sp>
        <p:nvSpPr>
          <p:cNvPr id="9" name="Text 6"/>
          <p:cNvSpPr/>
          <p:nvPr/>
        </p:nvSpPr>
        <p:spPr>
          <a:xfrm>
            <a:off x="10424993" y="3513653"/>
            <a:ext cx="3120747"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Nếu trẻ làm sai: cô nhắc lại tư thế đúng và cho bé thử lại.</a:t>
            </a:r>
            <a:endParaRPr lang="en-US" sz="1850" dirty="0"/>
          </a:p>
        </p:txBody>
      </p:sp>
      <p:sp>
        <p:nvSpPr>
          <p:cNvPr id="10" name="Shape 7"/>
          <p:cNvSpPr/>
          <p:nvPr/>
        </p:nvSpPr>
        <p:spPr>
          <a:xfrm>
            <a:off x="6324124" y="5148977"/>
            <a:ext cx="7468553" cy="1372433"/>
          </a:xfrm>
          <a:prstGeom prst="roundRect">
            <a:avLst>
              <a:gd name="adj" fmla="val 7326"/>
            </a:avLst>
          </a:prstGeom>
          <a:solidFill>
            <a:srgbClr val="F4D4F7"/>
          </a:solidFill>
          <a:ln w="7620">
            <a:solidFill>
              <a:srgbClr val="DABADD"/>
            </a:solidFill>
            <a:prstDash val="solid"/>
          </a:ln>
        </p:spPr>
      </p:sp>
      <p:sp>
        <p:nvSpPr>
          <p:cNvPr id="11" name="Text 8"/>
          <p:cNvSpPr/>
          <p:nvPr/>
        </p:nvSpPr>
        <p:spPr>
          <a:xfrm>
            <a:off x="6571059" y="539591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Động viên</a:t>
            </a:r>
            <a:endParaRPr lang="en-US" sz="2200" dirty="0"/>
          </a:p>
        </p:txBody>
      </p:sp>
      <p:sp>
        <p:nvSpPr>
          <p:cNvPr id="12" name="Text 9"/>
          <p:cNvSpPr/>
          <p:nvPr/>
        </p:nvSpPr>
        <p:spPr>
          <a:xfrm>
            <a:off x="6571059" y="5891451"/>
            <a:ext cx="6974681"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Khuyến khích trẻ cố gắng và tạo không khí vui vẻ.</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256348"/>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Hồi Tĩnh và Kết Thúc</a:t>
            </a:r>
            <a:endParaRPr lang="en-US" sz="4400" dirty="0"/>
          </a:p>
        </p:txBody>
      </p:sp>
      <p:sp>
        <p:nvSpPr>
          <p:cNvPr id="3" name="Text 1"/>
          <p:cNvSpPr/>
          <p:nvPr/>
        </p:nvSpPr>
        <p:spPr>
          <a:xfrm>
            <a:off x="1753195" y="4266843"/>
            <a:ext cx="2816185" cy="351949"/>
          </a:xfrm>
          <a:prstGeom prst="rect">
            <a:avLst/>
          </a:prstGeom>
          <a:noFill/>
          <a:ln/>
        </p:spPr>
        <p:txBody>
          <a:bodyPr wrap="none" lIns="0" tIns="0" rIns="0" bIns="0" rtlCol="0" anchor="t"/>
          <a:lstStyle/>
          <a:p>
            <a:pPr algn="r"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Đi nhẹ nhàng</a:t>
            </a:r>
            <a:endParaRPr lang="en-US" sz="2200" dirty="0"/>
          </a:p>
        </p:txBody>
      </p:sp>
      <p:sp>
        <p:nvSpPr>
          <p:cNvPr id="4" name="Text 2"/>
          <p:cNvSpPr/>
          <p:nvPr/>
        </p:nvSpPr>
        <p:spPr>
          <a:xfrm>
            <a:off x="837724" y="4762381"/>
            <a:ext cx="3731657" cy="383024"/>
          </a:xfrm>
          <a:prstGeom prst="rect">
            <a:avLst/>
          </a:prstGeom>
          <a:noFill/>
          <a:ln/>
        </p:spPr>
        <p:txBody>
          <a:bodyPr wrap="none" lIns="0" tIns="0" rIns="0" bIns="0" rtlCol="0" anchor="t"/>
          <a:lstStyle/>
          <a:p>
            <a:pPr algn="r"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Cho trẻ đi nhẹ nhàng, hít thở sâu.</a:t>
            </a:r>
            <a:endParaRPr lang="en-US" sz="1850" dirty="0"/>
          </a:p>
        </p:txBody>
      </p:sp>
      <p:pic>
        <p:nvPicPr>
          <p:cNvPr id="5" name="Image 0" descr="preencoded.png">    </p:cNvPr>
          <p:cNvPicPr>
            <a:picLocks noChangeAspect="1"/>
          </p:cNvPicPr>
          <p:nvPr/>
        </p:nvPicPr>
        <p:blipFill>
          <a:blip r:embed="rId1"/>
          <a:stretch>
            <a:fillRect/>
          </a:stretch>
        </p:blipFill>
        <p:spPr>
          <a:xfrm>
            <a:off x="5048131" y="2439114"/>
            <a:ext cx="4534138" cy="4534138"/>
          </a:xfrm>
          <a:prstGeom prst="rect">
            <a:avLst/>
          </a:prstGeom>
        </p:spPr>
      </p:pic>
      <p:sp>
        <p:nvSpPr>
          <p:cNvPr id="6" name="Text 3"/>
          <p:cNvSpPr/>
          <p:nvPr/>
        </p:nvSpPr>
        <p:spPr>
          <a:xfrm>
            <a:off x="5572720" y="4209455"/>
            <a:ext cx="358140" cy="447675"/>
          </a:xfrm>
          <a:prstGeom prst="rect">
            <a:avLst/>
          </a:prstGeom>
          <a:noFill/>
          <a:ln/>
        </p:spPr>
        <p:txBody>
          <a:bodyPr wrap="none" lIns="0" tIns="0" rIns="0" bIns="0" rtlCol="0" anchor="t"/>
          <a:lstStyle/>
          <a:p>
            <a:pPr algn="l" indent="0" marL="0">
              <a:lnSpc>
                <a:spcPts val="4500"/>
              </a:lnSpc>
              <a:buNone/>
            </a:pPr>
            <a:r>
              <a:rPr lang="en-US" sz="2800" spc="-38" kern="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800" dirty="0"/>
          </a:p>
        </p:txBody>
      </p:sp>
      <p:sp>
        <p:nvSpPr>
          <p:cNvPr id="7" name="Text 4"/>
          <p:cNvSpPr/>
          <p:nvPr/>
        </p:nvSpPr>
        <p:spPr>
          <a:xfrm>
            <a:off x="9941243" y="2852023"/>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Hát</a:t>
            </a:r>
            <a:endParaRPr lang="en-US" sz="2200" dirty="0"/>
          </a:p>
        </p:txBody>
      </p:sp>
      <p:sp>
        <p:nvSpPr>
          <p:cNvPr id="8" name="Text 5"/>
          <p:cNvSpPr/>
          <p:nvPr/>
        </p:nvSpPr>
        <p:spPr>
          <a:xfrm>
            <a:off x="9941243" y="3347561"/>
            <a:ext cx="3851434"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Cùng hát bài “Tay thơm tay ngoan” hoặc “Mèo con đi học”.</a:t>
            </a:r>
            <a:endParaRPr lang="en-US" sz="1850" dirty="0"/>
          </a:p>
        </p:txBody>
      </p:sp>
      <p:pic>
        <p:nvPicPr>
          <p:cNvPr id="9" name="Image 1" descr="preencoded.png">    </p:cNvPr>
          <p:cNvPicPr>
            <a:picLocks noChangeAspect="1"/>
          </p:cNvPicPr>
          <p:nvPr/>
        </p:nvPicPr>
        <p:blipFill>
          <a:blip r:embed="rId2"/>
          <a:stretch>
            <a:fillRect/>
          </a:stretch>
        </p:blipFill>
        <p:spPr>
          <a:xfrm>
            <a:off x="5048131" y="2439114"/>
            <a:ext cx="4534138" cy="4534138"/>
          </a:xfrm>
          <a:prstGeom prst="rect">
            <a:avLst/>
          </a:prstGeom>
        </p:spPr>
      </p:pic>
      <p:sp>
        <p:nvSpPr>
          <p:cNvPr id="10" name="Text 6"/>
          <p:cNvSpPr/>
          <p:nvPr/>
        </p:nvSpPr>
        <p:spPr>
          <a:xfrm>
            <a:off x="8153995" y="3264813"/>
            <a:ext cx="358140" cy="447675"/>
          </a:xfrm>
          <a:prstGeom prst="rect">
            <a:avLst/>
          </a:prstGeom>
          <a:noFill/>
          <a:ln/>
        </p:spPr>
        <p:txBody>
          <a:bodyPr wrap="none" lIns="0" tIns="0" rIns="0" bIns="0" rtlCol="0" anchor="t"/>
          <a:lstStyle/>
          <a:p>
            <a:pPr algn="l" indent="0" marL="0">
              <a:lnSpc>
                <a:spcPts val="4500"/>
              </a:lnSpc>
              <a:buNone/>
            </a:pPr>
            <a:r>
              <a:rPr lang="en-US" sz="2800" spc="-38" kern="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800" dirty="0"/>
          </a:p>
        </p:txBody>
      </p:sp>
      <p:sp>
        <p:nvSpPr>
          <p:cNvPr id="11" name="Text 7"/>
          <p:cNvSpPr/>
          <p:nvPr/>
        </p:nvSpPr>
        <p:spPr>
          <a:xfrm>
            <a:off x="9941243" y="529863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Nhận xét</a:t>
            </a:r>
            <a:endParaRPr lang="en-US" sz="2200" dirty="0"/>
          </a:p>
        </p:txBody>
      </p:sp>
      <p:sp>
        <p:nvSpPr>
          <p:cNvPr id="12" name="Text 8"/>
          <p:cNvSpPr/>
          <p:nvPr/>
        </p:nvSpPr>
        <p:spPr>
          <a:xfrm>
            <a:off x="9941243" y="5794177"/>
            <a:ext cx="3851434"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Cô nhận xét: "Con bò có giỏi không? Con có mệt không? Mai mình chơi tiếp nhé!"</a:t>
            </a:r>
            <a:endParaRPr lang="en-US" sz="1850" dirty="0"/>
          </a:p>
        </p:txBody>
      </p:sp>
      <p:pic>
        <p:nvPicPr>
          <p:cNvPr id="13" name="Image 2" descr="preencoded.png">    </p:cNvPr>
          <p:cNvPicPr>
            <a:picLocks noChangeAspect="1"/>
          </p:cNvPicPr>
          <p:nvPr/>
        </p:nvPicPr>
        <p:blipFill>
          <a:blip r:embed="rId3"/>
          <a:stretch>
            <a:fillRect/>
          </a:stretch>
        </p:blipFill>
        <p:spPr>
          <a:xfrm>
            <a:off x="5048131" y="2439114"/>
            <a:ext cx="4534138" cy="4534138"/>
          </a:xfrm>
          <a:prstGeom prst="rect">
            <a:avLst/>
          </a:prstGeom>
        </p:spPr>
      </p:pic>
      <p:sp>
        <p:nvSpPr>
          <p:cNvPr id="14" name="Text 9"/>
          <p:cNvSpPr/>
          <p:nvPr/>
        </p:nvSpPr>
        <p:spPr>
          <a:xfrm>
            <a:off x="7681436" y="5972532"/>
            <a:ext cx="358140" cy="447675"/>
          </a:xfrm>
          <a:prstGeom prst="rect">
            <a:avLst/>
          </a:prstGeom>
          <a:noFill/>
          <a:ln/>
        </p:spPr>
        <p:txBody>
          <a:bodyPr wrap="none" lIns="0" tIns="0" rIns="0" bIns="0" rtlCol="0" anchor="t"/>
          <a:lstStyle/>
          <a:p>
            <a:pPr algn="l" indent="0" marL="0">
              <a:lnSpc>
                <a:spcPts val="4500"/>
              </a:lnSpc>
              <a:buNone/>
            </a:pPr>
            <a:r>
              <a:rPr lang="en-US" sz="2800" spc="-38" kern="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92160"/>
          </a:xfrm>
          <a:prstGeom prst="rect">
            <a:avLst/>
          </a:prstGeom>
        </p:spPr>
      </p:pic>
      <p:sp>
        <p:nvSpPr>
          <p:cNvPr id="3" name="Text 0"/>
          <p:cNvSpPr/>
          <p:nvPr/>
        </p:nvSpPr>
        <p:spPr>
          <a:xfrm>
            <a:off x="837724" y="3930968"/>
            <a:ext cx="5632490" cy="704017"/>
          </a:xfrm>
          <a:prstGeom prst="rect">
            <a:avLst/>
          </a:prstGeom>
          <a:noFill/>
          <a:ln/>
        </p:spPr>
        <p:txBody>
          <a:bodyPr wrap="none" lIns="0" tIns="0" rIns="0" bIns="0" rtlCol="0" anchor="t"/>
          <a:lstStyle/>
          <a:p>
            <a:pPr algn="l" indent="0" marL="0">
              <a:lnSpc>
                <a:spcPts val="5500"/>
              </a:lnSpc>
              <a:buNone/>
            </a:pPr>
            <a:r>
              <a:rPr lang="en-US" sz="4400" spc="-89" kern="0" dirty="0">
                <a:solidFill>
                  <a:srgbClr val="D73AD7"/>
                </a:solidFill>
                <a:latin typeface="Source Serif Pro Semi Bold" pitchFamily="34" charset="0"/>
                <a:ea typeface="Source Serif Pro Semi Bold" pitchFamily="34" charset="-122"/>
                <a:cs typeface="Source Serif Pro Semi Bold" pitchFamily="34" charset="-120"/>
              </a:rPr>
              <a:t>Gợi Ý Mở Rộng</a:t>
            </a:r>
            <a:endParaRPr lang="en-US" sz="4400" dirty="0"/>
          </a:p>
        </p:txBody>
      </p:sp>
      <p:pic>
        <p:nvPicPr>
          <p:cNvPr id="4" name="Image 1" descr="preencoded.png">    </p:cNvPr>
          <p:cNvPicPr>
            <a:picLocks noChangeAspect="1"/>
          </p:cNvPicPr>
          <p:nvPr/>
        </p:nvPicPr>
        <p:blipFill>
          <a:blip r:embed="rId2"/>
          <a:stretch>
            <a:fillRect/>
          </a:stretch>
        </p:blipFill>
        <p:spPr>
          <a:xfrm>
            <a:off x="837724" y="5035748"/>
            <a:ext cx="598408" cy="598408"/>
          </a:xfrm>
          <a:prstGeom prst="rect">
            <a:avLst/>
          </a:prstGeom>
        </p:spPr>
      </p:pic>
      <p:sp>
        <p:nvSpPr>
          <p:cNvPr id="5" name="Text 1"/>
          <p:cNvSpPr/>
          <p:nvPr/>
        </p:nvSpPr>
        <p:spPr>
          <a:xfrm>
            <a:off x="1675448" y="499395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Bò tìm đồ vật</a:t>
            </a:r>
            <a:endParaRPr lang="en-US" sz="2200" dirty="0"/>
          </a:p>
        </p:txBody>
      </p:sp>
      <p:sp>
        <p:nvSpPr>
          <p:cNvPr id="6" name="Text 2"/>
          <p:cNvSpPr/>
          <p:nvPr/>
        </p:nvSpPr>
        <p:spPr>
          <a:xfrm>
            <a:off x="1675448" y="5489496"/>
            <a:ext cx="5460206" cy="383024"/>
          </a:xfrm>
          <a:prstGeom prst="rect">
            <a:avLst/>
          </a:prstGeom>
          <a:noFill/>
          <a:ln/>
        </p:spPr>
        <p:txBody>
          <a:bodyPr wrap="non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Cho trẻ chơi trò "Bò tìm đồ vật" trong đường gấp khúc.</a:t>
            </a:r>
            <a:endParaRPr lang="en-US" sz="1850" dirty="0"/>
          </a:p>
        </p:txBody>
      </p:sp>
      <p:pic>
        <p:nvPicPr>
          <p:cNvPr id="7" name="Image 2" descr="preencoded.png">    </p:cNvPr>
          <p:cNvPicPr>
            <a:picLocks noChangeAspect="1"/>
          </p:cNvPicPr>
          <p:nvPr/>
        </p:nvPicPr>
        <p:blipFill>
          <a:blip r:embed="rId3"/>
          <a:stretch>
            <a:fillRect/>
          </a:stretch>
        </p:blipFill>
        <p:spPr>
          <a:xfrm>
            <a:off x="7494627" y="5035748"/>
            <a:ext cx="598408" cy="598408"/>
          </a:xfrm>
          <a:prstGeom prst="rect">
            <a:avLst/>
          </a:prstGeom>
        </p:spPr>
      </p:pic>
      <p:sp>
        <p:nvSpPr>
          <p:cNvPr id="8" name="Text 3"/>
          <p:cNvSpPr/>
          <p:nvPr/>
        </p:nvSpPr>
        <p:spPr>
          <a:xfrm>
            <a:off x="8332351" y="4993958"/>
            <a:ext cx="2816185" cy="351949"/>
          </a:xfrm>
          <a:prstGeom prst="rect">
            <a:avLst/>
          </a:prstGeom>
          <a:noFill/>
          <a:ln/>
        </p:spPr>
        <p:txBody>
          <a:bodyPr wrap="none" lIns="0" tIns="0" rIns="0" bIns="0" rtlCol="0" anchor="t"/>
          <a:lstStyle/>
          <a:p>
            <a:pPr algn="l" indent="0" marL="0">
              <a:lnSpc>
                <a:spcPts val="2750"/>
              </a:lnSpc>
              <a:buNone/>
            </a:pPr>
            <a:r>
              <a:rPr lang="en-US" sz="2200" spc="-44" kern="0" dirty="0">
                <a:solidFill>
                  <a:srgbClr val="272525"/>
                </a:solidFill>
                <a:latin typeface="Source Serif Pro Semi Bold" pitchFamily="34" charset="0"/>
                <a:ea typeface="Source Serif Pro Semi Bold" pitchFamily="34" charset="-122"/>
                <a:cs typeface="Source Serif Pro Semi Bold" pitchFamily="34" charset="-120"/>
              </a:rPr>
              <a:t>Chướng ngại vật</a:t>
            </a:r>
            <a:endParaRPr lang="en-US" sz="2200" dirty="0"/>
          </a:p>
        </p:txBody>
      </p:sp>
      <p:sp>
        <p:nvSpPr>
          <p:cNvPr id="9" name="Text 4"/>
          <p:cNvSpPr/>
          <p:nvPr/>
        </p:nvSpPr>
        <p:spPr>
          <a:xfrm>
            <a:off x="8332351" y="5489496"/>
            <a:ext cx="5460325"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Kết hợp chướng ngại vật nhẹ (đồ chơi mềm) ở góc cua để trẻ tránh.</a:t>
            </a:r>
            <a:endParaRPr lang="en-US" sz="1850" dirty="0"/>
          </a:p>
        </p:txBody>
      </p:sp>
      <p:sp>
        <p:nvSpPr>
          <p:cNvPr id="10" name="Text 5"/>
          <p:cNvSpPr/>
          <p:nvPr/>
        </p:nvSpPr>
        <p:spPr>
          <a:xfrm>
            <a:off x="837724" y="6524744"/>
            <a:ext cx="12954952" cy="766048"/>
          </a:xfrm>
          <a:prstGeom prst="rect">
            <a:avLst/>
          </a:prstGeom>
          <a:noFill/>
          <a:ln/>
        </p:spPr>
        <p:txBody>
          <a:bodyPr wrap="square" lIns="0" tIns="0" rIns="0" bIns="0" rtlCol="0" anchor="t"/>
          <a:lstStyle/>
          <a:p>
            <a:pPr algn="l" indent="0" marL="0">
              <a:lnSpc>
                <a:spcPts val="3000"/>
              </a:lnSpc>
              <a:buNone/>
            </a:pPr>
            <a:r>
              <a:rPr lang="en-US" sz="1850" spc="-38" kern="0" dirty="0">
                <a:solidFill>
                  <a:srgbClr val="272525"/>
                </a:solidFill>
                <a:latin typeface="Source Sans Pro" pitchFamily="34" charset="0"/>
                <a:ea typeface="Source Sans Pro" pitchFamily="34" charset="-122"/>
                <a:cs typeface="Source Sans Pro" pitchFamily="34" charset="-120"/>
              </a:rPr>
              <a:t>Để tăng thêm sự thú vị và thử thách, có thể mở rộng hoạt động bằng cách cho trẻ bò tìm đồ vật hoặc thêm chướng ngại vật mềm trên đường đi. Điều này giúp trẻ phát triển kỹ năng vận động và tư duy một cách toàn diện hơn.</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2025-04-14T06:08:37Z</dcterms:created>
  <dcterms:modified xsi:type="dcterms:W3CDTF">2025-04-14T06:08:37Z</dcterms:modified>
</cp:coreProperties>
</file>