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Fraunces Extra Bold"/>
      <p:regular r:id="rId15"/>
    </p:embeddedFont>
    <p:embeddedFont>
      <p:font typeface="Fraunces Extra Bold"/>
      <p:regular r:id="rId16"/>
    </p:embeddedFont>
    <p:embeddedFont>
      <p:font typeface="Nobile"/>
      <p:regular r:id="rId17"/>
    </p:embeddedFont>
    <p:embeddedFont>
      <p:font typeface="Nobile"/>
      <p:regular r:id="rId18"/>
    </p:embeddedFont>
    <p:embeddedFont>
      <p:font typeface="Nobile"/>
      <p:regular r:id="rId19"/>
    </p:embeddedFont>
    <p:embeddedFont>
      <p:font typeface="Nobile"/>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3.xml"/><Relationship Id="rId8"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5.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8.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330762"/>
            <a:ext cx="7556421" cy="1417558"/>
          </a:xfrm>
          <a:prstGeom prst="rect">
            <a:avLst/>
          </a:prstGeom>
          <a:noFill/>
          <a:ln/>
        </p:spPr>
        <p:txBody>
          <a:bodyPr wrap="squar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Giáo Án Tạo Hình: Tô Màu Ông Mặt Trời</a:t>
            </a:r>
            <a:endParaRPr lang="en-US" sz="4450" dirty="0"/>
          </a:p>
        </p:txBody>
      </p:sp>
      <p:sp>
        <p:nvSpPr>
          <p:cNvPr id="4" name="Text 1"/>
          <p:cNvSpPr/>
          <p:nvPr/>
        </p:nvSpPr>
        <p:spPr>
          <a:xfrm>
            <a:off x="793790" y="3088481"/>
            <a:ext cx="7556421" cy="1814513"/>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Hoạt động tô màu ông mặt trời được thiết kế cho trẻ nhà trẻ từ 24-36 tháng, nhằm phát triển khả năng thẩm mỹ và kỹ năng vận động tinh. Trong thời gian 15-20 phút, trẻ sẽ được làm quen với hình dáng và màu sắc của mặt trời, đồng thời rèn luyện kỹ năng cầm bút và tô màu trong phạm vi cho phép.</a:t>
            </a:r>
            <a:endParaRPr lang="en-US" sz="1750" dirty="0"/>
          </a:p>
        </p:txBody>
      </p:sp>
      <p:sp>
        <p:nvSpPr>
          <p:cNvPr id="5" name="Text 2"/>
          <p:cNvSpPr/>
          <p:nvPr/>
        </p:nvSpPr>
        <p:spPr>
          <a:xfrm>
            <a:off x="793790" y="5158145"/>
            <a:ext cx="7556421"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Hoạt động này không chỉ giúp trẻ phát triển khả năng phối hợp tay-mắt mà còn khuyến khích sự sáng tạo và niềm vui thích với nghệ thuật tạo hình từ những năm đầu đời.</a:t>
            </a:r>
            <a:endParaRPr lang="en-US" sz="1750" dirty="0"/>
          </a:p>
        </p:txBody>
      </p:sp>
      <p:sp>
        <p:nvSpPr>
          <p:cNvPr id="6" name="Shape 3"/>
          <p:cNvSpPr/>
          <p:nvPr/>
        </p:nvSpPr>
        <p:spPr>
          <a:xfrm>
            <a:off x="793790" y="6518910"/>
            <a:ext cx="362903" cy="362903"/>
          </a:xfrm>
          <a:prstGeom prst="roundRect">
            <a:avLst>
              <a:gd name="adj" fmla="val 25194296"/>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801410" y="6526530"/>
            <a:ext cx="347663" cy="347663"/>
          </a:xfrm>
          <a:prstGeom prst="rect">
            <a:avLst/>
          </a:prstGeom>
        </p:spPr>
      </p:pic>
      <p:sp>
        <p:nvSpPr>
          <p:cNvPr id="8" name="Text 4"/>
          <p:cNvSpPr/>
          <p:nvPr/>
        </p:nvSpPr>
        <p:spPr>
          <a:xfrm>
            <a:off x="1270040" y="6502003"/>
            <a:ext cx="2020967" cy="396835"/>
          </a:xfrm>
          <a:prstGeom prst="rect">
            <a:avLst/>
          </a:prstGeom>
          <a:noFill/>
          <a:ln/>
        </p:spPr>
        <p:txBody>
          <a:bodyPr wrap="none" lIns="0" tIns="0" rIns="0" bIns="0" rtlCol="0" anchor="t"/>
          <a:lstStyle/>
          <a:p>
            <a:pPr algn="l" indent="0" marL="0">
              <a:lnSpc>
                <a:spcPts val="3100"/>
              </a:lnSpc>
              <a:buNone/>
            </a:pPr>
            <a:r>
              <a:rPr lang="en-US" sz="2200" b="1" dirty="0">
                <a:solidFill>
                  <a:srgbClr val="405449"/>
                </a:solidFill>
                <a:latin typeface="Nobile Bold" pitchFamily="34" charset="0"/>
                <a:ea typeface="Nobile Bold" pitchFamily="34" charset="-122"/>
                <a:cs typeface="Nobile Bold" pitchFamily="34" charset="-120"/>
              </a:rPr>
              <a:t>by Tâm Thanh</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15685" y="725091"/>
            <a:ext cx="6374130" cy="639008"/>
          </a:xfrm>
          <a:prstGeom prst="rect">
            <a:avLst/>
          </a:prstGeom>
          <a:noFill/>
          <a:ln/>
        </p:spPr>
        <p:txBody>
          <a:bodyPr wrap="none" lIns="0" tIns="0" rIns="0" bIns="0" rtlCol="0" anchor="t"/>
          <a:lstStyle/>
          <a:p>
            <a:pPr algn="l" indent="0" marL="0">
              <a:lnSpc>
                <a:spcPts val="5000"/>
              </a:lnSpc>
              <a:buNone/>
            </a:pPr>
            <a:r>
              <a:rPr lang="en-US" sz="4000" b="1" dirty="0">
                <a:solidFill>
                  <a:srgbClr val="3B4540"/>
                </a:solidFill>
                <a:latin typeface="Fraunces Extra Bold" pitchFamily="34" charset="0"/>
                <a:ea typeface="Fraunces Extra Bold" pitchFamily="34" charset="-122"/>
                <a:cs typeface="Fraunces Extra Bold" pitchFamily="34" charset="-120"/>
              </a:rPr>
              <a:t>Mục Tiêu Của Hoạt Động</a:t>
            </a:r>
            <a:endParaRPr lang="en-US" sz="4000" dirty="0"/>
          </a:p>
        </p:txBody>
      </p:sp>
      <p:pic>
        <p:nvPicPr>
          <p:cNvPr id="3" name="Image 0" descr="preencoded.png">    </p:cNvPr>
          <p:cNvPicPr>
            <a:picLocks noChangeAspect="1"/>
          </p:cNvPicPr>
          <p:nvPr/>
        </p:nvPicPr>
        <p:blipFill>
          <a:blip r:embed="rId1"/>
          <a:stretch>
            <a:fillRect/>
          </a:stretch>
        </p:blipFill>
        <p:spPr>
          <a:xfrm>
            <a:off x="2926437" y="1772960"/>
            <a:ext cx="2177772" cy="1178004"/>
          </a:xfrm>
          <a:prstGeom prst="rect">
            <a:avLst/>
          </a:prstGeom>
        </p:spPr>
      </p:pic>
      <p:pic>
        <p:nvPicPr>
          <p:cNvPr id="4" name="Image 1" descr="preencoded.png">    </p:cNvPr>
          <p:cNvPicPr>
            <a:picLocks noChangeAspect="1"/>
          </p:cNvPicPr>
          <p:nvPr/>
        </p:nvPicPr>
        <p:blipFill>
          <a:blip r:embed="rId2"/>
          <a:stretch>
            <a:fillRect/>
          </a:stretch>
        </p:blipFill>
        <p:spPr>
          <a:xfrm>
            <a:off x="3871555" y="2328267"/>
            <a:ext cx="287536" cy="359331"/>
          </a:xfrm>
          <a:prstGeom prst="rect">
            <a:avLst/>
          </a:prstGeom>
        </p:spPr>
      </p:pic>
      <p:sp>
        <p:nvSpPr>
          <p:cNvPr id="5" name="Text 1"/>
          <p:cNvSpPr/>
          <p:nvPr/>
        </p:nvSpPr>
        <p:spPr>
          <a:xfrm>
            <a:off x="5308640" y="1977390"/>
            <a:ext cx="2556034" cy="319445"/>
          </a:xfrm>
          <a:prstGeom prst="rect">
            <a:avLst/>
          </a:prstGeom>
          <a:noFill/>
          <a:ln/>
        </p:spPr>
        <p:txBody>
          <a:bodyPr wrap="none" lIns="0" tIns="0" rIns="0" bIns="0" rtlCol="0" anchor="t"/>
          <a:lstStyle/>
          <a:p>
            <a:pPr algn="l" indent="0" marL="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Kiến Thức</a:t>
            </a:r>
            <a:endParaRPr lang="en-US" sz="2000" dirty="0"/>
          </a:p>
        </p:txBody>
      </p:sp>
      <p:sp>
        <p:nvSpPr>
          <p:cNvPr id="6" name="Text 2"/>
          <p:cNvSpPr/>
          <p:nvPr/>
        </p:nvSpPr>
        <p:spPr>
          <a:xfrm>
            <a:off x="5308640" y="2419469"/>
            <a:ext cx="4452938" cy="327065"/>
          </a:xfrm>
          <a:prstGeom prst="rect">
            <a:avLst/>
          </a:prstGeom>
          <a:noFill/>
          <a:ln/>
        </p:spPr>
        <p:txBody>
          <a:bodyPr wrap="none" lIns="0" tIns="0" rIns="0" bIns="0" rtlCol="0" anchor="t"/>
          <a:lstStyle/>
          <a:p>
            <a:pPr algn="l" indent="0" marL="0">
              <a:lnSpc>
                <a:spcPts val="2550"/>
              </a:lnSpc>
              <a:buNone/>
            </a:pPr>
            <a:r>
              <a:rPr lang="en-US" sz="1600" dirty="0">
                <a:solidFill>
                  <a:srgbClr val="405449"/>
                </a:solidFill>
                <a:latin typeface="Nobile" pitchFamily="34" charset="0"/>
                <a:ea typeface="Nobile" pitchFamily="34" charset="-122"/>
                <a:cs typeface="Nobile" pitchFamily="34" charset="-120"/>
              </a:rPr>
              <a:t>Nhận biết mặt trời hình tròn, màu vàng/cam</a:t>
            </a:r>
            <a:endParaRPr lang="en-US" sz="1600" dirty="0"/>
          </a:p>
        </p:txBody>
      </p:sp>
      <p:sp>
        <p:nvSpPr>
          <p:cNvPr id="7" name="Shape 3"/>
          <p:cNvSpPr/>
          <p:nvPr/>
        </p:nvSpPr>
        <p:spPr>
          <a:xfrm>
            <a:off x="5155287" y="2966918"/>
            <a:ext cx="8708350" cy="11430"/>
          </a:xfrm>
          <a:prstGeom prst="roundRect">
            <a:avLst>
              <a:gd name="adj" fmla="val 1610128"/>
            </a:avLst>
          </a:prstGeom>
          <a:solidFill>
            <a:srgbClr val="CED9CE"/>
          </a:solidFill>
          <a:ln/>
        </p:spPr>
      </p:sp>
      <p:pic>
        <p:nvPicPr>
          <p:cNvPr id="8" name="Image 2" descr="preencoded.png">    </p:cNvPr>
          <p:cNvPicPr>
            <a:picLocks noChangeAspect="1"/>
          </p:cNvPicPr>
          <p:nvPr/>
        </p:nvPicPr>
        <p:blipFill>
          <a:blip r:embed="rId3"/>
          <a:stretch>
            <a:fillRect/>
          </a:stretch>
        </p:blipFill>
        <p:spPr>
          <a:xfrm>
            <a:off x="1837492" y="3002042"/>
            <a:ext cx="4355663" cy="1178004"/>
          </a:xfrm>
          <a:prstGeom prst="rect">
            <a:avLst/>
          </a:prstGeom>
        </p:spPr>
      </p:pic>
      <p:pic>
        <p:nvPicPr>
          <p:cNvPr id="9" name="Image 3" descr="preencoded.png">    </p:cNvPr>
          <p:cNvPicPr>
            <a:picLocks noChangeAspect="1"/>
          </p:cNvPicPr>
          <p:nvPr/>
        </p:nvPicPr>
        <p:blipFill>
          <a:blip r:embed="rId4"/>
          <a:stretch>
            <a:fillRect/>
          </a:stretch>
        </p:blipFill>
        <p:spPr>
          <a:xfrm>
            <a:off x="3871555" y="3411379"/>
            <a:ext cx="287536" cy="359331"/>
          </a:xfrm>
          <a:prstGeom prst="rect">
            <a:avLst/>
          </a:prstGeom>
        </p:spPr>
      </p:pic>
      <p:sp>
        <p:nvSpPr>
          <p:cNvPr id="10" name="Text 4"/>
          <p:cNvSpPr/>
          <p:nvPr/>
        </p:nvSpPr>
        <p:spPr>
          <a:xfrm>
            <a:off x="6397585" y="3206472"/>
            <a:ext cx="2556034" cy="319445"/>
          </a:xfrm>
          <a:prstGeom prst="rect">
            <a:avLst/>
          </a:prstGeom>
          <a:noFill/>
          <a:ln/>
        </p:spPr>
        <p:txBody>
          <a:bodyPr wrap="none" lIns="0" tIns="0" rIns="0" bIns="0" rtlCol="0" anchor="t"/>
          <a:lstStyle/>
          <a:p>
            <a:pPr algn="l" indent="0" marL="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Kỹ Năng</a:t>
            </a:r>
            <a:endParaRPr lang="en-US" sz="2000" dirty="0"/>
          </a:p>
        </p:txBody>
      </p:sp>
      <p:sp>
        <p:nvSpPr>
          <p:cNvPr id="11" name="Text 5"/>
          <p:cNvSpPr/>
          <p:nvPr/>
        </p:nvSpPr>
        <p:spPr>
          <a:xfrm>
            <a:off x="6397585" y="3648551"/>
            <a:ext cx="3105150" cy="327065"/>
          </a:xfrm>
          <a:prstGeom prst="rect">
            <a:avLst/>
          </a:prstGeom>
          <a:noFill/>
          <a:ln/>
        </p:spPr>
        <p:txBody>
          <a:bodyPr wrap="none" lIns="0" tIns="0" rIns="0" bIns="0" rtlCol="0" anchor="t"/>
          <a:lstStyle/>
          <a:p>
            <a:pPr algn="l" indent="0" marL="0">
              <a:lnSpc>
                <a:spcPts val="2550"/>
              </a:lnSpc>
              <a:buNone/>
            </a:pPr>
            <a:r>
              <a:rPr lang="en-US" sz="1600" dirty="0">
                <a:solidFill>
                  <a:srgbClr val="405449"/>
                </a:solidFill>
                <a:latin typeface="Nobile" pitchFamily="34" charset="0"/>
                <a:ea typeface="Nobile" pitchFamily="34" charset="-122"/>
                <a:cs typeface="Nobile" pitchFamily="34" charset="-120"/>
              </a:rPr>
              <a:t>Cầm bút đúng, tô trong phạm vi</a:t>
            </a:r>
            <a:endParaRPr lang="en-US" sz="1600" dirty="0"/>
          </a:p>
        </p:txBody>
      </p:sp>
      <p:sp>
        <p:nvSpPr>
          <p:cNvPr id="12" name="Shape 6"/>
          <p:cNvSpPr/>
          <p:nvPr/>
        </p:nvSpPr>
        <p:spPr>
          <a:xfrm>
            <a:off x="6244233" y="4196001"/>
            <a:ext cx="7619405" cy="11430"/>
          </a:xfrm>
          <a:prstGeom prst="roundRect">
            <a:avLst>
              <a:gd name="adj" fmla="val 1610128"/>
            </a:avLst>
          </a:prstGeom>
          <a:solidFill>
            <a:srgbClr val="CED9CE"/>
          </a:solidFill>
          <a:ln/>
        </p:spPr>
      </p:sp>
      <p:pic>
        <p:nvPicPr>
          <p:cNvPr id="13" name="Image 4" descr="preencoded.png">    </p:cNvPr>
          <p:cNvPicPr>
            <a:picLocks noChangeAspect="1"/>
          </p:cNvPicPr>
          <p:nvPr/>
        </p:nvPicPr>
        <p:blipFill>
          <a:blip r:embed="rId5"/>
          <a:stretch>
            <a:fillRect/>
          </a:stretch>
        </p:blipFill>
        <p:spPr>
          <a:xfrm>
            <a:off x="748665" y="4231124"/>
            <a:ext cx="6533436" cy="1178004"/>
          </a:xfrm>
          <a:prstGeom prst="rect">
            <a:avLst/>
          </a:prstGeom>
        </p:spPr>
      </p:pic>
      <p:pic>
        <p:nvPicPr>
          <p:cNvPr id="14" name="Image 5" descr="preencoded.png">    </p:cNvPr>
          <p:cNvPicPr>
            <a:picLocks noChangeAspect="1"/>
          </p:cNvPicPr>
          <p:nvPr/>
        </p:nvPicPr>
        <p:blipFill>
          <a:blip r:embed="rId6"/>
          <a:stretch>
            <a:fillRect/>
          </a:stretch>
        </p:blipFill>
        <p:spPr>
          <a:xfrm>
            <a:off x="3871555" y="4676299"/>
            <a:ext cx="287536" cy="287536"/>
          </a:xfrm>
          <a:prstGeom prst="rect">
            <a:avLst/>
          </a:prstGeom>
        </p:spPr>
      </p:pic>
      <p:sp>
        <p:nvSpPr>
          <p:cNvPr id="15" name="Text 7"/>
          <p:cNvSpPr/>
          <p:nvPr/>
        </p:nvSpPr>
        <p:spPr>
          <a:xfrm>
            <a:off x="7486531" y="4435554"/>
            <a:ext cx="2556034" cy="319445"/>
          </a:xfrm>
          <a:prstGeom prst="rect">
            <a:avLst/>
          </a:prstGeom>
          <a:noFill/>
          <a:ln/>
        </p:spPr>
        <p:txBody>
          <a:bodyPr wrap="none" lIns="0" tIns="0" rIns="0" bIns="0" rtlCol="0" anchor="t"/>
          <a:lstStyle/>
          <a:p>
            <a:pPr algn="l" indent="0" marL="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Thái Độ</a:t>
            </a:r>
            <a:endParaRPr lang="en-US" sz="2000" dirty="0"/>
          </a:p>
        </p:txBody>
      </p:sp>
      <p:sp>
        <p:nvSpPr>
          <p:cNvPr id="16" name="Text 8"/>
          <p:cNvSpPr/>
          <p:nvPr/>
        </p:nvSpPr>
        <p:spPr>
          <a:xfrm>
            <a:off x="7486531" y="4877633"/>
            <a:ext cx="3882271" cy="327065"/>
          </a:xfrm>
          <a:prstGeom prst="rect">
            <a:avLst/>
          </a:prstGeom>
          <a:noFill/>
          <a:ln/>
        </p:spPr>
        <p:txBody>
          <a:bodyPr wrap="none" lIns="0" tIns="0" rIns="0" bIns="0" rtlCol="0" anchor="t"/>
          <a:lstStyle/>
          <a:p>
            <a:pPr algn="l" indent="0" marL="0">
              <a:lnSpc>
                <a:spcPts val="2550"/>
              </a:lnSpc>
              <a:buNone/>
            </a:pPr>
            <a:r>
              <a:rPr lang="en-US" sz="1600" dirty="0">
                <a:solidFill>
                  <a:srgbClr val="405449"/>
                </a:solidFill>
                <a:latin typeface="Nobile" pitchFamily="34" charset="0"/>
                <a:ea typeface="Nobile" pitchFamily="34" charset="-122"/>
                <a:cs typeface="Nobile" pitchFamily="34" charset="-120"/>
              </a:rPr>
              <a:t>Hứng thú tham gia, biết khen ngợi bạn</a:t>
            </a:r>
            <a:endParaRPr lang="en-US" sz="1600" dirty="0"/>
          </a:p>
        </p:txBody>
      </p:sp>
      <p:sp>
        <p:nvSpPr>
          <p:cNvPr id="17" name="Text 9"/>
          <p:cNvSpPr/>
          <p:nvPr/>
        </p:nvSpPr>
        <p:spPr>
          <a:xfrm>
            <a:off x="715685" y="5639157"/>
            <a:ext cx="13199031" cy="654129"/>
          </a:xfrm>
          <a:prstGeom prst="rect">
            <a:avLst/>
          </a:prstGeom>
          <a:noFill/>
          <a:ln/>
        </p:spPr>
        <p:txBody>
          <a:bodyPr wrap="square" lIns="0" tIns="0" rIns="0" bIns="0" rtlCol="0" anchor="t"/>
          <a:lstStyle/>
          <a:p>
            <a:pPr algn="l" indent="0" marL="0">
              <a:lnSpc>
                <a:spcPts val="2550"/>
              </a:lnSpc>
              <a:buNone/>
            </a:pPr>
            <a:r>
              <a:rPr lang="en-US" sz="1600" dirty="0">
                <a:solidFill>
                  <a:srgbClr val="405449"/>
                </a:solidFill>
                <a:latin typeface="Nobile" pitchFamily="34" charset="0"/>
                <a:ea typeface="Nobile" pitchFamily="34" charset="-122"/>
                <a:cs typeface="Nobile" pitchFamily="34" charset="-120"/>
              </a:rPr>
              <a:t>Hoạt động tô màu ông mặt trời được thiết kế với ba mục tiêu chính. Về kiến thức, trẻ sẽ nhận biết được ông mặt trời có hình tròn với màu chủ đạo là vàng hoặc cam, đồng thời biết cách sử dụng bút sáp hoặc màu nước để tô trong hình vẽ có sẵn.</a:t>
            </a:r>
            <a:endParaRPr lang="en-US" sz="1600" dirty="0"/>
          </a:p>
        </p:txBody>
      </p:sp>
      <p:sp>
        <p:nvSpPr>
          <p:cNvPr id="18" name="Text 10"/>
          <p:cNvSpPr/>
          <p:nvPr/>
        </p:nvSpPr>
        <p:spPr>
          <a:xfrm>
            <a:off x="715685" y="6523315"/>
            <a:ext cx="13199031" cy="981194"/>
          </a:xfrm>
          <a:prstGeom prst="rect">
            <a:avLst/>
          </a:prstGeom>
          <a:noFill/>
          <a:ln/>
        </p:spPr>
        <p:txBody>
          <a:bodyPr wrap="square" lIns="0" tIns="0" rIns="0" bIns="0" rtlCol="0" anchor="t"/>
          <a:lstStyle/>
          <a:p>
            <a:pPr algn="l" indent="0" marL="0">
              <a:lnSpc>
                <a:spcPts val="2550"/>
              </a:lnSpc>
              <a:buNone/>
            </a:pPr>
            <a:r>
              <a:rPr lang="en-US" sz="1600" dirty="0">
                <a:solidFill>
                  <a:srgbClr val="405449"/>
                </a:solidFill>
                <a:latin typeface="Nobile" pitchFamily="34" charset="0"/>
                <a:ea typeface="Nobile" pitchFamily="34" charset="-122"/>
                <a:cs typeface="Nobile" pitchFamily="34" charset="-120"/>
              </a:rPr>
              <a:t>Về kỹ năng, hoạt động giúp rèn luyện cách cầm bút đúng và tô màu trong phạm vi quy định, phát triển vận động tinh và khả năng phối hợp tay-mắt. Về thái độ, trẻ sẽ hứng thú tham gia, biết giữ gìn dụng cụ và trân trọng sản phẩm của mình cũng như biết khen ngợi bạn bè.</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403033"/>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Chuẩn Bị Dụng Cụ</a:t>
            </a:r>
            <a:endParaRPr lang="en-US" sz="4450" dirty="0"/>
          </a:p>
        </p:txBody>
      </p:sp>
      <p:sp>
        <p:nvSpPr>
          <p:cNvPr id="3" name="Shape 1"/>
          <p:cNvSpPr/>
          <p:nvPr/>
        </p:nvSpPr>
        <p:spPr>
          <a:xfrm>
            <a:off x="793790" y="2565440"/>
            <a:ext cx="4196358" cy="2917150"/>
          </a:xfrm>
          <a:prstGeom prst="roundRect">
            <a:avLst>
              <a:gd name="adj" fmla="val 6998"/>
            </a:avLst>
          </a:prstGeom>
          <a:solidFill>
            <a:srgbClr val="E8F3E8"/>
          </a:solidFill>
          <a:ln/>
        </p:spPr>
      </p:sp>
      <p:sp>
        <p:nvSpPr>
          <p:cNvPr id="4" name="Text 2"/>
          <p:cNvSpPr/>
          <p:nvPr/>
        </p:nvSpPr>
        <p:spPr>
          <a:xfrm>
            <a:off x="1020604" y="2792254"/>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Vật Liệu Tô Màu</a:t>
            </a:r>
            <a:endParaRPr lang="en-US" sz="2200" dirty="0"/>
          </a:p>
        </p:txBody>
      </p:sp>
      <p:sp>
        <p:nvSpPr>
          <p:cNvPr id="5" name="Text 3"/>
          <p:cNvSpPr/>
          <p:nvPr/>
        </p:nvSpPr>
        <p:spPr>
          <a:xfrm>
            <a:off x="1020604" y="3282672"/>
            <a:ext cx="3742730" cy="725805"/>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Tranh vẽ ông mặt trời chưa tô màu (in sẵn)</a:t>
            </a:r>
            <a:endParaRPr lang="en-US" sz="1750" dirty="0"/>
          </a:p>
        </p:txBody>
      </p:sp>
      <p:sp>
        <p:nvSpPr>
          <p:cNvPr id="6" name="Text 4"/>
          <p:cNvSpPr/>
          <p:nvPr/>
        </p:nvSpPr>
        <p:spPr>
          <a:xfrm>
            <a:off x="1020604" y="4087773"/>
            <a:ext cx="3742730" cy="725805"/>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Bút sáp màu, màu nước, cọ (tuỳ hình thức)</a:t>
            </a:r>
            <a:endParaRPr lang="en-US" sz="1750" dirty="0"/>
          </a:p>
        </p:txBody>
      </p:sp>
      <p:sp>
        <p:nvSpPr>
          <p:cNvPr id="7" name="Text 5"/>
          <p:cNvSpPr/>
          <p:nvPr/>
        </p:nvSpPr>
        <p:spPr>
          <a:xfrm>
            <a:off x="1020604" y="4892873"/>
            <a:ext cx="374273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Khăn trải bàn, khăn lau tay</a:t>
            </a:r>
            <a:endParaRPr lang="en-US" sz="1750" dirty="0"/>
          </a:p>
        </p:txBody>
      </p:sp>
      <p:sp>
        <p:nvSpPr>
          <p:cNvPr id="8" name="Shape 6"/>
          <p:cNvSpPr/>
          <p:nvPr/>
        </p:nvSpPr>
        <p:spPr>
          <a:xfrm>
            <a:off x="5216962" y="2565440"/>
            <a:ext cx="4196358" cy="2917150"/>
          </a:xfrm>
          <a:prstGeom prst="roundRect">
            <a:avLst>
              <a:gd name="adj" fmla="val 6998"/>
            </a:avLst>
          </a:prstGeom>
          <a:solidFill>
            <a:srgbClr val="E8F3E8"/>
          </a:solidFill>
          <a:ln/>
        </p:spPr>
      </p:sp>
      <p:sp>
        <p:nvSpPr>
          <p:cNvPr id="9" name="Text 7"/>
          <p:cNvSpPr/>
          <p:nvPr/>
        </p:nvSpPr>
        <p:spPr>
          <a:xfrm>
            <a:off x="5443776" y="2792254"/>
            <a:ext cx="3332678"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Không Gian &amp; Âm Nhạc</a:t>
            </a:r>
            <a:endParaRPr lang="en-US" sz="2200" dirty="0"/>
          </a:p>
        </p:txBody>
      </p:sp>
      <p:sp>
        <p:nvSpPr>
          <p:cNvPr id="10" name="Text 8"/>
          <p:cNvSpPr/>
          <p:nvPr/>
        </p:nvSpPr>
        <p:spPr>
          <a:xfrm>
            <a:off x="5443776" y="3282672"/>
            <a:ext cx="374273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Bàn tạo hình trong lớp học</a:t>
            </a:r>
            <a:endParaRPr lang="en-US" sz="1750" dirty="0"/>
          </a:p>
        </p:txBody>
      </p:sp>
      <p:sp>
        <p:nvSpPr>
          <p:cNvPr id="11" name="Text 9"/>
          <p:cNvSpPr/>
          <p:nvPr/>
        </p:nvSpPr>
        <p:spPr>
          <a:xfrm>
            <a:off x="5443776" y="3724870"/>
            <a:ext cx="374273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Nhạc nhẹ chủ đề thiên nhiên</a:t>
            </a:r>
            <a:endParaRPr lang="en-US" sz="1750" dirty="0"/>
          </a:p>
        </p:txBody>
      </p:sp>
      <p:sp>
        <p:nvSpPr>
          <p:cNvPr id="12" name="Text 10"/>
          <p:cNvSpPr/>
          <p:nvPr/>
        </p:nvSpPr>
        <p:spPr>
          <a:xfrm>
            <a:off x="5443776" y="4167068"/>
            <a:ext cx="3742730" cy="725805"/>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Bài "Ông mặt trời óng ánh", "Mặt trời mọc rồi kìa!"</a:t>
            </a:r>
            <a:endParaRPr lang="en-US" sz="1750" dirty="0"/>
          </a:p>
        </p:txBody>
      </p:sp>
      <p:sp>
        <p:nvSpPr>
          <p:cNvPr id="13" name="Shape 11"/>
          <p:cNvSpPr/>
          <p:nvPr/>
        </p:nvSpPr>
        <p:spPr>
          <a:xfrm>
            <a:off x="9640133" y="2565440"/>
            <a:ext cx="4196358" cy="2917150"/>
          </a:xfrm>
          <a:prstGeom prst="roundRect">
            <a:avLst>
              <a:gd name="adj" fmla="val 6998"/>
            </a:avLst>
          </a:prstGeom>
          <a:solidFill>
            <a:srgbClr val="E8F3E8"/>
          </a:solidFill>
          <a:ln/>
        </p:spPr>
      </p:sp>
      <p:sp>
        <p:nvSpPr>
          <p:cNvPr id="14" name="Text 12"/>
          <p:cNvSpPr/>
          <p:nvPr/>
        </p:nvSpPr>
        <p:spPr>
          <a:xfrm>
            <a:off x="9866948" y="2792254"/>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Trưng Bày</a:t>
            </a:r>
            <a:endParaRPr lang="en-US" sz="2200" dirty="0"/>
          </a:p>
        </p:txBody>
      </p:sp>
      <p:sp>
        <p:nvSpPr>
          <p:cNvPr id="15" name="Text 13"/>
          <p:cNvSpPr/>
          <p:nvPr/>
        </p:nvSpPr>
        <p:spPr>
          <a:xfrm>
            <a:off x="9866948" y="3282672"/>
            <a:ext cx="3742730" cy="725805"/>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Bảng treo tranh hoặc dây phơi tranh</a:t>
            </a:r>
            <a:endParaRPr lang="en-US" sz="1750" dirty="0"/>
          </a:p>
        </p:txBody>
      </p:sp>
      <p:sp>
        <p:nvSpPr>
          <p:cNvPr id="16" name="Text 14"/>
          <p:cNvSpPr/>
          <p:nvPr/>
        </p:nvSpPr>
        <p:spPr>
          <a:xfrm>
            <a:off x="9866948" y="4087773"/>
            <a:ext cx="374273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Sticker, sao dán khích lệ</a:t>
            </a:r>
            <a:endParaRPr lang="en-US" sz="1750" dirty="0"/>
          </a:p>
        </p:txBody>
      </p:sp>
      <p:sp>
        <p:nvSpPr>
          <p:cNvPr id="17" name="Text 15"/>
          <p:cNvSpPr/>
          <p:nvPr/>
        </p:nvSpPr>
        <p:spPr>
          <a:xfrm>
            <a:off x="793790" y="5737741"/>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Việc chuẩn bị đầy đủ dụng cụ trước khi bắt đầu hoạt động là rất quan trọng để đảm bảo quá trình diễn ra suôn sẻ. Mỗi trẻ cần có một bản tranh vẽ ông mặt trời chưa tô màu, cùng với bút sáp hoặc màu nước tùy theo hình thức tô màu được chọn.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877014"/>
            <a:ext cx="6504384"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Gây Hứng Thú Cho Trẻ</a:t>
            </a:r>
            <a:endParaRPr lang="en-US" sz="4450" dirty="0"/>
          </a:p>
        </p:txBody>
      </p:sp>
      <p:sp>
        <p:nvSpPr>
          <p:cNvPr id="3" name="Shape 1"/>
          <p:cNvSpPr/>
          <p:nvPr/>
        </p:nvSpPr>
        <p:spPr>
          <a:xfrm>
            <a:off x="7299960" y="2039422"/>
            <a:ext cx="30480" cy="3969306"/>
          </a:xfrm>
          <a:prstGeom prst="roundRect">
            <a:avLst>
              <a:gd name="adj" fmla="val 669768"/>
            </a:avLst>
          </a:prstGeom>
          <a:solidFill>
            <a:srgbClr val="CED9CE"/>
          </a:solidFill>
          <a:ln/>
        </p:spPr>
      </p:sp>
      <p:sp>
        <p:nvSpPr>
          <p:cNvPr id="4" name="Shape 2"/>
          <p:cNvSpPr/>
          <p:nvPr/>
        </p:nvSpPr>
        <p:spPr>
          <a:xfrm>
            <a:off x="6410087" y="2534483"/>
            <a:ext cx="680442" cy="30480"/>
          </a:xfrm>
          <a:prstGeom prst="roundRect">
            <a:avLst>
              <a:gd name="adj" fmla="val 669768"/>
            </a:avLst>
          </a:prstGeom>
          <a:solidFill>
            <a:srgbClr val="CED9CE"/>
          </a:solidFill>
          <a:ln/>
        </p:spPr>
      </p:sp>
      <p:sp>
        <p:nvSpPr>
          <p:cNvPr id="5" name="Shape 3"/>
          <p:cNvSpPr/>
          <p:nvPr/>
        </p:nvSpPr>
        <p:spPr>
          <a:xfrm>
            <a:off x="7060049" y="2294573"/>
            <a:ext cx="510302" cy="510302"/>
          </a:xfrm>
          <a:prstGeom prst="roundRect">
            <a:avLst>
              <a:gd name="adj" fmla="val 40005"/>
            </a:avLst>
          </a:prstGeom>
          <a:solidFill>
            <a:srgbClr val="E8F3E8"/>
          </a:solidFill>
          <a:ln/>
        </p:spPr>
      </p:sp>
      <p:pic>
        <p:nvPicPr>
          <p:cNvPr id="6" name="Image 0" descr="preencoded.png">    </p:cNvPr>
          <p:cNvPicPr>
            <a:picLocks noChangeAspect="1"/>
          </p:cNvPicPr>
          <p:nvPr/>
        </p:nvPicPr>
        <p:blipFill>
          <a:blip r:embed="rId1"/>
          <a:stretch>
            <a:fillRect/>
          </a:stretch>
        </p:blipFill>
        <p:spPr>
          <a:xfrm>
            <a:off x="7145119" y="2337078"/>
            <a:ext cx="340162" cy="425291"/>
          </a:xfrm>
          <a:prstGeom prst="rect">
            <a:avLst/>
          </a:prstGeom>
        </p:spPr>
      </p:pic>
      <p:sp>
        <p:nvSpPr>
          <p:cNvPr id="7" name="Text 4"/>
          <p:cNvSpPr/>
          <p:nvPr/>
        </p:nvSpPr>
        <p:spPr>
          <a:xfrm>
            <a:off x="1608534" y="2266236"/>
            <a:ext cx="4572595" cy="354330"/>
          </a:xfrm>
          <a:prstGeom prst="rect">
            <a:avLst/>
          </a:prstGeom>
          <a:noFill/>
          <a:ln/>
        </p:spPr>
        <p:txBody>
          <a:bodyPr wrap="none" lIns="0" tIns="0" rIns="0" bIns="0" rtlCol="0" anchor="t"/>
          <a:lstStyle/>
          <a:p>
            <a:pPr algn="r"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Hát Bài "Ông Mặt Trời Óng Ánh"</a:t>
            </a:r>
            <a:endParaRPr lang="en-US" sz="2200" dirty="0"/>
          </a:p>
        </p:txBody>
      </p:sp>
      <p:sp>
        <p:nvSpPr>
          <p:cNvPr id="8" name="Text 5"/>
          <p:cNvSpPr/>
          <p:nvPr/>
        </p:nvSpPr>
        <p:spPr>
          <a:xfrm>
            <a:off x="793790" y="2756654"/>
            <a:ext cx="5387340" cy="725805"/>
          </a:xfrm>
          <a:prstGeom prst="rect">
            <a:avLst/>
          </a:prstGeom>
          <a:noFill/>
          <a:ln/>
        </p:spPr>
        <p:txBody>
          <a:bodyPr wrap="square" lIns="0" tIns="0" rIns="0" bIns="0" rtlCol="0" anchor="t"/>
          <a:lstStyle/>
          <a:p>
            <a:pPr algn="r" indent="0" marL="0">
              <a:lnSpc>
                <a:spcPts val="2850"/>
              </a:lnSpc>
              <a:buNone/>
            </a:pPr>
            <a:r>
              <a:rPr lang="en-US" sz="1750" dirty="0">
                <a:solidFill>
                  <a:srgbClr val="405449"/>
                </a:solidFill>
                <a:latin typeface="Nobile" pitchFamily="34" charset="0"/>
                <a:ea typeface="Nobile" pitchFamily="34" charset="-122"/>
                <a:cs typeface="Nobile" pitchFamily="34" charset="-120"/>
              </a:rPr>
              <a:t>Cô hát hoặc mở bài hát, mời trẻ cùng vỗ tay theo nhạc</a:t>
            </a:r>
            <a:endParaRPr lang="en-US" sz="1750" dirty="0"/>
          </a:p>
        </p:txBody>
      </p:sp>
      <p:sp>
        <p:nvSpPr>
          <p:cNvPr id="9" name="Shape 6"/>
          <p:cNvSpPr/>
          <p:nvPr/>
        </p:nvSpPr>
        <p:spPr>
          <a:xfrm>
            <a:off x="7539871" y="3668554"/>
            <a:ext cx="680442" cy="30480"/>
          </a:xfrm>
          <a:prstGeom prst="roundRect">
            <a:avLst>
              <a:gd name="adj" fmla="val 669768"/>
            </a:avLst>
          </a:prstGeom>
          <a:solidFill>
            <a:srgbClr val="CED9CE"/>
          </a:solidFill>
          <a:ln/>
        </p:spPr>
      </p:sp>
      <p:sp>
        <p:nvSpPr>
          <p:cNvPr id="10" name="Shape 7"/>
          <p:cNvSpPr/>
          <p:nvPr/>
        </p:nvSpPr>
        <p:spPr>
          <a:xfrm>
            <a:off x="7060049" y="3428643"/>
            <a:ext cx="510302" cy="510302"/>
          </a:xfrm>
          <a:prstGeom prst="roundRect">
            <a:avLst>
              <a:gd name="adj" fmla="val 40005"/>
            </a:avLst>
          </a:prstGeom>
          <a:solidFill>
            <a:srgbClr val="E8F3E8"/>
          </a:solidFill>
          <a:ln/>
        </p:spPr>
      </p:sp>
      <p:pic>
        <p:nvPicPr>
          <p:cNvPr id="11" name="Image 1" descr="preencoded.png">    </p:cNvPr>
          <p:cNvPicPr>
            <a:picLocks noChangeAspect="1"/>
          </p:cNvPicPr>
          <p:nvPr/>
        </p:nvPicPr>
        <p:blipFill>
          <a:blip r:embed="rId2"/>
          <a:stretch>
            <a:fillRect/>
          </a:stretch>
        </p:blipFill>
        <p:spPr>
          <a:xfrm>
            <a:off x="7145119" y="3471148"/>
            <a:ext cx="340162" cy="425291"/>
          </a:xfrm>
          <a:prstGeom prst="rect">
            <a:avLst/>
          </a:prstGeom>
        </p:spPr>
      </p:pic>
      <p:sp>
        <p:nvSpPr>
          <p:cNvPr id="12" name="Text 8"/>
          <p:cNvSpPr/>
          <p:nvPr/>
        </p:nvSpPr>
        <p:spPr>
          <a:xfrm>
            <a:off x="8449270" y="3400306"/>
            <a:ext cx="3383280"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Trò Chuyện Về Mặt Trời</a:t>
            </a:r>
            <a:endParaRPr lang="en-US" sz="2200" dirty="0"/>
          </a:p>
        </p:txBody>
      </p:sp>
      <p:sp>
        <p:nvSpPr>
          <p:cNvPr id="13" name="Text 9"/>
          <p:cNvSpPr/>
          <p:nvPr/>
        </p:nvSpPr>
        <p:spPr>
          <a:xfrm>
            <a:off x="8449270" y="3890724"/>
            <a:ext cx="5387340" cy="362903"/>
          </a:xfrm>
          <a:prstGeom prst="rect">
            <a:avLst/>
          </a:prstGeom>
          <a:noFill/>
          <a:ln/>
        </p:spPr>
        <p:txBody>
          <a:bodyPr wrap="non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"Con có thấy ông mặt trời sáng không?"</a:t>
            </a:r>
            <a:endParaRPr lang="en-US" sz="1750" dirty="0"/>
          </a:p>
        </p:txBody>
      </p:sp>
      <p:sp>
        <p:nvSpPr>
          <p:cNvPr id="14" name="Text 10"/>
          <p:cNvSpPr/>
          <p:nvPr/>
        </p:nvSpPr>
        <p:spPr>
          <a:xfrm>
            <a:off x="8449270" y="4389715"/>
            <a:ext cx="5387340" cy="362903"/>
          </a:xfrm>
          <a:prstGeom prst="rect">
            <a:avLst/>
          </a:prstGeom>
          <a:noFill/>
          <a:ln/>
        </p:spPr>
        <p:txBody>
          <a:bodyPr wrap="non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"Ông mặt trời có màu gì? Có hình gì?"</a:t>
            </a:r>
            <a:endParaRPr lang="en-US" sz="1750" dirty="0"/>
          </a:p>
        </p:txBody>
      </p:sp>
      <p:sp>
        <p:nvSpPr>
          <p:cNvPr id="15" name="Shape 11"/>
          <p:cNvSpPr/>
          <p:nvPr/>
        </p:nvSpPr>
        <p:spPr>
          <a:xfrm>
            <a:off x="6410087" y="4689158"/>
            <a:ext cx="680442" cy="30480"/>
          </a:xfrm>
          <a:prstGeom prst="roundRect">
            <a:avLst>
              <a:gd name="adj" fmla="val 669768"/>
            </a:avLst>
          </a:prstGeom>
          <a:solidFill>
            <a:srgbClr val="CED9CE"/>
          </a:solidFill>
          <a:ln/>
        </p:spPr>
      </p:sp>
      <p:sp>
        <p:nvSpPr>
          <p:cNvPr id="16" name="Shape 12"/>
          <p:cNvSpPr/>
          <p:nvPr/>
        </p:nvSpPr>
        <p:spPr>
          <a:xfrm>
            <a:off x="7060049" y="4449247"/>
            <a:ext cx="510302" cy="510302"/>
          </a:xfrm>
          <a:prstGeom prst="roundRect">
            <a:avLst>
              <a:gd name="adj" fmla="val 40005"/>
            </a:avLst>
          </a:prstGeom>
          <a:solidFill>
            <a:srgbClr val="E8F3E8"/>
          </a:solidFill>
          <a:ln/>
        </p:spPr>
      </p:sp>
      <p:pic>
        <p:nvPicPr>
          <p:cNvPr id="17" name="Image 2" descr="preencoded.png">    </p:cNvPr>
          <p:cNvPicPr>
            <a:picLocks noChangeAspect="1"/>
          </p:cNvPicPr>
          <p:nvPr/>
        </p:nvPicPr>
        <p:blipFill>
          <a:blip r:embed="rId3"/>
          <a:stretch>
            <a:fillRect/>
          </a:stretch>
        </p:blipFill>
        <p:spPr>
          <a:xfrm>
            <a:off x="7145119" y="4534257"/>
            <a:ext cx="340162" cy="340162"/>
          </a:xfrm>
          <a:prstGeom prst="rect">
            <a:avLst/>
          </a:prstGeom>
        </p:spPr>
      </p:pic>
      <p:sp>
        <p:nvSpPr>
          <p:cNvPr id="18" name="Text 13"/>
          <p:cNvSpPr/>
          <p:nvPr/>
        </p:nvSpPr>
        <p:spPr>
          <a:xfrm>
            <a:off x="3093720" y="4420910"/>
            <a:ext cx="3087410" cy="354330"/>
          </a:xfrm>
          <a:prstGeom prst="rect">
            <a:avLst/>
          </a:prstGeom>
          <a:noFill/>
          <a:ln/>
        </p:spPr>
        <p:txBody>
          <a:bodyPr wrap="none" lIns="0" tIns="0" rIns="0" bIns="0" rtlCol="0" anchor="t"/>
          <a:lstStyle/>
          <a:p>
            <a:pPr algn="r"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Giới Thiệu Hoạt Động</a:t>
            </a:r>
            <a:endParaRPr lang="en-US" sz="2200" dirty="0"/>
          </a:p>
        </p:txBody>
      </p:sp>
      <p:sp>
        <p:nvSpPr>
          <p:cNvPr id="19" name="Text 14"/>
          <p:cNvSpPr/>
          <p:nvPr/>
        </p:nvSpPr>
        <p:spPr>
          <a:xfrm>
            <a:off x="793790" y="4911328"/>
            <a:ext cx="5387340" cy="725805"/>
          </a:xfrm>
          <a:prstGeom prst="rect">
            <a:avLst/>
          </a:prstGeom>
          <a:noFill/>
          <a:ln/>
        </p:spPr>
        <p:txBody>
          <a:bodyPr wrap="square" lIns="0" tIns="0" rIns="0" bIns="0" rtlCol="0" anchor="t"/>
          <a:lstStyle/>
          <a:p>
            <a:pPr algn="r" indent="0" marL="0">
              <a:lnSpc>
                <a:spcPts val="2850"/>
              </a:lnSpc>
              <a:buNone/>
            </a:pPr>
            <a:r>
              <a:rPr lang="en-US" sz="1750" dirty="0">
                <a:solidFill>
                  <a:srgbClr val="405449"/>
                </a:solidFill>
                <a:latin typeface="Nobile" pitchFamily="34" charset="0"/>
                <a:ea typeface="Nobile" pitchFamily="34" charset="-122"/>
                <a:cs typeface="Nobile" pitchFamily="34" charset="-120"/>
              </a:rPr>
              <a:t>"Hôm nay chúng mình sẽ cùng tô màu cho ông mặt trời thật đẹp nhé!"</a:t>
            </a:r>
            <a:endParaRPr lang="en-US" sz="1750" dirty="0"/>
          </a:p>
        </p:txBody>
      </p:sp>
      <p:sp>
        <p:nvSpPr>
          <p:cNvPr id="20" name="Text 15"/>
          <p:cNvSpPr/>
          <p:nvPr/>
        </p:nvSpPr>
        <p:spPr>
          <a:xfrm>
            <a:off x="793790" y="6263878"/>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Giai đoạn gây hứng thú kéo dài 3-5 phút, đóng vai trò quan trọng trong việc thu hút sự chú ý của trẻ và chuẩn bị tâm lý cho hoạt động sắp diễn ra. Cô giáo bắt đầu bằng việc hát hoặc mở bài "Ông mặt trời óng ánh" và mời trẻ cùng vỗ tay theo nhạc, tạo không khí vui vẻ và sôi động.</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437084"/>
            <a:ext cx="6860977"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Hướng Dẫn Và Làm Mẫu</a:t>
            </a:r>
            <a:endParaRPr lang="en-US" sz="4450" dirty="0"/>
          </a:p>
        </p:txBody>
      </p:sp>
      <p:sp>
        <p:nvSpPr>
          <p:cNvPr id="3" name="Shape 1"/>
          <p:cNvSpPr/>
          <p:nvPr/>
        </p:nvSpPr>
        <p:spPr>
          <a:xfrm>
            <a:off x="793790" y="3279934"/>
            <a:ext cx="4120753" cy="226814"/>
          </a:xfrm>
          <a:prstGeom prst="roundRect">
            <a:avLst>
              <a:gd name="adj" fmla="val 90006"/>
            </a:avLst>
          </a:prstGeom>
          <a:solidFill>
            <a:srgbClr val="E8F3E8"/>
          </a:solidFill>
          <a:ln/>
        </p:spPr>
      </p:sp>
      <p:sp>
        <p:nvSpPr>
          <p:cNvPr id="4" name="Text 2"/>
          <p:cNvSpPr/>
          <p:nvPr/>
        </p:nvSpPr>
        <p:spPr>
          <a:xfrm>
            <a:off x="793790" y="3846909"/>
            <a:ext cx="3127772"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Giới Thiệu Tranh Mẫu</a:t>
            </a:r>
            <a:endParaRPr lang="en-US" sz="2200" dirty="0"/>
          </a:p>
        </p:txBody>
      </p:sp>
      <p:sp>
        <p:nvSpPr>
          <p:cNvPr id="5" name="Text 3"/>
          <p:cNvSpPr/>
          <p:nvPr/>
        </p:nvSpPr>
        <p:spPr>
          <a:xfrm>
            <a:off x="793790" y="4337328"/>
            <a:ext cx="4120753"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"Đây là ông mặt trời chưa tô màu, cô sẽ chọn màu vàng để tô tròn khuôn mặt, rồi tô tia nắng màu cam."</a:t>
            </a:r>
            <a:endParaRPr lang="en-US" sz="1750" dirty="0"/>
          </a:p>
        </p:txBody>
      </p:sp>
      <p:sp>
        <p:nvSpPr>
          <p:cNvPr id="6" name="Shape 4"/>
          <p:cNvSpPr/>
          <p:nvPr/>
        </p:nvSpPr>
        <p:spPr>
          <a:xfrm>
            <a:off x="5254704" y="2939653"/>
            <a:ext cx="4120872" cy="226814"/>
          </a:xfrm>
          <a:prstGeom prst="roundRect">
            <a:avLst>
              <a:gd name="adj" fmla="val 90006"/>
            </a:avLst>
          </a:prstGeom>
          <a:solidFill>
            <a:srgbClr val="E8F3E8"/>
          </a:solidFill>
          <a:ln/>
        </p:spPr>
      </p:sp>
      <p:sp>
        <p:nvSpPr>
          <p:cNvPr id="7" name="Text 5"/>
          <p:cNvSpPr/>
          <p:nvPr/>
        </p:nvSpPr>
        <p:spPr>
          <a:xfrm>
            <a:off x="5254704" y="3506629"/>
            <a:ext cx="3020378"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Hướng Dẫn Kỹ Thuật</a:t>
            </a:r>
            <a:endParaRPr lang="en-US" sz="2200" dirty="0"/>
          </a:p>
        </p:txBody>
      </p:sp>
      <p:sp>
        <p:nvSpPr>
          <p:cNvPr id="8" name="Text 6"/>
          <p:cNvSpPr/>
          <p:nvPr/>
        </p:nvSpPr>
        <p:spPr>
          <a:xfrm>
            <a:off x="5254704" y="3997047"/>
            <a:ext cx="4120872" cy="1451610"/>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Cô làm mẫu cách cầm bút sáp đúng hoặc dùng cọ chấm màu nước, nhấn mạnh việc tô nhẹ nhàng và không lem ra ngoài.</a:t>
            </a:r>
            <a:endParaRPr lang="en-US" sz="1750" dirty="0"/>
          </a:p>
        </p:txBody>
      </p:sp>
      <p:sp>
        <p:nvSpPr>
          <p:cNvPr id="9" name="Shape 7"/>
          <p:cNvSpPr/>
          <p:nvPr/>
        </p:nvSpPr>
        <p:spPr>
          <a:xfrm>
            <a:off x="9715738" y="2599492"/>
            <a:ext cx="4120872" cy="226814"/>
          </a:xfrm>
          <a:prstGeom prst="roundRect">
            <a:avLst>
              <a:gd name="adj" fmla="val 90006"/>
            </a:avLst>
          </a:prstGeom>
          <a:solidFill>
            <a:srgbClr val="E8F3E8"/>
          </a:solidFill>
          <a:ln/>
        </p:spPr>
      </p:sp>
      <p:sp>
        <p:nvSpPr>
          <p:cNvPr id="10" name="Text 8"/>
          <p:cNvSpPr/>
          <p:nvPr/>
        </p:nvSpPr>
        <p:spPr>
          <a:xfrm>
            <a:off x="9715738" y="3166467"/>
            <a:ext cx="3423523"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Khuyến Khích Sáng Tạo</a:t>
            </a:r>
            <a:endParaRPr lang="en-US" sz="2200" dirty="0"/>
          </a:p>
        </p:txBody>
      </p:sp>
      <p:sp>
        <p:nvSpPr>
          <p:cNvPr id="11" name="Text 9"/>
          <p:cNvSpPr/>
          <p:nvPr/>
        </p:nvSpPr>
        <p:spPr>
          <a:xfrm>
            <a:off x="9715738" y="3656886"/>
            <a:ext cx="4120872"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Cô nhắc nhở trẻ có thể tự chọn màu sắc yêu thích, không nhất thiết phải theo đúng mẫu cố định.</a:t>
            </a:r>
            <a:endParaRPr lang="en-US" sz="1750" dirty="0"/>
          </a:p>
        </p:txBody>
      </p:sp>
      <p:sp>
        <p:nvSpPr>
          <p:cNvPr id="12" name="Text 10"/>
          <p:cNvSpPr/>
          <p:nvPr/>
        </p:nvSpPr>
        <p:spPr>
          <a:xfrm>
            <a:off x="793790" y="5703808"/>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Trong phần hướng dẫn và làm mẫu, cô giáo đóng vai trò quan trọng trong việc giúp trẻ hiểu rõ cách thực hiện. Cô đưa ra tranh mẫu và giải thích cụ thể về việc chọn màu vàng cho khuôn mặt và màu cam cho tia nắng, đồng thời làm mẫu cách cầm bút sáp hoặc sử dụng cọ chấm màu nước.</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66167" y="601980"/>
            <a:ext cx="6127790" cy="684133"/>
          </a:xfrm>
          <a:prstGeom prst="rect">
            <a:avLst/>
          </a:prstGeom>
          <a:noFill/>
          <a:ln/>
        </p:spPr>
        <p:txBody>
          <a:bodyPr wrap="none" lIns="0" tIns="0" rIns="0" bIns="0" rtlCol="0" anchor="t"/>
          <a:lstStyle/>
          <a:p>
            <a:pPr algn="l" indent="0" marL="0">
              <a:lnSpc>
                <a:spcPts val="5350"/>
              </a:lnSpc>
              <a:buNone/>
            </a:pPr>
            <a:r>
              <a:rPr lang="en-US" sz="4300" b="1" dirty="0">
                <a:solidFill>
                  <a:srgbClr val="3B4540"/>
                </a:solidFill>
                <a:latin typeface="Fraunces Extra Bold" pitchFamily="34" charset="0"/>
                <a:ea typeface="Fraunces Extra Bold" pitchFamily="34" charset="-122"/>
                <a:cs typeface="Fraunces Extra Bold" pitchFamily="34" charset="-120"/>
              </a:rPr>
              <a:t>Trẻ Thực Hiện Tô Màu</a:t>
            </a:r>
            <a:endParaRPr lang="en-US" sz="4300" dirty="0"/>
          </a:p>
        </p:txBody>
      </p:sp>
      <p:pic>
        <p:nvPicPr>
          <p:cNvPr id="3" name="Image 0" descr="preencoded.png">    </p:cNvPr>
          <p:cNvPicPr>
            <a:picLocks noChangeAspect="1"/>
          </p:cNvPicPr>
          <p:nvPr/>
        </p:nvPicPr>
        <p:blipFill>
          <a:blip r:embed="rId1"/>
          <a:stretch>
            <a:fillRect/>
          </a:stretch>
        </p:blipFill>
        <p:spPr>
          <a:xfrm>
            <a:off x="766167" y="1723906"/>
            <a:ext cx="4147066" cy="2563058"/>
          </a:xfrm>
          <a:prstGeom prst="rect">
            <a:avLst/>
          </a:prstGeom>
        </p:spPr>
      </p:pic>
      <p:sp>
        <p:nvSpPr>
          <p:cNvPr id="4" name="Text 1"/>
          <p:cNvSpPr/>
          <p:nvPr/>
        </p:nvSpPr>
        <p:spPr>
          <a:xfrm>
            <a:off x="766167" y="4560570"/>
            <a:ext cx="2736413" cy="341948"/>
          </a:xfrm>
          <a:prstGeom prst="rect">
            <a:avLst/>
          </a:prstGeom>
          <a:noFill/>
          <a:ln/>
        </p:spPr>
        <p:txBody>
          <a:bodyPr wrap="none" lIns="0" tIns="0" rIns="0" bIns="0" rtlCol="0" anchor="t"/>
          <a:lstStyle/>
          <a:p>
            <a:pPr algn="l" indent="0" marL="0">
              <a:lnSpc>
                <a:spcPts val="2650"/>
              </a:lnSpc>
              <a:buNone/>
            </a:pPr>
            <a:r>
              <a:rPr lang="en-US" sz="2150" b="1" dirty="0">
                <a:solidFill>
                  <a:srgbClr val="405449"/>
                </a:solidFill>
                <a:latin typeface="Fraunces Extra Bold" pitchFamily="34" charset="0"/>
                <a:ea typeface="Fraunces Extra Bold" pitchFamily="34" charset="-122"/>
                <a:cs typeface="Fraunces Extra Bold" pitchFamily="34" charset="-120"/>
              </a:rPr>
              <a:t>Tập Trung Tô Màu</a:t>
            </a:r>
            <a:endParaRPr lang="en-US" sz="2150" dirty="0"/>
          </a:p>
        </p:txBody>
      </p:sp>
      <p:sp>
        <p:nvSpPr>
          <p:cNvPr id="5" name="Text 2"/>
          <p:cNvSpPr/>
          <p:nvPr/>
        </p:nvSpPr>
        <p:spPr>
          <a:xfrm>
            <a:off x="766167" y="5033843"/>
            <a:ext cx="4147066" cy="1401128"/>
          </a:xfrm>
          <a:prstGeom prst="rect">
            <a:avLst/>
          </a:prstGeom>
          <a:noFill/>
          <a:ln/>
        </p:spPr>
        <p:txBody>
          <a:bodyPr wrap="square" lIns="0" tIns="0" rIns="0" bIns="0" rtlCol="0" anchor="t"/>
          <a:lstStyle/>
          <a:p>
            <a:pPr algn="l" indent="0" marL="0">
              <a:lnSpc>
                <a:spcPts val="2750"/>
              </a:lnSpc>
              <a:buNone/>
            </a:pPr>
            <a:r>
              <a:rPr lang="en-US" sz="1700" dirty="0">
                <a:solidFill>
                  <a:srgbClr val="405449"/>
                </a:solidFill>
                <a:latin typeface="Nobile" pitchFamily="34" charset="0"/>
                <a:ea typeface="Nobile" pitchFamily="34" charset="-122"/>
                <a:cs typeface="Nobile" pitchFamily="34" charset="-120"/>
              </a:rPr>
              <a:t>Trẻ ngồi ngay ngắn, tập trung vào việc tô màu trong phạm vi hình vẽ, rèn luyện sự kiên nhẫn và kỹ năng vận động tinh.</a:t>
            </a:r>
            <a:endParaRPr lang="en-US" sz="1700" dirty="0"/>
          </a:p>
        </p:txBody>
      </p:sp>
      <p:pic>
        <p:nvPicPr>
          <p:cNvPr id="6" name="Image 1" descr="preencoded.png">    </p:cNvPr>
          <p:cNvPicPr>
            <a:picLocks noChangeAspect="1"/>
          </p:cNvPicPr>
          <p:nvPr/>
        </p:nvPicPr>
        <p:blipFill>
          <a:blip r:embed="rId2"/>
          <a:stretch>
            <a:fillRect/>
          </a:stretch>
        </p:blipFill>
        <p:spPr>
          <a:xfrm>
            <a:off x="5241607" y="1723906"/>
            <a:ext cx="4147066" cy="2563058"/>
          </a:xfrm>
          <a:prstGeom prst="rect">
            <a:avLst/>
          </a:prstGeom>
        </p:spPr>
      </p:pic>
      <p:sp>
        <p:nvSpPr>
          <p:cNvPr id="7" name="Text 3"/>
          <p:cNvSpPr/>
          <p:nvPr/>
        </p:nvSpPr>
        <p:spPr>
          <a:xfrm>
            <a:off x="5241607" y="4560570"/>
            <a:ext cx="2736413" cy="341948"/>
          </a:xfrm>
          <a:prstGeom prst="rect">
            <a:avLst/>
          </a:prstGeom>
          <a:noFill/>
          <a:ln/>
        </p:spPr>
        <p:txBody>
          <a:bodyPr wrap="none" lIns="0" tIns="0" rIns="0" bIns="0" rtlCol="0" anchor="t"/>
          <a:lstStyle/>
          <a:p>
            <a:pPr algn="l" indent="0" marL="0">
              <a:lnSpc>
                <a:spcPts val="2650"/>
              </a:lnSpc>
              <a:buNone/>
            </a:pPr>
            <a:r>
              <a:rPr lang="en-US" sz="2150" b="1" dirty="0">
                <a:solidFill>
                  <a:srgbClr val="405449"/>
                </a:solidFill>
                <a:latin typeface="Fraunces Extra Bold" pitchFamily="34" charset="0"/>
                <a:ea typeface="Fraunces Extra Bold" pitchFamily="34" charset="-122"/>
                <a:cs typeface="Fraunces Extra Bold" pitchFamily="34" charset="-120"/>
              </a:rPr>
              <a:t>Hỗ Trợ Cá Nhân</a:t>
            </a:r>
            <a:endParaRPr lang="en-US" sz="2150" dirty="0"/>
          </a:p>
        </p:txBody>
      </p:sp>
      <p:sp>
        <p:nvSpPr>
          <p:cNvPr id="8" name="Text 4"/>
          <p:cNvSpPr/>
          <p:nvPr/>
        </p:nvSpPr>
        <p:spPr>
          <a:xfrm>
            <a:off x="5241607" y="5033843"/>
            <a:ext cx="4147066" cy="1401128"/>
          </a:xfrm>
          <a:prstGeom prst="rect">
            <a:avLst/>
          </a:prstGeom>
          <a:noFill/>
          <a:ln/>
        </p:spPr>
        <p:txBody>
          <a:bodyPr wrap="square" lIns="0" tIns="0" rIns="0" bIns="0" rtlCol="0" anchor="t"/>
          <a:lstStyle/>
          <a:p>
            <a:pPr algn="l" indent="0" marL="0">
              <a:lnSpc>
                <a:spcPts val="2750"/>
              </a:lnSpc>
              <a:buNone/>
            </a:pPr>
            <a:r>
              <a:rPr lang="en-US" sz="1700" dirty="0">
                <a:solidFill>
                  <a:srgbClr val="405449"/>
                </a:solidFill>
                <a:latin typeface="Nobile" pitchFamily="34" charset="0"/>
                <a:ea typeface="Nobile" pitchFamily="34" charset="-122"/>
                <a:cs typeface="Nobile" pitchFamily="34" charset="-120"/>
              </a:rPr>
              <a:t>Cô giáo quan sát và hỗ trợ từng trẻ, đặt câu hỏi gợi mở như "Con chọn màu gì cho mặt trời?" và "Con tô tia nắng màu gì đây?"</a:t>
            </a:r>
            <a:endParaRPr lang="en-US" sz="1700" dirty="0"/>
          </a:p>
        </p:txBody>
      </p:sp>
      <p:pic>
        <p:nvPicPr>
          <p:cNvPr id="9" name="Image 2" descr="preencoded.png">    </p:cNvPr>
          <p:cNvPicPr>
            <a:picLocks noChangeAspect="1"/>
          </p:cNvPicPr>
          <p:nvPr/>
        </p:nvPicPr>
        <p:blipFill>
          <a:blip r:embed="rId3"/>
          <a:stretch>
            <a:fillRect/>
          </a:stretch>
        </p:blipFill>
        <p:spPr>
          <a:xfrm>
            <a:off x="9717048" y="1723906"/>
            <a:ext cx="4147185" cy="2563058"/>
          </a:xfrm>
          <a:prstGeom prst="rect">
            <a:avLst/>
          </a:prstGeom>
        </p:spPr>
      </p:pic>
      <p:sp>
        <p:nvSpPr>
          <p:cNvPr id="10" name="Text 5"/>
          <p:cNvSpPr/>
          <p:nvPr/>
        </p:nvSpPr>
        <p:spPr>
          <a:xfrm>
            <a:off x="9717048" y="4560570"/>
            <a:ext cx="2736413" cy="341948"/>
          </a:xfrm>
          <a:prstGeom prst="rect">
            <a:avLst/>
          </a:prstGeom>
          <a:noFill/>
          <a:ln/>
        </p:spPr>
        <p:txBody>
          <a:bodyPr wrap="none" lIns="0" tIns="0" rIns="0" bIns="0" rtlCol="0" anchor="t"/>
          <a:lstStyle/>
          <a:p>
            <a:pPr algn="l" indent="0" marL="0">
              <a:lnSpc>
                <a:spcPts val="2650"/>
              </a:lnSpc>
              <a:buNone/>
            </a:pPr>
            <a:r>
              <a:rPr lang="en-US" sz="2150" b="1" dirty="0">
                <a:solidFill>
                  <a:srgbClr val="405449"/>
                </a:solidFill>
                <a:latin typeface="Fraunces Extra Bold" pitchFamily="34" charset="0"/>
                <a:ea typeface="Fraunces Extra Bold" pitchFamily="34" charset="-122"/>
                <a:cs typeface="Fraunces Extra Bold" pitchFamily="34" charset="-120"/>
              </a:rPr>
              <a:t>Sáng Tạo Đa Dạng</a:t>
            </a:r>
            <a:endParaRPr lang="en-US" sz="2150" dirty="0"/>
          </a:p>
        </p:txBody>
      </p:sp>
      <p:sp>
        <p:nvSpPr>
          <p:cNvPr id="11" name="Text 6"/>
          <p:cNvSpPr/>
          <p:nvPr/>
        </p:nvSpPr>
        <p:spPr>
          <a:xfrm>
            <a:off x="9717048" y="5033843"/>
            <a:ext cx="4147185" cy="1050846"/>
          </a:xfrm>
          <a:prstGeom prst="rect">
            <a:avLst/>
          </a:prstGeom>
          <a:noFill/>
          <a:ln/>
        </p:spPr>
        <p:txBody>
          <a:bodyPr wrap="square" lIns="0" tIns="0" rIns="0" bIns="0" rtlCol="0" anchor="t"/>
          <a:lstStyle/>
          <a:p>
            <a:pPr algn="l" indent="0" marL="0">
              <a:lnSpc>
                <a:spcPts val="2750"/>
              </a:lnSpc>
              <a:buNone/>
            </a:pPr>
            <a:r>
              <a:rPr lang="en-US" sz="1700" dirty="0">
                <a:solidFill>
                  <a:srgbClr val="405449"/>
                </a:solidFill>
                <a:latin typeface="Nobile" pitchFamily="34" charset="0"/>
                <a:ea typeface="Nobile" pitchFamily="34" charset="-122"/>
                <a:cs typeface="Nobile" pitchFamily="34" charset="-120"/>
              </a:rPr>
              <a:t>Mỗi trẻ thể hiện sự sáng tạo riêng qua việc chọn màu và cách tô, tạo nên những sản phẩm độc đáo và đa dạng.</a:t>
            </a:r>
            <a:endParaRPr lang="en-US" sz="1700" dirty="0"/>
          </a:p>
        </p:txBody>
      </p:sp>
      <p:sp>
        <p:nvSpPr>
          <p:cNvPr id="12" name="Text 7"/>
          <p:cNvSpPr/>
          <p:nvPr/>
        </p:nvSpPr>
        <p:spPr>
          <a:xfrm>
            <a:off x="766167" y="6681192"/>
            <a:ext cx="13098066" cy="1050846"/>
          </a:xfrm>
          <a:prstGeom prst="rect">
            <a:avLst/>
          </a:prstGeom>
          <a:noFill/>
          <a:ln/>
        </p:spPr>
        <p:txBody>
          <a:bodyPr wrap="square" lIns="0" tIns="0" rIns="0" bIns="0" rtlCol="0" anchor="t"/>
          <a:lstStyle/>
          <a:p>
            <a:pPr algn="l" indent="0" marL="0">
              <a:lnSpc>
                <a:spcPts val="2750"/>
              </a:lnSpc>
              <a:buNone/>
            </a:pPr>
            <a:r>
              <a:rPr lang="en-US" sz="1700" dirty="0">
                <a:solidFill>
                  <a:srgbClr val="405449"/>
                </a:solidFill>
                <a:latin typeface="Nobile" pitchFamily="34" charset="0"/>
                <a:ea typeface="Nobile" pitchFamily="34" charset="-122"/>
                <a:cs typeface="Nobile" pitchFamily="34" charset="-120"/>
              </a:rPr>
              <a:t>Trong giai đoạn thực hành kéo dài 10-12 phút, trẻ được tự do thể hiện sự sáng tạo của mình. Cô giáo phát tranh và màu, hướng dẫn trẻ ngồi ngay ngắn trước khi bắt đầu. Trong quá trình trẻ tô màu, cô quan sát và hỗ trợ khi cần thiết, đồng thời khuyến khích trẻ tự chọn màu sắc mà không ép buộc theo mẫu cố định.</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85098" y="616863"/>
            <a:ext cx="9499997" cy="700921"/>
          </a:xfrm>
          <a:prstGeom prst="rect">
            <a:avLst/>
          </a:prstGeom>
          <a:noFill/>
          <a:ln/>
        </p:spPr>
        <p:txBody>
          <a:bodyPr wrap="none" lIns="0" tIns="0" rIns="0" bIns="0" rtlCol="0" anchor="t"/>
          <a:lstStyle/>
          <a:p>
            <a:pPr algn="l" indent="0" marL="0">
              <a:lnSpc>
                <a:spcPts val="5500"/>
              </a:lnSpc>
              <a:buNone/>
            </a:pPr>
            <a:r>
              <a:rPr lang="en-US" sz="4400" b="1" dirty="0">
                <a:solidFill>
                  <a:srgbClr val="3B4540"/>
                </a:solidFill>
                <a:latin typeface="Fraunces Extra Bold" pitchFamily="34" charset="0"/>
                <a:ea typeface="Fraunces Extra Bold" pitchFamily="34" charset="-122"/>
                <a:cs typeface="Fraunces Extra Bold" pitchFamily="34" charset="-120"/>
              </a:rPr>
              <a:t>Trưng Bày Và Nhận Xét Sản Phẩm</a:t>
            </a:r>
            <a:endParaRPr lang="en-US" sz="4400" dirty="0"/>
          </a:p>
        </p:txBody>
      </p:sp>
      <p:sp>
        <p:nvSpPr>
          <p:cNvPr id="3" name="Text 1"/>
          <p:cNvSpPr/>
          <p:nvPr/>
        </p:nvSpPr>
        <p:spPr>
          <a:xfrm>
            <a:off x="1889046" y="2133957"/>
            <a:ext cx="2804160" cy="350401"/>
          </a:xfrm>
          <a:prstGeom prst="rect">
            <a:avLst/>
          </a:prstGeom>
          <a:noFill/>
          <a:ln/>
        </p:spPr>
        <p:txBody>
          <a:bodyPr wrap="none" lIns="0" tIns="0" rIns="0" bIns="0" rtlCol="0" anchor="t"/>
          <a:lstStyle/>
          <a:p>
            <a:pPr algn="r"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Treo Sản Phẩm</a:t>
            </a:r>
            <a:endParaRPr lang="en-US" sz="2200" dirty="0"/>
          </a:p>
        </p:txBody>
      </p:sp>
      <p:sp>
        <p:nvSpPr>
          <p:cNvPr id="4" name="Text 2"/>
          <p:cNvSpPr/>
          <p:nvPr/>
        </p:nvSpPr>
        <p:spPr>
          <a:xfrm>
            <a:off x="785098" y="2618899"/>
            <a:ext cx="3908107" cy="1076563"/>
          </a:xfrm>
          <a:prstGeom prst="rect">
            <a:avLst/>
          </a:prstGeom>
          <a:noFill/>
          <a:ln/>
        </p:spPr>
        <p:txBody>
          <a:bodyPr wrap="square" lIns="0" tIns="0" rIns="0" bIns="0" rtlCol="0" anchor="t"/>
          <a:lstStyle/>
          <a:p>
            <a:pPr algn="r" indent="0" marL="0">
              <a:lnSpc>
                <a:spcPts val="2800"/>
              </a:lnSpc>
              <a:buNone/>
            </a:pPr>
            <a:r>
              <a:rPr lang="en-US" sz="1750" dirty="0">
                <a:solidFill>
                  <a:srgbClr val="405449"/>
                </a:solidFill>
                <a:latin typeface="Nobile" pitchFamily="34" charset="0"/>
                <a:ea typeface="Nobile" pitchFamily="34" charset="-122"/>
                <a:cs typeface="Nobile" pitchFamily="34" charset="-120"/>
              </a:rPr>
              <a:t>Cô giáo treo các bức tranh lên bảng hoặc dây phơi tranh để tất cả có thể ngắm nhìn</a:t>
            </a:r>
            <a:endParaRPr lang="en-US" sz="1750" dirty="0"/>
          </a:p>
        </p:txBody>
      </p:sp>
      <p:pic>
        <p:nvPicPr>
          <p:cNvPr id="5" name="Image 0" descr="preencoded.png">    </p:cNvPr>
          <p:cNvPicPr>
            <a:picLocks noChangeAspect="1"/>
          </p:cNvPicPr>
          <p:nvPr/>
        </p:nvPicPr>
        <p:blipFill>
          <a:blip r:embed="rId1"/>
          <a:stretch>
            <a:fillRect/>
          </a:stretch>
        </p:blipFill>
        <p:spPr>
          <a:xfrm>
            <a:off x="5029676" y="1766411"/>
            <a:ext cx="4571048" cy="4571048"/>
          </a:xfrm>
          <a:prstGeom prst="rect">
            <a:avLst/>
          </a:prstGeom>
        </p:spPr>
      </p:pic>
      <p:pic>
        <p:nvPicPr>
          <p:cNvPr id="6" name="Image 1" descr="preencoded.png">    </p:cNvPr>
          <p:cNvPicPr>
            <a:picLocks noChangeAspect="1"/>
          </p:cNvPicPr>
          <p:nvPr/>
        </p:nvPicPr>
        <p:blipFill>
          <a:blip r:embed="rId2"/>
          <a:stretch>
            <a:fillRect/>
          </a:stretch>
        </p:blipFill>
        <p:spPr>
          <a:xfrm>
            <a:off x="6227326" y="2533174"/>
            <a:ext cx="335637" cy="419576"/>
          </a:xfrm>
          <a:prstGeom prst="rect">
            <a:avLst/>
          </a:prstGeom>
        </p:spPr>
      </p:pic>
      <p:sp>
        <p:nvSpPr>
          <p:cNvPr id="7" name="Text 3"/>
          <p:cNvSpPr/>
          <p:nvPr/>
        </p:nvSpPr>
        <p:spPr>
          <a:xfrm>
            <a:off x="9937194" y="2133957"/>
            <a:ext cx="2804160" cy="350401"/>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Cùng Ngắm Tranh</a:t>
            </a:r>
            <a:endParaRPr lang="en-US" sz="2200" dirty="0"/>
          </a:p>
        </p:txBody>
      </p:sp>
      <p:sp>
        <p:nvSpPr>
          <p:cNvPr id="8" name="Text 4"/>
          <p:cNvSpPr/>
          <p:nvPr/>
        </p:nvSpPr>
        <p:spPr>
          <a:xfrm>
            <a:off x="9937194" y="2618899"/>
            <a:ext cx="3908107" cy="1076563"/>
          </a:xfrm>
          <a:prstGeom prst="rect">
            <a:avLst/>
          </a:prstGeom>
          <a:noFill/>
          <a:ln/>
        </p:spPr>
        <p:txBody>
          <a:bodyPr wrap="square" lIns="0" tIns="0" rIns="0" bIns="0" rtlCol="0" anchor="t"/>
          <a:lstStyle/>
          <a:p>
            <a:pPr algn="l" indent="0" marL="0">
              <a:lnSpc>
                <a:spcPts val="2800"/>
              </a:lnSpc>
              <a:buNone/>
            </a:pPr>
            <a:r>
              <a:rPr lang="en-US" sz="1750" dirty="0">
                <a:solidFill>
                  <a:srgbClr val="405449"/>
                </a:solidFill>
                <a:latin typeface="Nobile" pitchFamily="34" charset="0"/>
                <a:ea typeface="Nobile" pitchFamily="34" charset="-122"/>
                <a:cs typeface="Nobile" pitchFamily="34" charset="-120"/>
              </a:rPr>
              <a:t>Cô và trẻ cùng quan sát các sản phẩm, nhận biết sự đa dạng trong cách thể hiện</a:t>
            </a:r>
            <a:endParaRPr lang="en-US" sz="1750" dirty="0"/>
          </a:p>
        </p:txBody>
      </p:sp>
      <p:pic>
        <p:nvPicPr>
          <p:cNvPr id="9" name="Image 2" descr="preencoded.png">    </p:cNvPr>
          <p:cNvPicPr>
            <a:picLocks noChangeAspect="1"/>
          </p:cNvPicPr>
          <p:nvPr/>
        </p:nvPicPr>
        <p:blipFill>
          <a:blip r:embed="rId3"/>
          <a:stretch>
            <a:fillRect/>
          </a:stretch>
        </p:blipFill>
        <p:spPr>
          <a:xfrm>
            <a:off x="5029676" y="1766411"/>
            <a:ext cx="4571048" cy="4571048"/>
          </a:xfrm>
          <a:prstGeom prst="rect">
            <a:avLst/>
          </a:prstGeom>
        </p:spPr>
      </p:pic>
      <p:pic>
        <p:nvPicPr>
          <p:cNvPr id="10" name="Image 3" descr="preencoded.png">    </p:cNvPr>
          <p:cNvPicPr>
            <a:picLocks noChangeAspect="1"/>
          </p:cNvPicPr>
          <p:nvPr/>
        </p:nvPicPr>
        <p:blipFill>
          <a:blip r:embed="rId4"/>
          <a:stretch>
            <a:fillRect/>
          </a:stretch>
        </p:blipFill>
        <p:spPr>
          <a:xfrm>
            <a:off x="8456176" y="2922151"/>
            <a:ext cx="335637" cy="419576"/>
          </a:xfrm>
          <a:prstGeom prst="rect">
            <a:avLst/>
          </a:prstGeom>
        </p:spPr>
      </p:pic>
      <p:sp>
        <p:nvSpPr>
          <p:cNvPr id="11" name="Text 5"/>
          <p:cNvSpPr/>
          <p:nvPr/>
        </p:nvSpPr>
        <p:spPr>
          <a:xfrm>
            <a:off x="9937194" y="4767143"/>
            <a:ext cx="2804160" cy="350401"/>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Khen Ngợi Cụ Thể</a:t>
            </a:r>
            <a:endParaRPr lang="en-US" sz="2200" dirty="0"/>
          </a:p>
        </p:txBody>
      </p:sp>
      <p:sp>
        <p:nvSpPr>
          <p:cNvPr id="12" name="Text 6"/>
          <p:cNvSpPr/>
          <p:nvPr/>
        </p:nvSpPr>
        <p:spPr>
          <a:xfrm>
            <a:off x="9937194" y="5252085"/>
            <a:ext cx="3908107" cy="717709"/>
          </a:xfrm>
          <a:prstGeom prst="rect">
            <a:avLst/>
          </a:prstGeom>
          <a:noFill/>
          <a:ln/>
        </p:spPr>
        <p:txBody>
          <a:bodyPr wrap="square" lIns="0" tIns="0" rIns="0" bIns="0" rtlCol="0" anchor="t"/>
          <a:lstStyle/>
          <a:p>
            <a:pPr algn="l" indent="0" marL="0">
              <a:lnSpc>
                <a:spcPts val="2800"/>
              </a:lnSpc>
              <a:buNone/>
            </a:pPr>
            <a:r>
              <a:rPr lang="en-US" sz="1750" dirty="0">
                <a:solidFill>
                  <a:srgbClr val="405449"/>
                </a:solidFill>
                <a:latin typeface="Nobile" pitchFamily="34" charset="0"/>
                <a:ea typeface="Nobile" pitchFamily="34" charset="-122"/>
                <a:cs typeface="Nobile" pitchFamily="34" charset="-120"/>
              </a:rPr>
              <a:t>"Bạn Minh tô rất gọn gàng!" "Bạn Thỏ chọn màu cam rất nổi bật!"</a:t>
            </a:r>
            <a:endParaRPr lang="en-US" sz="1750" dirty="0"/>
          </a:p>
        </p:txBody>
      </p:sp>
      <p:pic>
        <p:nvPicPr>
          <p:cNvPr id="13" name="Image 4" descr="preencoded.png">    </p:cNvPr>
          <p:cNvPicPr>
            <a:picLocks noChangeAspect="1"/>
          </p:cNvPicPr>
          <p:nvPr/>
        </p:nvPicPr>
        <p:blipFill>
          <a:blip r:embed="rId5"/>
          <a:stretch>
            <a:fillRect/>
          </a:stretch>
        </p:blipFill>
        <p:spPr>
          <a:xfrm>
            <a:off x="5029676" y="1766411"/>
            <a:ext cx="4571048" cy="4571048"/>
          </a:xfrm>
          <a:prstGeom prst="rect">
            <a:avLst/>
          </a:prstGeom>
        </p:spPr>
      </p:pic>
      <p:pic>
        <p:nvPicPr>
          <p:cNvPr id="14" name="Image 5" descr="preencoded.png">    </p:cNvPr>
          <p:cNvPicPr>
            <a:picLocks noChangeAspect="1"/>
          </p:cNvPicPr>
          <p:nvPr/>
        </p:nvPicPr>
        <p:blipFill>
          <a:blip r:embed="rId6"/>
          <a:stretch>
            <a:fillRect/>
          </a:stretch>
        </p:blipFill>
        <p:spPr>
          <a:xfrm>
            <a:off x="8067199" y="5151001"/>
            <a:ext cx="335637" cy="419576"/>
          </a:xfrm>
          <a:prstGeom prst="rect">
            <a:avLst/>
          </a:prstGeom>
        </p:spPr>
      </p:pic>
      <p:sp>
        <p:nvSpPr>
          <p:cNvPr id="15" name="Text 7"/>
          <p:cNvSpPr/>
          <p:nvPr/>
        </p:nvSpPr>
        <p:spPr>
          <a:xfrm>
            <a:off x="1889046" y="4767143"/>
            <a:ext cx="2804160" cy="350401"/>
          </a:xfrm>
          <a:prstGeom prst="rect">
            <a:avLst/>
          </a:prstGeom>
          <a:noFill/>
          <a:ln/>
        </p:spPr>
        <p:txBody>
          <a:bodyPr wrap="none" lIns="0" tIns="0" rIns="0" bIns="0" rtlCol="0" anchor="t"/>
          <a:lstStyle/>
          <a:p>
            <a:pPr algn="r"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Khích Lệ</a:t>
            </a:r>
            <a:endParaRPr lang="en-US" sz="2200" dirty="0"/>
          </a:p>
        </p:txBody>
      </p:sp>
      <p:sp>
        <p:nvSpPr>
          <p:cNvPr id="16" name="Text 8"/>
          <p:cNvSpPr/>
          <p:nvPr/>
        </p:nvSpPr>
        <p:spPr>
          <a:xfrm>
            <a:off x="785098" y="5252085"/>
            <a:ext cx="3908107" cy="717709"/>
          </a:xfrm>
          <a:prstGeom prst="rect">
            <a:avLst/>
          </a:prstGeom>
          <a:noFill/>
          <a:ln/>
        </p:spPr>
        <p:txBody>
          <a:bodyPr wrap="square" lIns="0" tIns="0" rIns="0" bIns="0" rtlCol="0" anchor="t"/>
          <a:lstStyle/>
          <a:p>
            <a:pPr algn="r" indent="0" marL="0">
              <a:lnSpc>
                <a:spcPts val="2800"/>
              </a:lnSpc>
              <a:buNone/>
            </a:pPr>
            <a:r>
              <a:rPr lang="en-US" sz="1750" dirty="0">
                <a:solidFill>
                  <a:srgbClr val="405449"/>
                </a:solidFill>
                <a:latin typeface="Nobile" pitchFamily="34" charset="0"/>
                <a:ea typeface="Nobile" pitchFamily="34" charset="-122"/>
                <a:cs typeface="Nobile" pitchFamily="34" charset="-120"/>
              </a:rPr>
              <a:t>Cô gắn sao dán hoặc sticker để khích lệ sự cố gắng của trẻ</a:t>
            </a:r>
            <a:endParaRPr lang="en-US" sz="1750" dirty="0"/>
          </a:p>
        </p:txBody>
      </p:sp>
      <p:pic>
        <p:nvPicPr>
          <p:cNvPr id="17" name="Image 6" descr="preencoded.png">    </p:cNvPr>
          <p:cNvPicPr>
            <a:picLocks noChangeAspect="1"/>
          </p:cNvPicPr>
          <p:nvPr/>
        </p:nvPicPr>
        <p:blipFill>
          <a:blip r:embed="rId7"/>
          <a:stretch>
            <a:fillRect/>
          </a:stretch>
        </p:blipFill>
        <p:spPr>
          <a:xfrm>
            <a:off x="5029676" y="1766411"/>
            <a:ext cx="4571048" cy="4571048"/>
          </a:xfrm>
          <a:prstGeom prst="rect">
            <a:avLst/>
          </a:prstGeom>
        </p:spPr>
      </p:pic>
      <p:pic>
        <p:nvPicPr>
          <p:cNvPr id="18" name="Image 7" descr="preencoded.png">    </p:cNvPr>
          <p:cNvPicPr>
            <a:picLocks noChangeAspect="1"/>
          </p:cNvPicPr>
          <p:nvPr/>
        </p:nvPicPr>
        <p:blipFill>
          <a:blip r:embed="rId8"/>
          <a:stretch>
            <a:fillRect/>
          </a:stretch>
        </p:blipFill>
        <p:spPr>
          <a:xfrm>
            <a:off x="5838349"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algn="l" indent="0" marL="0">
              <a:lnSpc>
                <a:spcPts val="2800"/>
              </a:lnSpc>
              <a:buNone/>
            </a:pPr>
            <a:r>
              <a:rPr lang="en-US" sz="1750" dirty="0">
                <a:solidFill>
                  <a:srgbClr val="405449"/>
                </a:solidFill>
                <a:latin typeface="Nobile" pitchFamily="34" charset="0"/>
                <a:ea typeface="Nobile" pitchFamily="34" charset="-122"/>
                <a:cs typeface="Nobile" pitchFamily="34" charset="-120"/>
              </a:rPr>
              <a:t>Việc trưng bày và nhận xét sản phẩm là bước quan trọng giúp trẻ cảm nhận được giá trị của thành quả mình tạo ra. Cô giáo treo các bức tranh lên bảng hoặc dây phơi, sau đó cùng trẻ ngắm nhìn và đưa ra những lời khen ngợi cụ thể cho từng sản phẩm.</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63059"/>
            <a:ext cx="9339024"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Kết Thúc Và Mở Rộng Hoạt Động</a:t>
            </a:r>
            <a:endParaRPr lang="en-US" sz="4450" dirty="0"/>
          </a:p>
        </p:txBody>
      </p:sp>
      <p:pic>
        <p:nvPicPr>
          <p:cNvPr id="3" name="Image 0" descr="preencoded.png">    </p:cNvPr>
          <p:cNvPicPr>
            <a:picLocks noChangeAspect="1"/>
          </p:cNvPicPr>
          <p:nvPr/>
        </p:nvPicPr>
        <p:blipFill>
          <a:blip r:embed="rId1"/>
          <a:stretch>
            <a:fillRect/>
          </a:stretch>
        </p:blipFill>
        <p:spPr>
          <a:xfrm>
            <a:off x="793790" y="1825466"/>
            <a:ext cx="3260646" cy="907256"/>
          </a:xfrm>
          <a:prstGeom prst="rect">
            <a:avLst/>
          </a:prstGeom>
        </p:spPr>
      </p:pic>
      <p:sp>
        <p:nvSpPr>
          <p:cNvPr id="4" name="Text 1"/>
          <p:cNvSpPr/>
          <p:nvPr/>
        </p:nvSpPr>
        <p:spPr>
          <a:xfrm>
            <a:off x="1020604" y="3072884"/>
            <a:ext cx="2807018"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Hát Kết Thúc</a:t>
            </a:r>
            <a:endParaRPr lang="en-US" sz="2200" dirty="0"/>
          </a:p>
        </p:txBody>
      </p:sp>
      <p:sp>
        <p:nvSpPr>
          <p:cNvPr id="5" name="Text 2"/>
          <p:cNvSpPr/>
          <p:nvPr/>
        </p:nvSpPr>
        <p:spPr>
          <a:xfrm>
            <a:off x="1020604" y="3563303"/>
            <a:ext cx="2807018"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Cùng hát lại bài "Ông mặt trời óng ánh" kết hợp vỗ tay nhẹ</a:t>
            </a:r>
            <a:endParaRPr lang="en-US" sz="1750" dirty="0"/>
          </a:p>
        </p:txBody>
      </p:sp>
      <p:pic>
        <p:nvPicPr>
          <p:cNvPr id="6" name="Image 1" descr="preencoded.png">    </p:cNvPr>
          <p:cNvPicPr>
            <a:picLocks noChangeAspect="1"/>
          </p:cNvPicPr>
          <p:nvPr/>
        </p:nvPicPr>
        <p:blipFill>
          <a:blip r:embed="rId2"/>
          <a:stretch>
            <a:fillRect/>
          </a:stretch>
        </p:blipFill>
        <p:spPr>
          <a:xfrm>
            <a:off x="4054435" y="1825466"/>
            <a:ext cx="3260765" cy="907256"/>
          </a:xfrm>
          <a:prstGeom prst="rect">
            <a:avLst/>
          </a:prstGeom>
        </p:spPr>
      </p:pic>
      <p:sp>
        <p:nvSpPr>
          <p:cNvPr id="7" name="Text 3"/>
          <p:cNvSpPr/>
          <p:nvPr/>
        </p:nvSpPr>
        <p:spPr>
          <a:xfrm>
            <a:off x="4281249" y="3072884"/>
            <a:ext cx="2807137"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Nhận Xét Chung</a:t>
            </a:r>
            <a:endParaRPr lang="en-US" sz="2200" dirty="0"/>
          </a:p>
        </p:txBody>
      </p:sp>
      <p:sp>
        <p:nvSpPr>
          <p:cNvPr id="8" name="Text 4"/>
          <p:cNvSpPr/>
          <p:nvPr/>
        </p:nvSpPr>
        <p:spPr>
          <a:xfrm>
            <a:off x="4281249" y="3563303"/>
            <a:ext cx="2807137"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Khen ngợi sự cố gắng của cả lớp, nhắc nhở "tô từ từ, không vội"</a:t>
            </a:r>
            <a:endParaRPr lang="en-US" sz="1750" dirty="0"/>
          </a:p>
        </p:txBody>
      </p:sp>
      <p:pic>
        <p:nvPicPr>
          <p:cNvPr id="9" name="Image 2" descr="preencoded.png">    </p:cNvPr>
          <p:cNvPicPr>
            <a:picLocks noChangeAspect="1"/>
          </p:cNvPicPr>
          <p:nvPr/>
        </p:nvPicPr>
        <p:blipFill>
          <a:blip r:embed="rId3"/>
          <a:stretch>
            <a:fillRect/>
          </a:stretch>
        </p:blipFill>
        <p:spPr>
          <a:xfrm>
            <a:off x="7315200" y="1825466"/>
            <a:ext cx="3260646" cy="907256"/>
          </a:xfrm>
          <a:prstGeom prst="rect">
            <a:avLst/>
          </a:prstGeom>
        </p:spPr>
      </p:pic>
      <p:sp>
        <p:nvSpPr>
          <p:cNvPr id="10" name="Text 5"/>
          <p:cNvSpPr/>
          <p:nvPr/>
        </p:nvSpPr>
        <p:spPr>
          <a:xfrm>
            <a:off x="7542014" y="3072884"/>
            <a:ext cx="2807018"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Mở Rộng</a:t>
            </a:r>
            <a:endParaRPr lang="en-US" sz="2200" dirty="0"/>
          </a:p>
        </p:txBody>
      </p:sp>
      <p:sp>
        <p:nvSpPr>
          <p:cNvPr id="11" name="Text 6"/>
          <p:cNvSpPr/>
          <p:nvPr/>
        </p:nvSpPr>
        <p:spPr>
          <a:xfrm>
            <a:off x="7542014" y="3563303"/>
            <a:ext cx="2807018"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Tô thêm cây cỏ, bầu trời hoặc vẽ "bức tranh ngày nắng"</a:t>
            </a:r>
            <a:endParaRPr lang="en-US" sz="1750" dirty="0"/>
          </a:p>
        </p:txBody>
      </p:sp>
      <p:pic>
        <p:nvPicPr>
          <p:cNvPr id="12" name="Image 3" descr="preencoded.png">    </p:cNvPr>
          <p:cNvPicPr>
            <a:picLocks noChangeAspect="1"/>
          </p:cNvPicPr>
          <p:nvPr/>
        </p:nvPicPr>
        <p:blipFill>
          <a:blip r:embed="rId4"/>
          <a:stretch>
            <a:fillRect/>
          </a:stretch>
        </p:blipFill>
        <p:spPr>
          <a:xfrm>
            <a:off x="10575846" y="1825466"/>
            <a:ext cx="3260765" cy="907256"/>
          </a:xfrm>
          <a:prstGeom prst="rect">
            <a:avLst/>
          </a:prstGeom>
        </p:spPr>
      </p:pic>
      <p:sp>
        <p:nvSpPr>
          <p:cNvPr id="13" name="Text 7"/>
          <p:cNvSpPr/>
          <p:nvPr/>
        </p:nvSpPr>
        <p:spPr>
          <a:xfrm>
            <a:off x="10802660" y="3072884"/>
            <a:ext cx="2807137"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Trưng Bày</a:t>
            </a:r>
            <a:endParaRPr lang="en-US" sz="2200" dirty="0"/>
          </a:p>
        </p:txBody>
      </p:sp>
      <p:sp>
        <p:nvSpPr>
          <p:cNvPr id="14" name="Text 8"/>
          <p:cNvSpPr/>
          <p:nvPr/>
        </p:nvSpPr>
        <p:spPr>
          <a:xfrm>
            <a:off x="10802660" y="3563303"/>
            <a:ext cx="2807137"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Đặt sản phẩm tại góc nghệ thuật của lớp</a:t>
            </a:r>
            <a:endParaRPr lang="en-US" sz="1750" dirty="0"/>
          </a:p>
        </p:txBody>
      </p:sp>
      <p:sp>
        <p:nvSpPr>
          <p:cNvPr id="15" name="Text 9"/>
          <p:cNvSpPr/>
          <p:nvPr/>
        </p:nvSpPr>
        <p:spPr>
          <a:xfrm>
            <a:off x="793790" y="5133975"/>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Phần kết thúc hoạt động kéo dài 2-3 phút, cô giáo cho trẻ hát lại bài "Ông mặt trời óng ánh" kết hợp với vỗ tay nhẹ nhàng. Cô đưa ra nhận xét chung và khen ngợi sự cố gắng của cả lớp, đồng thời nhắc nhở trẻ "Lần sau con nhớ tô từ từ, không vội, màu sẽ đẹp hơn nhé!"</a:t>
            </a:r>
            <a:endParaRPr lang="en-US" sz="1750" dirty="0"/>
          </a:p>
        </p:txBody>
      </p:sp>
      <p:sp>
        <p:nvSpPr>
          <p:cNvPr id="16" name="Text 10"/>
          <p:cNvSpPr/>
          <p:nvPr/>
        </p:nvSpPr>
        <p:spPr>
          <a:xfrm>
            <a:off x="793790" y="6477833"/>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Hoạt động có thể được mở rộng bằng cách cho trẻ tô thêm hình vẽ cây cỏ, bầu trời xung quanh ông mặt trời nếu còn thời gian. Trẻ cũng có thể phát triển thành "bức tranh ngày nắng" bằng cách kết hợp mặt trời với hoa và cây. Cuối cùng, các sản phẩm sẽ được trưng bày tại góc nghệ thuật của lớp.</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2025-04-13T05:56:25Z</dcterms:created>
  <dcterms:modified xsi:type="dcterms:W3CDTF">2025-04-13T05:56:25Z</dcterms:modified>
</cp:coreProperties>
</file>