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Spline Sans"/>
      <p:regular r:id="rId15"/>
    </p:embeddedFont>
    <p:embeddedFont>
      <p:font typeface="Spline Sans"/>
      <p:regular r:id="rId16"/>
    </p:embeddedFont>
    <p:embeddedFont>
      <p:font typeface="Barlow"/>
      <p:regular r:id="rId17"/>
    </p:embeddedFont>
    <p:embeddedFont>
      <p:font typeface="Barlow"/>
      <p:regular r:id="rId18"/>
    </p:embeddedFont>
    <p:embeddedFont>
      <p:font typeface="Barlow"/>
      <p:regular r:id="rId19"/>
    </p:embeddedFont>
    <p:embeddedFont>
      <p:font typeface="Barlow"/>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3.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slideLayout" Target="../slideLayouts/slideLayout7.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9.xml"/><Relationship Id="rId8"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864037" y="2043708"/>
            <a:ext cx="10347365" cy="685800"/>
          </a:xfrm>
          <a:prstGeom prst="rect">
            <a:avLst/>
          </a:prstGeom>
          <a:noFill/>
          <a:ln/>
        </p:spPr>
        <p:txBody>
          <a:bodyPr wrap="non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Giáo Án Tạo Hình: Dán Cành Lá Màu Xanh</a:t>
            </a:r>
            <a:endParaRPr lang="en-US" sz="4300" dirty="0"/>
          </a:p>
        </p:txBody>
      </p:sp>
      <p:sp>
        <p:nvSpPr>
          <p:cNvPr id="3" name="Text 1"/>
          <p:cNvSpPr/>
          <p:nvPr/>
        </p:nvSpPr>
        <p:spPr>
          <a:xfrm>
            <a:off x="864037" y="3223260"/>
            <a:ext cx="12902327"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Chào mừng đến với hoạt động tạo hình dành cho trẻ 24-36 tháng. Bài học này tập trung vào lĩnh vực phát triển thẩm mỹ và vận động tinh cho trẻ thông qua việc dán cành lá màu xanh. Trong thời gian 15-20 phút, trẻ sẽ được khám phá thế giới thực vật, nhận biết màu sắc và hình dạng của lá, đồng thời rèn luyện kỹ năng phối hợp tay-mắt.</a:t>
            </a:r>
            <a:endParaRPr lang="en-US" sz="1900" dirty="0"/>
          </a:p>
        </p:txBody>
      </p:sp>
      <p:sp>
        <p:nvSpPr>
          <p:cNvPr id="4" name="Text 2"/>
          <p:cNvSpPr/>
          <p:nvPr/>
        </p:nvSpPr>
        <p:spPr>
          <a:xfrm>
            <a:off x="864037" y="4686062"/>
            <a:ext cx="12902327" cy="790099"/>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Hoạt động này không chỉ giúp trẻ phát triển kỹ năng vận động tinh mà còn khơi dậy tình yêu thiên nhiên và ý thức bảo vệ môi trường từ sớm. Hãy cùng khám phá các bước thực hiện chi tiết trong bài giảng này.</a:t>
            </a:r>
            <a:endParaRPr lang="en-US" sz="1900" dirty="0"/>
          </a:p>
        </p:txBody>
      </p:sp>
      <p:sp>
        <p:nvSpPr>
          <p:cNvPr id="5" name="Shape 3"/>
          <p:cNvSpPr/>
          <p:nvPr/>
        </p:nvSpPr>
        <p:spPr>
          <a:xfrm>
            <a:off x="864037" y="5772269"/>
            <a:ext cx="394930" cy="394930"/>
          </a:xfrm>
          <a:prstGeom prst="roundRect">
            <a:avLst>
              <a:gd name="adj" fmla="val 23151155"/>
            </a:avLst>
          </a:prstGeom>
          <a:noFill/>
          <a:ln w="7620">
            <a:solidFill>
              <a:srgbClr val="3C3838"/>
            </a:solidFill>
            <a:prstDash val="solid"/>
          </a:ln>
        </p:spPr>
      </p:sp>
      <p:pic>
        <p:nvPicPr>
          <p:cNvPr id="6" name="Image 0" descr="preencoded.png">    </p:cNvPr>
          <p:cNvPicPr>
            <a:picLocks noChangeAspect="1"/>
          </p:cNvPicPr>
          <p:nvPr/>
        </p:nvPicPr>
        <p:blipFill>
          <a:blip r:embed="rId1"/>
          <a:stretch>
            <a:fillRect/>
          </a:stretch>
        </p:blipFill>
        <p:spPr>
          <a:xfrm>
            <a:off x="871657" y="5779889"/>
            <a:ext cx="379690" cy="379690"/>
          </a:xfrm>
          <a:prstGeom prst="rect">
            <a:avLst/>
          </a:prstGeom>
        </p:spPr>
      </p:pic>
      <p:sp>
        <p:nvSpPr>
          <p:cNvPr id="7" name="Text 4"/>
          <p:cNvSpPr/>
          <p:nvPr/>
        </p:nvSpPr>
        <p:spPr>
          <a:xfrm>
            <a:off x="1382316" y="5753814"/>
            <a:ext cx="2848213" cy="431959"/>
          </a:xfrm>
          <a:prstGeom prst="rect">
            <a:avLst/>
          </a:prstGeom>
          <a:noFill/>
          <a:ln/>
        </p:spPr>
        <p:txBody>
          <a:bodyPr wrap="none" lIns="0" tIns="0" rIns="0" bIns="0" rtlCol="0" anchor="t"/>
          <a:lstStyle/>
          <a:p>
            <a:pPr algn="l" indent="0" marL="0">
              <a:lnSpc>
                <a:spcPts val="3400"/>
              </a:lnSpc>
              <a:buNone/>
            </a:pPr>
            <a:r>
              <a:rPr lang="en-US" sz="2400" b="1" dirty="0">
                <a:solidFill>
                  <a:srgbClr val="E0E4E6"/>
                </a:solidFill>
                <a:latin typeface="Barlow Bold" pitchFamily="34" charset="0"/>
                <a:ea typeface="Barlow Bold" pitchFamily="34" charset="-122"/>
                <a:cs typeface="Barlow Bold" pitchFamily="34" charset="-120"/>
              </a:rPr>
              <a:t>by Huongmai Nguyen</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916900"/>
            <a:ext cx="5486400" cy="685800"/>
          </a:xfrm>
          <a:prstGeom prst="rect">
            <a:avLst/>
          </a:prstGeom>
          <a:noFill/>
          <a:ln/>
        </p:spPr>
        <p:txBody>
          <a:bodyPr wrap="non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Mục Đích và Yêu Cầu</a:t>
            </a:r>
            <a:endParaRPr lang="en-US" sz="4300" dirty="0"/>
          </a:p>
        </p:txBody>
      </p:sp>
      <p:sp>
        <p:nvSpPr>
          <p:cNvPr id="4" name="Shape 1"/>
          <p:cNvSpPr/>
          <p:nvPr/>
        </p:nvSpPr>
        <p:spPr>
          <a:xfrm>
            <a:off x="864037" y="2250638"/>
            <a:ext cx="555427" cy="555427"/>
          </a:xfrm>
          <a:prstGeom prst="roundRect">
            <a:avLst>
              <a:gd name="adj" fmla="val 66675"/>
            </a:avLst>
          </a:prstGeom>
          <a:solidFill>
            <a:srgbClr val="0A081B"/>
          </a:solidFill>
          <a:ln w="30480">
            <a:solidFill>
              <a:srgbClr val="16FFBB"/>
            </a:solidFill>
            <a:prstDash val="solid"/>
          </a:ln>
        </p:spPr>
      </p:sp>
      <p:pic>
        <p:nvPicPr>
          <p:cNvPr id="5" name="Image 1" descr="preencoded.png">    </p:cNvPr>
          <p:cNvPicPr>
            <a:picLocks noChangeAspect="1"/>
          </p:cNvPicPr>
          <p:nvPr/>
        </p:nvPicPr>
        <p:blipFill>
          <a:blip r:embed="rId2"/>
          <a:stretch>
            <a:fillRect/>
          </a:stretch>
        </p:blipFill>
        <p:spPr>
          <a:xfrm>
            <a:off x="977146" y="2322552"/>
            <a:ext cx="329089" cy="411480"/>
          </a:xfrm>
          <a:prstGeom prst="rect">
            <a:avLst/>
          </a:prstGeom>
        </p:spPr>
      </p:pic>
      <p:sp>
        <p:nvSpPr>
          <p:cNvPr id="6" name="Text 2"/>
          <p:cNvSpPr/>
          <p:nvPr/>
        </p:nvSpPr>
        <p:spPr>
          <a:xfrm>
            <a:off x="1666280" y="2250638"/>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Kiến thức</a:t>
            </a:r>
            <a:endParaRPr lang="en-US" sz="2150" dirty="0"/>
          </a:p>
        </p:txBody>
      </p:sp>
      <p:sp>
        <p:nvSpPr>
          <p:cNvPr id="7" name="Text 3"/>
          <p:cNvSpPr/>
          <p:nvPr/>
        </p:nvSpPr>
        <p:spPr>
          <a:xfrm>
            <a:off x="1666280" y="2741652"/>
            <a:ext cx="2782372"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Trẻ biết cành và lá có màu xanh, dùng để tạo thành cây. Nhận biết kích thước, hình dạng lá đơn giản.</a:t>
            </a:r>
            <a:endParaRPr lang="en-US" sz="1900" dirty="0"/>
          </a:p>
        </p:txBody>
      </p:sp>
      <p:sp>
        <p:nvSpPr>
          <p:cNvPr id="8" name="Shape 4"/>
          <p:cNvSpPr/>
          <p:nvPr/>
        </p:nvSpPr>
        <p:spPr>
          <a:xfrm>
            <a:off x="4695468" y="2250638"/>
            <a:ext cx="555427" cy="555427"/>
          </a:xfrm>
          <a:prstGeom prst="roundRect">
            <a:avLst>
              <a:gd name="adj" fmla="val 66675"/>
            </a:avLst>
          </a:prstGeom>
          <a:solidFill>
            <a:srgbClr val="0A081B"/>
          </a:solidFill>
          <a:ln w="30480">
            <a:solidFill>
              <a:srgbClr val="29DDDA"/>
            </a:solidFill>
            <a:prstDash val="solid"/>
          </a:ln>
        </p:spPr>
      </p:sp>
      <p:pic>
        <p:nvPicPr>
          <p:cNvPr id="9" name="Image 2" descr="preencoded.png">    </p:cNvPr>
          <p:cNvPicPr>
            <a:picLocks noChangeAspect="1"/>
          </p:cNvPicPr>
          <p:nvPr/>
        </p:nvPicPr>
        <p:blipFill>
          <a:blip r:embed="rId3"/>
          <a:stretch>
            <a:fillRect/>
          </a:stretch>
        </p:blipFill>
        <p:spPr>
          <a:xfrm>
            <a:off x="4808577" y="2322552"/>
            <a:ext cx="329089" cy="411480"/>
          </a:xfrm>
          <a:prstGeom prst="rect">
            <a:avLst/>
          </a:prstGeom>
        </p:spPr>
      </p:pic>
      <p:sp>
        <p:nvSpPr>
          <p:cNvPr id="10" name="Text 5"/>
          <p:cNvSpPr/>
          <p:nvPr/>
        </p:nvSpPr>
        <p:spPr>
          <a:xfrm>
            <a:off x="5497711" y="2250638"/>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Kỹ năng</a:t>
            </a:r>
            <a:endParaRPr lang="en-US" sz="2150" dirty="0"/>
          </a:p>
        </p:txBody>
      </p:sp>
      <p:sp>
        <p:nvSpPr>
          <p:cNvPr id="11" name="Text 6"/>
          <p:cNvSpPr/>
          <p:nvPr/>
        </p:nvSpPr>
        <p:spPr>
          <a:xfrm>
            <a:off x="5497711" y="2741652"/>
            <a:ext cx="2782372" cy="2765346"/>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Biết dùng tay để bôi keo, dán lá lên cành theo hướng dẫn. Rèn kỹ năng phối hợp tay – mắt, sự khéo léo của các ngón tay. Lựa chọn – sắp xếp lá vào đúng vị trí.</a:t>
            </a:r>
            <a:endParaRPr lang="en-US" sz="1900" dirty="0"/>
          </a:p>
        </p:txBody>
      </p:sp>
      <p:sp>
        <p:nvSpPr>
          <p:cNvPr id="12" name="Shape 7"/>
          <p:cNvSpPr/>
          <p:nvPr/>
        </p:nvSpPr>
        <p:spPr>
          <a:xfrm>
            <a:off x="864037" y="6031468"/>
            <a:ext cx="555427" cy="555427"/>
          </a:xfrm>
          <a:prstGeom prst="roundRect">
            <a:avLst>
              <a:gd name="adj" fmla="val 66675"/>
            </a:avLst>
          </a:prstGeom>
          <a:solidFill>
            <a:srgbClr val="0A081B"/>
          </a:solidFill>
          <a:ln w="30480">
            <a:solidFill>
              <a:srgbClr val="37A7E7"/>
            </a:solidFill>
            <a:prstDash val="solid"/>
          </a:ln>
        </p:spPr>
      </p:sp>
      <p:pic>
        <p:nvPicPr>
          <p:cNvPr id="13" name="Image 3" descr="preencoded.png">    </p:cNvPr>
          <p:cNvPicPr>
            <a:picLocks noChangeAspect="1"/>
          </p:cNvPicPr>
          <p:nvPr/>
        </p:nvPicPr>
        <p:blipFill>
          <a:blip r:embed="rId4"/>
          <a:stretch>
            <a:fillRect/>
          </a:stretch>
        </p:blipFill>
        <p:spPr>
          <a:xfrm>
            <a:off x="977146" y="6103382"/>
            <a:ext cx="329089" cy="411480"/>
          </a:xfrm>
          <a:prstGeom prst="rect">
            <a:avLst/>
          </a:prstGeom>
        </p:spPr>
      </p:pic>
      <p:sp>
        <p:nvSpPr>
          <p:cNvPr id="14" name="Text 8"/>
          <p:cNvSpPr/>
          <p:nvPr/>
        </p:nvSpPr>
        <p:spPr>
          <a:xfrm>
            <a:off x="1666280" y="6031468"/>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Thái độ</a:t>
            </a:r>
            <a:endParaRPr lang="en-US" sz="2150" dirty="0"/>
          </a:p>
        </p:txBody>
      </p:sp>
      <p:sp>
        <p:nvSpPr>
          <p:cNvPr id="15" name="Text 9"/>
          <p:cNvSpPr/>
          <p:nvPr/>
        </p:nvSpPr>
        <p:spPr>
          <a:xfrm>
            <a:off x="1666280" y="6522482"/>
            <a:ext cx="6613684" cy="790099"/>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Trẻ hào hứng, yêu thích hoạt động dán lá. Biết giữ gìn sản phẩm, không làm rơi vãi keo, lá.</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232535"/>
            <a:ext cx="6506885" cy="685800"/>
          </a:xfrm>
          <a:prstGeom prst="rect">
            <a:avLst/>
          </a:prstGeom>
          <a:noFill/>
          <a:ln/>
        </p:spPr>
        <p:txBody>
          <a:bodyPr wrap="non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Chuẩn Bị Nguyên Vật Liệu</a:t>
            </a:r>
            <a:endParaRPr lang="en-US" sz="4300" dirty="0"/>
          </a:p>
        </p:txBody>
      </p:sp>
      <p:sp>
        <p:nvSpPr>
          <p:cNvPr id="4" name="Shape 1"/>
          <p:cNvSpPr/>
          <p:nvPr/>
        </p:nvSpPr>
        <p:spPr>
          <a:xfrm>
            <a:off x="6350437" y="2288619"/>
            <a:ext cx="3584615" cy="2625804"/>
          </a:xfrm>
          <a:prstGeom prst="roundRect">
            <a:avLst>
              <a:gd name="adj" fmla="val 14104"/>
            </a:avLst>
          </a:prstGeom>
          <a:solidFill>
            <a:srgbClr val="0A081B"/>
          </a:solidFill>
          <a:ln w="30480">
            <a:solidFill>
              <a:srgbClr val="16FFBB"/>
            </a:solidFill>
            <a:prstDash val="solid"/>
          </a:ln>
        </p:spPr>
      </p:sp>
      <p:sp>
        <p:nvSpPr>
          <p:cNvPr id="5" name="Text 2"/>
          <p:cNvSpPr/>
          <p:nvPr/>
        </p:nvSpPr>
        <p:spPr>
          <a:xfrm>
            <a:off x="6627733" y="2565916"/>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Tranh vẽ cành cây</a:t>
            </a:r>
            <a:endParaRPr lang="en-US" sz="2150" dirty="0"/>
          </a:p>
        </p:txBody>
      </p:sp>
      <p:sp>
        <p:nvSpPr>
          <p:cNvPr id="6" name="Text 3"/>
          <p:cNvSpPr/>
          <p:nvPr/>
        </p:nvSpPr>
        <p:spPr>
          <a:xfrm>
            <a:off x="6627733" y="3056930"/>
            <a:ext cx="3030022"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Tranh vẽ cành cây chưa có lá in sẵn cho mỗi bé, đảm bảo đủ số lượng cho tất cả trẻ trong lớp.</a:t>
            </a:r>
            <a:endParaRPr lang="en-US" sz="1900" dirty="0"/>
          </a:p>
        </p:txBody>
      </p:sp>
      <p:sp>
        <p:nvSpPr>
          <p:cNvPr id="7" name="Shape 4"/>
          <p:cNvSpPr/>
          <p:nvPr/>
        </p:nvSpPr>
        <p:spPr>
          <a:xfrm>
            <a:off x="10181868" y="2288619"/>
            <a:ext cx="3584615" cy="2625804"/>
          </a:xfrm>
          <a:prstGeom prst="roundRect">
            <a:avLst>
              <a:gd name="adj" fmla="val 14104"/>
            </a:avLst>
          </a:prstGeom>
          <a:solidFill>
            <a:srgbClr val="0A081B"/>
          </a:solidFill>
          <a:ln w="30480">
            <a:solidFill>
              <a:srgbClr val="29DDDA"/>
            </a:solidFill>
            <a:prstDash val="solid"/>
          </a:ln>
        </p:spPr>
      </p:sp>
      <p:sp>
        <p:nvSpPr>
          <p:cNvPr id="8" name="Text 5"/>
          <p:cNvSpPr/>
          <p:nvPr/>
        </p:nvSpPr>
        <p:spPr>
          <a:xfrm>
            <a:off x="10459164" y="2565916"/>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Lá cây màu xanh</a:t>
            </a:r>
            <a:endParaRPr lang="en-US" sz="2150" dirty="0"/>
          </a:p>
        </p:txBody>
      </p:sp>
      <p:sp>
        <p:nvSpPr>
          <p:cNvPr id="9" name="Text 6"/>
          <p:cNvSpPr/>
          <p:nvPr/>
        </p:nvSpPr>
        <p:spPr>
          <a:xfrm>
            <a:off x="10459164" y="3056930"/>
            <a:ext cx="3030022"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Lá cây màu xanh được cắt sẵn bằng giấy màu hoặc bìa cứng, với nhiều kích thước và hình dạng khác nhau.</a:t>
            </a:r>
            <a:endParaRPr lang="en-US" sz="1900" dirty="0"/>
          </a:p>
        </p:txBody>
      </p:sp>
      <p:sp>
        <p:nvSpPr>
          <p:cNvPr id="10" name="Shape 7"/>
          <p:cNvSpPr/>
          <p:nvPr/>
        </p:nvSpPr>
        <p:spPr>
          <a:xfrm>
            <a:off x="6350437" y="5161240"/>
            <a:ext cx="7415927" cy="1835706"/>
          </a:xfrm>
          <a:prstGeom prst="roundRect">
            <a:avLst>
              <a:gd name="adj" fmla="val 20174"/>
            </a:avLst>
          </a:prstGeom>
          <a:solidFill>
            <a:srgbClr val="0A081B"/>
          </a:solidFill>
          <a:ln w="30480">
            <a:solidFill>
              <a:srgbClr val="37A7E7"/>
            </a:solidFill>
            <a:prstDash val="solid"/>
          </a:ln>
        </p:spPr>
      </p:sp>
      <p:sp>
        <p:nvSpPr>
          <p:cNvPr id="11" name="Text 8"/>
          <p:cNvSpPr/>
          <p:nvPr/>
        </p:nvSpPr>
        <p:spPr>
          <a:xfrm>
            <a:off x="6627733" y="5438537"/>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Dụng cụ phụ trợ</a:t>
            </a:r>
            <a:endParaRPr lang="en-US" sz="2150" dirty="0"/>
          </a:p>
        </p:txBody>
      </p:sp>
      <p:sp>
        <p:nvSpPr>
          <p:cNvPr id="12" name="Text 9"/>
          <p:cNvSpPr/>
          <p:nvPr/>
        </p:nvSpPr>
        <p:spPr>
          <a:xfrm>
            <a:off x="6627733" y="5929551"/>
            <a:ext cx="6861334" cy="790099"/>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Khay đựng lá, keo dán an toàn cho trẻ, khăn lau tay, bảng mẫu cô dán hoàn chỉnh, và nhạc nhẹ (tùy chọn).</a:t>
            </a:r>
            <a:endParaRPr lang="en-US" sz="1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28782" y="741402"/>
            <a:ext cx="7686437" cy="1156573"/>
          </a:xfrm>
          <a:prstGeom prst="rect">
            <a:avLst/>
          </a:prstGeom>
          <a:noFill/>
          <a:ln/>
        </p:spPr>
        <p:txBody>
          <a:bodyPr wrap="square" lIns="0" tIns="0" rIns="0" bIns="0" rtlCol="0" anchor="t"/>
          <a:lstStyle/>
          <a:p>
            <a:pPr algn="l" indent="0" marL="0">
              <a:lnSpc>
                <a:spcPts val="4550"/>
              </a:lnSpc>
              <a:buNone/>
            </a:pPr>
            <a:r>
              <a:rPr lang="en-US" sz="3600" b="1" dirty="0">
                <a:solidFill>
                  <a:srgbClr val="F0FCFF"/>
                </a:solidFill>
                <a:latin typeface="Spline Sans Bold" pitchFamily="34" charset="0"/>
                <a:ea typeface="Spline Sans Bold" pitchFamily="34" charset="-122"/>
                <a:cs typeface="Spline Sans Bold" pitchFamily="34" charset="-120"/>
              </a:rPr>
              <a:t>Tiến Hành Hoạt Động: Gây Hứng Thú</a:t>
            </a:r>
            <a:endParaRPr lang="en-US" sz="3600" dirty="0"/>
          </a:p>
        </p:txBody>
      </p:sp>
      <p:sp>
        <p:nvSpPr>
          <p:cNvPr id="4" name="Shape 1"/>
          <p:cNvSpPr/>
          <p:nvPr/>
        </p:nvSpPr>
        <p:spPr>
          <a:xfrm>
            <a:off x="962978" y="2210276"/>
            <a:ext cx="22860" cy="5277803"/>
          </a:xfrm>
          <a:prstGeom prst="roundRect">
            <a:avLst>
              <a:gd name="adj" fmla="val 1366336"/>
            </a:avLst>
          </a:prstGeom>
          <a:solidFill>
            <a:srgbClr val="FFFFFF">
              <a:alpha val="24000"/>
            </a:srgbClr>
          </a:solidFill>
          <a:ln/>
        </p:spPr>
      </p:sp>
      <p:sp>
        <p:nvSpPr>
          <p:cNvPr id="5" name="Shape 2"/>
          <p:cNvSpPr/>
          <p:nvPr/>
        </p:nvSpPr>
        <p:spPr>
          <a:xfrm>
            <a:off x="1174373" y="2667238"/>
            <a:ext cx="624602" cy="22860"/>
          </a:xfrm>
          <a:prstGeom prst="roundRect">
            <a:avLst>
              <a:gd name="adj" fmla="val 1366336"/>
            </a:avLst>
          </a:prstGeom>
          <a:solidFill>
            <a:srgbClr val="16FFBB"/>
          </a:solidFill>
          <a:ln/>
        </p:spPr>
      </p:sp>
      <p:sp>
        <p:nvSpPr>
          <p:cNvPr id="6" name="Shape 3"/>
          <p:cNvSpPr/>
          <p:nvPr/>
        </p:nvSpPr>
        <p:spPr>
          <a:xfrm>
            <a:off x="728722" y="2444472"/>
            <a:ext cx="468511" cy="468511"/>
          </a:xfrm>
          <a:prstGeom prst="roundRect">
            <a:avLst>
              <a:gd name="adj" fmla="val 66667"/>
            </a:avLst>
          </a:prstGeom>
          <a:solidFill>
            <a:srgbClr val="0A081B"/>
          </a:solidFill>
          <a:ln w="22860">
            <a:solidFill>
              <a:srgbClr val="16FFBB"/>
            </a:solidFill>
            <a:prstDash val="solid"/>
          </a:ln>
        </p:spPr>
      </p:sp>
      <p:pic>
        <p:nvPicPr>
          <p:cNvPr id="7" name="Image 1" descr="preencoded.png">    </p:cNvPr>
          <p:cNvPicPr>
            <a:picLocks noChangeAspect="1"/>
          </p:cNvPicPr>
          <p:nvPr/>
        </p:nvPicPr>
        <p:blipFill>
          <a:blip r:embed="rId2"/>
          <a:stretch>
            <a:fillRect/>
          </a:stretch>
        </p:blipFill>
        <p:spPr>
          <a:xfrm>
            <a:off x="824151" y="2505194"/>
            <a:ext cx="277535" cy="346948"/>
          </a:xfrm>
          <a:prstGeom prst="rect">
            <a:avLst/>
          </a:prstGeom>
        </p:spPr>
      </p:pic>
      <p:sp>
        <p:nvSpPr>
          <p:cNvPr id="8" name="Text 4"/>
          <p:cNvSpPr/>
          <p:nvPr/>
        </p:nvSpPr>
        <p:spPr>
          <a:xfrm>
            <a:off x="2004179" y="2418398"/>
            <a:ext cx="2313623" cy="289084"/>
          </a:xfrm>
          <a:prstGeom prst="rect">
            <a:avLst/>
          </a:prstGeom>
          <a:noFill/>
          <a:ln/>
        </p:spPr>
        <p:txBody>
          <a:bodyPr wrap="none" lIns="0" tIns="0" rIns="0" bIns="0" rtlCol="0" anchor="t"/>
          <a:lstStyle/>
          <a:p>
            <a:pPr algn="l" indent="0" marL="0">
              <a:lnSpc>
                <a:spcPts val="2250"/>
              </a:lnSpc>
              <a:buNone/>
            </a:pPr>
            <a:r>
              <a:rPr lang="en-US" sz="1800" b="1" dirty="0">
                <a:solidFill>
                  <a:srgbClr val="E0E4E6"/>
                </a:solidFill>
                <a:latin typeface="Spline Sans Bold" pitchFamily="34" charset="0"/>
                <a:ea typeface="Spline Sans Bold" pitchFamily="34" charset="-122"/>
                <a:cs typeface="Spline Sans Bold" pitchFamily="34" charset="-120"/>
              </a:rPr>
              <a:t>Thời gian</a:t>
            </a:r>
            <a:endParaRPr lang="en-US" sz="1800" dirty="0"/>
          </a:p>
        </p:txBody>
      </p:sp>
      <p:sp>
        <p:nvSpPr>
          <p:cNvPr id="9" name="Text 5"/>
          <p:cNvSpPr/>
          <p:nvPr/>
        </p:nvSpPr>
        <p:spPr>
          <a:xfrm>
            <a:off x="2004179" y="2832378"/>
            <a:ext cx="6411039" cy="333137"/>
          </a:xfrm>
          <a:prstGeom prst="rect">
            <a:avLst/>
          </a:prstGeom>
          <a:noFill/>
          <a:ln/>
        </p:spPr>
        <p:txBody>
          <a:bodyPr wrap="non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2-3 phút để ổn định và tạo hứng thú cho trẻ</a:t>
            </a:r>
            <a:endParaRPr lang="en-US" sz="1600" dirty="0"/>
          </a:p>
        </p:txBody>
      </p:sp>
      <p:sp>
        <p:nvSpPr>
          <p:cNvPr id="10" name="Shape 6"/>
          <p:cNvSpPr/>
          <p:nvPr/>
        </p:nvSpPr>
        <p:spPr>
          <a:xfrm>
            <a:off x="1174373" y="4038719"/>
            <a:ext cx="624602" cy="22860"/>
          </a:xfrm>
          <a:prstGeom prst="roundRect">
            <a:avLst>
              <a:gd name="adj" fmla="val 1366336"/>
            </a:avLst>
          </a:prstGeom>
          <a:solidFill>
            <a:srgbClr val="29DDDA"/>
          </a:solidFill>
          <a:ln/>
        </p:spPr>
      </p:sp>
      <p:sp>
        <p:nvSpPr>
          <p:cNvPr id="11" name="Shape 7"/>
          <p:cNvSpPr/>
          <p:nvPr/>
        </p:nvSpPr>
        <p:spPr>
          <a:xfrm>
            <a:off x="728722" y="3815953"/>
            <a:ext cx="468511" cy="468511"/>
          </a:xfrm>
          <a:prstGeom prst="roundRect">
            <a:avLst>
              <a:gd name="adj" fmla="val 66667"/>
            </a:avLst>
          </a:prstGeom>
          <a:solidFill>
            <a:srgbClr val="0A081B"/>
          </a:solidFill>
          <a:ln w="22860">
            <a:solidFill>
              <a:srgbClr val="29DDDA"/>
            </a:solidFill>
            <a:prstDash val="solid"/>
          </a:ln>
        </p:spPr>
      </p:sp>
      <p:pic>
        <p:nvPicPr>
          <p:cNvPr id="12" name="Image 2" descr="preencoded.png">    </p:cNvPr>
          <p:cNvPicPr>
            <a:picLocks noChangeAspect="1"/>
          </p:cNvPicPr>
          <p:nvPr/>
        </p:nvPicPr>
        <p:blipFill>
          <a:blip r:embed="rId3"/>
          <a:stretch>
            <a:fillRect/>
          </a:stretch>
        </p:blipFill>
        <p:spPr>
          <a:xfrm>
            <a:off x="824151" y="3876675"/>
            <a:ext cx="277535" cy="346948"/>
          </a:xfrm>
          <a:prstGeom prst="rect">
            <a:avLst/>
          </a:prstGeom>
        </p:spPr>
      </p:pic>
      <p:sp>
        <p:nvSpPr>
          <p:cNvPr id="13" name="Text 8"/>
          <p:cNvSpPr/>
          <p:nvPr/>
        </p:nvSpPr>
        <p:spPr>
          <a:xfrm>
            <a:off x="2004179" y="3789878"/>
            <a:ext cx="2313623" cy="289084"/>
          </a:xfrm>
          <a:prstGeom prst="rect">
            <a:avLst/>
          </a:prstGeom>
          <a:noFill/>
          <a:ln/>
        </p:spPr>
        <p:txBody>
          <a:bodyPr wrap="none" lIns="0" tIns="0" rIns="0" bIns="0" rtlCol="0" anchor="t"/>
          <a:lstStyle/>
          <a:p>
            <a:pPr algn="l" indent="0" marL="0">
              <a:lnSpc>
                <a:spcPts val="2250"/>
              </a:lnSpc>
              <a:buNone/>
            </a:pPr>
            <a:r>
              <a:rPr lang="en-US" sz="1800" b="1" dirty="0">
                <a:solidFill>
                  <a:srgbClr val="E0E4E6"/>
                </a:solidFill>
                <a:latin typeface="Spline Sans Bold" pitchFamily="34" charset="0"/>
                <a:ea typeface="Spline Sans Bold" pitchFamily="34" charset="-122"/>
                <a:cs typeface="Spline Sans Bold" pitchFamily="34" charset="-120"/>
              </a:rPr>
              <a:t>Đặt câu hỏi</a:t>
            </a:r>
            <a:endParaRPr lang="en-US" sz="1800" dirty="0"/>
          </a:p>
        </p:txBody>
      </p:sp>
      <p:sp>
        <p:nvSpPr>
          <p:cNvPr id="14" name="Text 9"/>
          <p:cNvSpPr/>
          <p:nvPr/>
        </p:nvSpPr>
        <p:spPr>
          <a:xfrm>
            <a:off x="2004179" y="4203859"/>
            <a:ext cx="6411039" cy="333137"/>
          </a:xfrm>
          <a:prstGeom prst="rect">
            <a:avLst/>
          </a:prstGeom>
          <a:noFill/>
          <a:ln/>
        </p:spPr>
        <p:txBody>
          <a:bodyPr wrap="non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Cô đưa ra cành cây chưa có lá và hỏi: "Cành cây của cô có gì chưa nhỉ?"</a:t>
            </a:r>
            <a:endParaRPr lang="en-US" sz="1600" dirty="0"/>
          </a:p>
        </p:txBody>
      </p:sp>
      <p:sp>
        <p:nvSpPr>
          <p:cNvPr id="15" name="Shape 10"/>
          <p:cNvSpPr/>
          <p:nvPr/>
        </p:nvSpPr>
        <p:spPr>
          <a:xfrm>
            <a:off x="1174373" y="5410200"/>
            <a:ext cx="624602" cy="22860"/>
          </a:xfrm>
          <a:prstGeom prst="roundRect">
            <a:avLst>
              <a:gd name="adj" fmla="val 1366336"/>
            </a:avLst>
          </a:prstGeom>
          <a:solidFill>
            <a:srgbClr val="37A7E7"/>
          </a:solidFill>
          <a:ln/>
        </p:spPr>
      </p:sp>
      <p:sp>
        <p:nvSpPr>
          <p:cNvPr id="16" name="Shape 11"/>
          <p:cNvSpPr/>
          <p:nvPr/>
        </p:nvSpPr>
        <p:spPr>
          <a:xfrm>
            <a:off x="728722" y="5187434"/>
            <a:ext cx="468511" cy="468511"/>
          </a:xfrm>
          <a:prstGeom prst="roundRect">
            <a:avLst>
              <a:gd name="adj" fmla="val 66667"/>
            </a:avLst>
          </a:prstGeom>
          <a:solidFill>
            <a:srgbClr val="0A081B"/>
          </a:solidFill>
          <a:ln w="22860">
            <a:solidFill>
              <a:srgbClr val="37A7E7"/>
            </a:solidFill>
            <a:prstDash val="solid"/>
          </a:ln>
        </p:spPr>
      </p:sp>
      <p:pic>
        <p:nvPicPr>
          <p:cNvPr id="17" name="Image 3" descr="preencoded.png">    </p:cNvPr>
          <p:cNvPicPr>
            <a:picLocks noChangeAspect="1"/>
          </p:cNvPicPr>
          <p:nvPr/>
        </p:nvPicPr>
        <p:blipFill>
          <a:blip r:embed="rId4"/>
          <a:stretch>
            <a:fillRect/>
          </a:stretch>
        </p:blipFill>
        <p:spPr>
          <a:xfrm>
            <a:off x="824151" y="5248156"/>
            <a:ext cx="277535" cy="346948"/>
          </a:xfrm>
          <a:prstGeom prst="rect">
            <a:avLst/>
          </a:prstGeom>
        </p:spPr>
      </p:pic>
      <p:sp>
        <p:nvSpPr>
          <p:cNvPr id="18" name="Text 12"/>
          <p:cNvSpPr/>
          <p:nvPr/>
        </p:nvSpPr>
        <p:spPr>
          <a:xfrm>
            <a:off x="2004179" y="5161359"/>
            <a:ext cx="2313623" cy="289084"/>
          </a:xfrm>
          <a:prstGeom prst="rect">
            <a:avLst/>
          </a:prstGeom>
          <a:noFill/>
          <a:ln/>
        </p:spPr>
        <p:txBody>
          <a:bodyPr wrap="none" lIns="0" tIns="0" rIns="0" bIns="0" rtlCol="0" anchor="t"/>
          <a:lstStyle/>
          <a:p>
            <a:pPr algn="l" indent="0" marL="0">
              <a:lnSpc>
                <a:spcPts val="2250"/>
              </a:lnSpc>
              <a:buNone/>
            </a:pPr>
            <a:r>
              <a:rPr lang="en-US" sz="1800" b="1" dirty="0">
                <a:solidFill>
                  <a:srgbClr val="E0E4E6"/>
                </a:solidFill>
                <a:latin typeface="Spline Sans Bold" pitchFamily="34" charset="0"/>
                <a:ea typeface="Spline Sans Bold" pitchFamily="34" charset="-122"/>
                <a:cs typeface="Spline Sans Bold" pitchFamily="34" charset="-120"/>
              </a:rPr>
              <a:t>Gợi ý</a:t>
            </a:r>
            <a:endParaRPr lang="en-US" sz="1800" dirty="0"/>
          </a:p>
        </p:txBody>
      </p:sp>
      <p:sp>
        <p:nvSpPr>
          <p:cNvPr id="19" name="Text 13"/>
          <p:cNvSpPr/>
          <p:nvPr/>
        </p:nvSpPr>
        <p:spPr>
          <a:xfrm>
            <a:off x="2004179" y="5575340"/>
            <a:ext cx="6411039" cy="333137"/>
          </a:xfrm>
          <a:prstGeom prst="rect">
            <a:avLst/>
          </a:prstGeom>
          <a:noFill/>
          <a:ln/>
        </p:spPr>
        <p:txBody>
          <a:bodyPr wrap="non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"Mình cùng giúp cành cây có lá nhé!"</a:t>
            </a:r>
            <a:endParaRPr lang="en-US" sz="1600" dirty="0"/>
          </a:p>
        </p:txBody>
      </p:sp>
      <p:sp>
        <p:nvSpPr>
          <p:cNvPr id="20" name="Shape 14"/>
          <p:cNvSpPr/>
          <p:nvPr/>
        </p:nvSpPr>
        <p:spPr>
          <a:xfrm>
            <a:off x="1174373" y="6781681"/>
            <a:ext cx="624602" cy="22860"/>
          </a:xfrm>
          <a:prstGeom prst="roundRect">
            <a:avLst>
              <a:gd name="adj" fmla="val 1366336"/>
            </a:avLst>
          </a:prstGeom>
          <a:solidFill>
            <a:srgbClr val="091231"/>
          </a:solidFill>
          <a:ln/>
        </p:spPr>
      </p:sp>
      <p:sp>
        <p:nvSpPr>
          <p:cNvPr id="21" name="Shape 15"/>
          <p:cNvSpPr/>
          <p:nvPr/>
        </p:nvSpPr>
        <p:spPr>
          <a:xfrm>
            <a:off x="728722" y="6558915"/>
            <a:ext cx="468511" cy="468511"/>
          </a:xfrm>
          <a:prstGeom prst="roundRect">
            <a:avLst>
              <a:gd name="adj" fmla="val 66667"/>
            </a:avLst>
          </a:prstGeom>
          <a:solidFill>
            <a:srgbClr val="0A081B"/>
          </a:solidFill>
          <a:ln w="22860">
            <a:solidFill>
              <a:srgbClr val="091231"/>
            </a:solidFill>
            <a:prstDash val="solid"/>
          </a:ln>
        </p:spPr>
      </p:sp>
      <p:pic>
        <p:nvPicPr>
          <p:cNvPr id="22" name="Image 4" descr="preencoded.png">    </p:cNvPr>
          <p:cNvPicPr>
            <a:picLocks noChangeAspect="1"/>
          </p:cNvPicPr>
          <p:nvPr/>
        </p:nvPicPr>
        <p:blipFill>
          <a:blip r:embed="rId5"/>
          <a:stretch>
            <a:fillRect/>
          </a:stretch>
        </p:blipFill>
        <p:spPr>
          <a:xfrm>
            <a:off x="824151" y="6619637"/>
            <a:ext cx="277535" cy="346948"/>
          </a:xfrm>
          <a:prstGeom prst="rect">
            <a:avLst/>
          </a:prstGeom>
        </p:spPr>
      </p:pic>
      <p:sp>
        <p:nvSpPr>
          <p:cNvPr id="23" name="Text 16"/>
          <p:cNvSpPr/>
          <p:nvPr/>
        </p:nvSpPr>
        <p:spPr>
          <a:xfrm>
            <a:off x="2004179" y="6532840"/>
            <a:ext cx="2313623" cy="289084"/>
          </a:xfrm>
          <a:prstGeom prst="rect">
            <a:avLst/>
          </a:prstGeom>
          <a:noFill/>
          <a:ln/>
        </p:spPr>
        <p:txBody>
          <a:bodyPr wrap="none" lIns="0" tIns="0" rIns="0" bIns="0" rtlCol="0" anchor="t"/>
          <a:lstStyle/>
          <a:p>
            <a:pPr algn="l" indent="0" marL="0">
              <a:lnSpc>
                <a:spcPts val="2250"/>
              </a:lnSpc>
              <a:buNone/>
            </a:pPr>
            <a:r>
              <a:rPr lang="en-US" sz="1800" b="1" dirty="0">
                <a:solidFill>
                  <a:srgbClr val="E0E4E6"/>
                </a:solidFill>
                <a:latin typeface="Spline Sans Bold" pitchFamily="34" charset="0"/>
                <a:ea typeface="Spline Sans Bold" pitchFamily="34" charset="-122"/>
                <a:cs typeface="Spline Sans Bold" pitchFamily="34" charset="-120"/>
              </a:rPr>
              <a:t>Giới thiệu</a:t>
            </a:r>
            <a:endParaRPr lang="en-US" sz="1800" dirty="0"/>
          </a:p>
        </p:txBody>
      </p:sp>
      <p:sp>
        <p:nvSpPr>
          <p:cNvPr id="24" name="Text 17"/>
          <p:cNvSpPr/>
          <p:nvPr/>
        </p:nvSpPr>
        <p:spPr>
          <a:xfrm>
            <a:off x="2004179" y="6946821"/>
            <a:ext cx="6411039" cy="333137"/>
          </a:xfrm>
          <a:prstGeom prst="rect">
            <a:avLst/>
          </a:prstGeom>
          <a:noFill/>
          <a:ln/>
        </p:spPr>
        <p:txBody>
          <a:bodyPr wrap="non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"Hôm nay, cô và các con cùng dán cành lá màu xanh nhé!"</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6885" y="760333"/>
            <a:ext cx="5060037" cy="632460"/>
          </a:xfrm>
          <a:prstGeom prst="rect">
            <a:avLst/>
          </a:prstGeom>
          <a:noFill/>
          <a:ln/>
        </p:spPr>
        <p:txBody>
          <a:bodyPr wrap="none" lIns="0" tIns="0" rIns="0" bIns="0" rtlCol="0" anchor="t"/>
          <a:lstStyle/>
          <a:p>
            <a:pPr algn="l" indent="0" marL="0">
              <a:lnSpc>
                <a:spcPts val="4950"/>
              </a:lnSpc>
              <a:buNone/>
            </a:pPr>
            <a:r>
              <a:rPr lang="en-US" sz="3950" b="1" dirty="0">
                <a:solidFill>
                  <a:srgbClr val="F0FCFF"/>
                </a:solidFill>
                <a:latin typeface="Spline Sans Bold" pitchFamily="34" charset="0"/>
                <a:ea typeface="Spline Sans Bold" pitchFamily="34" charset="-122"/>
                <a:cs typeface="Spline Sans Bold" pitchFamily="34" charset="-120"/>
              </a:rPr>
              <a:t>Quan Sát và Làm Mẫu</a:t>
            </a:r>
            <a:endParaRPr lang="en-US" sz="3950" dirty="0"/>
          </a:p>
        </p:txBody>
      </p:sp>
      <p:pic>
        <p:nvPicPr>
          <p:cNvPr id="4" name="Image 1" descr="preencoded.png">    </p:cNvPr>
          <p:cNvPicPr>
            <a:picLocks noChangeAspect="1"/>
          </p:cNvPicPr>
          <p:nvPr/>
        </p:nvPicPr>
        <p:blipFill>
          <a:blip r:embed="rId2"/>
          <a:stretch>
            <a:fillRect/>
          </a:stretch>
        </p:blipFill>
        <p:spPr>
          <a:xfrm>
            <a:off x="796885" y="1734264"/>
            <a:ext cx="1138476" cy="1636514"/>
          </a:xfrm>
          <a:prstGeom prst="rect">
            <a:avLst/>
          </a:prstGeom>
        </p:spPr>
      </p:pic>
      <p:sp>
        <p:nvSpPr>
          <p:cNvPr id="5" name="Text 1"/>
          <p:cNvSpPr/>
          <p:nvPr/>
        </p:nvSpPr>
        <p:spPr>
          <a:xfrm>
            <a:off x="2276832" y="1961912"/>
            <a:ext cx="2529959" cy="316230"/>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Giới thiệu vật liệu</a:t>
            </a:r>
            <a:endParaRPr lang="en-US" sz="1950" dirty="0"/>
          </a:p>
        </p:txBody>
      </p:sp>
      <p:sp>
        <p:nvSpPr>
          <p:cNvPr id="6" name="Text 2"/>
          <p:cNvSpPr/>
          <p:nvPr/>
        </p:nvSpPr>
        <p:spPr>
          <a:xfrm>
            <a:off x="2276832" y="2414707"/>
            <a:ext cx="6070282" cy="728424"/>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Cô giới thiệu các nguyên vật liệu: cành cây in sẵn, lá, keo dán an toàn.</a:t>
            </a:r>
            <a:endParaRPr lang="en-US" sz="1750" dirty="0"/>
          </a:p>
        </p:txBody>
      </p:sp>
      <p:pic>
        <p:nvPicPr>
          <p:cNvPr id="7" name="Image 2" descr="preencoded.png">    </p:cNvPr>
          <p:cNvPicPr>
            <a:picLocks noChangeAspect="1"/>
          </p:cNvPicPr>
          <p:nvPr/>
        </p:nvPicPr>
        <p:blipFill>
          <a:blip r:embed="rId3"/>
          <a:stretch>
            <a:fillRect/>
          </a:stretch>
        </p:blipFill>
        <p:spPr>
          <a:xfrm>
            <a:off x="796885" y="3370778"/>
            <a:ext cx="1138476" cy="1366123"/>
          </a:xfrm>
          <a:prstGeom prst="rect">
            <a:avLst/>
          </a:prstGeom>
        </p:spPr>
      </p:pic>
      <p:sp>
        <p:nvSpPr>
          <p:cNvPr id="8" name="Text 3"/>
          <p:cNvSpPr/>
          <p:nvPr/>
        </p:nvSpPr>
        <p:spPr>
          <a:xfrm>
            <a:off x="2276832" y="3598426"/>
            <a:ext cx="2529959" cy="316230"/>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Bôi keo</a:t>
            </a:r>
            <a:endParaRPr lang="en-US" sz="1950" dirty="0"/>
          </a:p>
        </p:txBody>
      </p:sp>
      <p:sp>
        <p:nvSpPr>
          <p:cNvPr id="9" name="Text 4"/>
          <p:cNvSpPr/>
          <p:nvPr/>
        </p:nvSpPr>
        <p:spPr>
          <a:xfrm>
            <a:off x="2276832" y="4051221"/>
            <a:ext cx="6070282" cy="364212"/>
          </a:xfrm>
          <a:prstGeom prst="rect">
            <a:avLst/>
          </a:prstGeom>
          <a:noFill/>
          <a:ln/>
        </p:spPr>
        <p:txBody>
          <a:bodyPr wrap="non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Cô làm mẫu bôi keo nhẹ nhàng lên cành cây, không quá nhiều.</a:t>
            </a:r>
            <a:endParaRPr lang="en-US" sz="1750" dirty="0"/>
          </a:p>
        </p:txBody>
      </p:sp>
      <p:pic>
        <p:nvPicPr>
          <p:cNvPr id="10" name="Image 3" descr="preencoded.png">    </p:cNvPr>
          <p:cNvPicPr>
            <a:picLocks noChangeAspect="1"/>
          </p:cNvPicPr>
          <p:nvPr/>
        </p:nvPicPr>
        <p:blipFill>
          <a:blip r:embed="rId4"/>
          <a:stretch>
            <a:fillRect/>
          </a:stretch>
        </p:blipFill>
        <p:spPr>
          <a:xfrm>
            <a:off x="796885" y="4736902"/>
            <a:ext cx="1138476" cy="1366123"/>
          </a:xfrm>
          <a:prstGeom prst="rect">
            <a:avLst/>
          </a:prstGeom>
        </p:spPr>
      </p:pic>
      <p:sp>
        <p:nvSpPr>
          <p:cNvPr id="11" name="Text 5"/>
          <p:cNvSpPr/>
          <p:nvPr/>
        </p:nvSpPr>
        <p:spPr>
          <a:xfrm>
            <a:off x="2276832" y="4964549"/>
            <a:ext cx="2529959" cy="316230"/>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Chọn và dán lá</a:t>
            </a:r>
            <a:endParaRPr lang="en-US" sz="1950" dirty="0"/>
          </a:p>
        </p:txBody>
      </p:sp>
      <p:sp>
        <p:nvSpPr>
          <p:cNvPr id="12" name="Text 6"/>
          <p:cNvSpPr/>
          <p:nvPr/>
        </p:nvSpPr>
        <p:spPr>
          <a:xfrm>
            <a:off x="2276832" y="5417344"/>
            <a:ext cx="6070282" cy="364212"/>
          </a:xfrm>
          <a:prstGeom prst="rect">
            <a:avLst/>
          </a:prstGeom>
          <a:noFill/>
          <a:ln/>
        </p:spPr>
        <p:txBody>
          <a:bodyPr wrap="non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Cô chọn lá phù hợp và dán vào cành, sắp xếp hợp lý.</a:t>
            </a:r>
            <a:endParaRPr lang="en-US" sz="1750" dirty="0"/>
          </a:p>
        </p:txBody>
      </p:sp>
      <p:pic>
        <p:nvPicPr>
          <p:cNvPr id="13" name="Image 4" descr="preencoded.png">    </p:cNvPr>
          <p:cNvPicPr>
            <a:picLocks noChangeAspect="1"/>
          </p:cNvPicPr>
          <p:nvPr/>
        </p:nvPicPr>
        <p:blipFill>
          <a:blip r:embed="rId5"/>
          <a:stretch>
            <a:fillRect/>
          </a:stretch>
        </p:blipFill>
        <p:spPr>
          <a:xfrm>
            <a:off x="796885" y="6103025"/>
            <a:ext cx="1138476" cy="1366123"/>
          </a:xfrm>
          <a:prstGeom prst="rect">
            <a:avLst/>
          </a:prstGeom>
        </p:spPr>
      </p:pic>
      <p:sp>
        <p:nvSpPr>
          <p:cNvPr id="14" name="Text 7"/>
          <p:cNvSpPr/>
          <p:nvPr/>
        </p:nvSpPr>
        <p:spPr>
          <a:xfrm>
            <a:off x="2276832" y="6330672"/>
            <a:ext cx="2529959" cy="316230"/>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Vuốt nhẹ</a:t>
            </a:r>
            <a:endParaRPr lang="en-US" sz="1950" dirty="0"/>
          </a:p>
        </p:txBody>
      </p:sp>
      <p:sp>
        <p:nvSpPr>
          <p:cNvPr id="15" name="Text 8"/>
          <p:cNvSpPr/>
          <p:nvPr/>
        </p:nvSpPr>
        <p:spPr>
          <a:xfrm>
            <a:off x="2276832" y="6783467"/>
            <a:ext cx="6070282" cy="364212"/>
          </a:xfrm>
          <a:prstGeom prst="rect">
            <a:avLst/>
          </a:prstGeom>
          <a:noFill/>
          <a:ln/>
        </p:spPr>
        <p:txBody>
          <a:bodyPr wrap="non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Cô vuốt nhẹ lá để đảm bảo dính đều và chắc chắn.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64037" y="1267063"/>
            <a:ext cx="5552361" cy="685800"/>
          </a:xfrm>
          <a:prstGeom prst="rect">
            <a:avLst/>
          </a:prstGeom>
          <a:noFill/>
          <a:ln/>
        </p:spPr>
        <p:txBody>
          <a:bodyPr wrap="non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Trẻ Thực Hành Dán Lá</a:t>
            </a:r>
            <a:endParaRPr lang="en-US" sz="4300" dirty="0"/>
          </a:p>
        </p:txBody>
      </p:sp>
      <p:sp>
        <p:nvSpPr>
          <p:cNvPr id="3" name="Text 1"/>
          <p:cNvSpPr/>
          <p:nvPr/>
        </p:nvSpPr>
        <p:spPr>
          <a:xfrm>
            <a:off x="1943814" y="2842379"/>
            <a:ext cx="2743200" cy="342900"/>
          </a:xfrm>
          <a:prstGeom prst="rect">
            <a:avLst/>
          </a:prstGeom>
          <a:noFill/>
          <a:ln/>
        </p:spPr>
        <p:txBody>
          <a:bodyPr wrap="none" lIns="0" tIns="0" rIns="0" bIns="0" rtlCol="0" anchor="t"/>
          <a:lstStyle/>
          <a:p>
            <a:pPr algn="r"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Phát vật liệu</a:t>
            </a:r>
            <a:endParaRPr lang="en-US" sz="2150" dirty="0"/>
          </a:p>
        </p:txBody>
      </p:sp>
      <p:sp>
        <p:nvSpPr>
          <p:cNvPr id="4" name="Text 2"/>
          <p:cNvSpPr/>
          <p:nvPr/>
        </p:nvSpPr>
        <p:spPr>
          <a:xfrm>
            <a:off x="864037" y="3333393"/>
            <a:ext cx="3822978" cy="790099"/>
          </a:xfrm>
          <a:prstGeom prst="rect">
            <a:avLst/>
          </a:prstGeom>
          <a:noFill/>
          <a:ln/>
        </p:spPr>
        <p:txBody>
          <a:bodyPr wrap="square" lIns="0" tIns="0" rIns="0" bIns="0" rtlCol="0" anchor="t"/>
          <a:lstStyle/>
          <a:p>
            <a:pPr algn="r" indent="0" marL="0">
              <a:lnSpc>
                <a:spcPts val="3100"/>
              </a:lnSpc>
              <a:buNone/>
            </a:pPr>
            <a:r>
              <a:rPr lang="en-US" sz="1900" dirty="0">
                <a:solidFill>
                  <a:srgbClr val="E0E4E6"/>
                </a:solidFill>
                <a:latin typeface="Barlow" pitchFamily="34" charset="0"/>
                <a:ea typeface="Barlow" pitchFamily="34" charset="-122"/>
                <a:cs typeface="Barlow" pitchFamily="34" charset="-120"/>
              </a:rPr>
              <a:t>Cô phát tranh cành cây, lá và keo cho từng bé</a:t>
            </a:r>
            <a:endParaRPr lang="en-US" sz="1900" dirty="0"/>
          </a:p>
        </p:txBody>
      </p:sp>
      <p:pic>
        <p:nvPicPr>
          <p:cNvPr id="5" name="Image 0" descr="preencoded.png">    </p:cNvPr>
          <p:cNvPicPr>
            <a:picLocks noChangeAspect="1"/>
          </p:cNvPicPr>
          <p:nvPr/>
        </p:nvPicPr>
        <p:blipFill>
          <a:blip r:embed="rId1"/>
          <a:stretch>
            <a:fillRect/>
          </a:stretch>
        </p:blipFill>
        <p:spPr>
          <a:xfrm>
            <a:off x="5057299" y="2446615"/>
            <a:ext cx="4515803" cy="4515803"/>
          </a:xfrm>
          <a:prstGeom prst="rect">
            <a:avLst/>
          </a:prstGeom>
        </p:spPr>
      </p:pic>
      <p:pic>
        <p:nvPicPr>
          <p:cNvPr id="6" name="Image 1" descr="preencoded.png">    </p:cNvPr>
          <p:cNvPicPr>
            <a:picLocks noChangeAspect="1"/>
          </p:cNvPicPr>
          <p:nvPr/>
        </p:nvPicPr>
        <p:blipFill>
          <a:blip r:embed="rId2"/>
          <a:stretch>
            <a:fillRect/>
          </a:stretch>
        </p:blipFill>
        <p:spPr>
          <a:xfrm>
            <a:off x="6221611" y="3180517"/>
            <a:ext cx="369332" cy="461724"/>
          </a:xfrm>
          <a:prstGeom prst="rect">
            <a:avLst/>
          </a:prstGeom>
        </p:spPr>
      </p:pic>
      <p:sp>
        <p:nvSpPr>
          <p:cNvPr id="7" name="Text 3"/>
          <p:cNvSpPr/>
          <p:nvPr/>
        </p:nvSpPr>
        <p:spPr>
          <a:xfrm>
            <a:off x="9943386" y="3039904"/>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Chọn lá</a:t>
            </a:r>
            <a:endParaRPr lang="en-US" sz="2150" dirty="0"/>
          </a:p>
        </p:txBody>
      </p:sp>
      <p:sp>
        <p:nvSpPr>
          <p:cNvPr id="8" name="Text 4"/>
          <p:cNvSpPr/>
          <p:nvPr/>
        </p:nvSpPr>
        <p:spPr>
          <a:xfrm>
            <a:off x="9943386" y="3530918"/>
            <a:ext cx="3822978" cy="395049"/>
          </a:xfrm>
          <a:prstGeom prst="rect">
            <a:avLst/>
          </a:prstGeom>
          <a:noFill/>
          <a:ln/>
        </p:spPr>
        <p:txBody>
          <a:bodyPr wrap="non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Trẻ chọn lá theo ý thích và sở trường</a:t>
            </a:r>
            <a:endParaRPr lang="en-US" sz="1900" dirty="0"/>
          </a:p>
        </p:txBody>
      </p:sp>
      <p:pic>
        <p:nvPicPr>
          <p:cNvPr id="9" name="Image 2" descr="preencoded.png">    </p:cNvPr>
          <p:cNvPicPr>
            <a:picLocks noChangeAspect="1"/>
          </p:cNvPicPr>
          <p:nvPr/>
        </p:nvPicPr>
        <p:blipFill>
          <a:blip r:embed="rId3"/>
          <a:stretch>
            <a:fillRect/>
          </a:stretch>
        </p:blipFill>
        <p:spPr>
          <a:xfrm>
            <a:off x="5057299" y="2446615"/>
            <a:ext cx="4515803" cy="4515803"/>
          </a:xfrm>
          <a:prstGeom prst="rect">
            <a:avLst/>
          </a:prstGeom>
        </p:spPr>
      </p:pic>
      <p:pic>
        <p:nvPicPr>
          <p:cNvPr id="10" name="Image 3" descr="preencoded.png">    </p:cNvPr>
          <p:cNvPicPr>
            <a:picLocks noChangeAspect="1"/>
          </p:cNvPicPr>
          <p:nvPr/>
        </p:nvPicPr>
        <p:blipFill>
          <a:blip r:embed="rId4"/>
          <a:stretch>
            <a:fillRect/>
          </a:stretch>
        </p:blipFill>
        <p:spPr>
          <a:xfrm>
            <a:off x="8423553" y="3564731"/>
            <a:ext cx="369332" cy="461724"/>
          </a:xfrm>
          <a:prstGeom prst="rect">
            <a:avLst/>
          </a:prstGeom>
        </p:spPr>
      </p:pic>
      <p:sp>
        <p:nvSpPr>
          <p:cNvPr id="11" name="Text 5"/>
          <p:cNvSpPr/>
          <p:nvPr/>
        </p:nvSpPr>
        <p:spPr>
          <a:xfrm>
            <a:off x="9943386" y="5285423"/>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Bôi keo và dán</a:t>
            </a:r>
            <a:endParaRPr lang="en-US" sz="2150" dirty="0"/>
          </a:p>
        </p:txBody>
      </p:sp>
      <p:sp>
        <p:nvSpPr>
          <p:cNvPr id="12" name="Text 6"/>
          <p:cNvSpPr/>
          <p:nvPr/>
        </p:nvSpPr>
        <p:spPr>
          <a:xfrm>
            <a:off x="9943386" y="5776436"/>
            <a:ext cx="3822978" cy="790099"/>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Trẻ bôi keo và dán lá lên cành theo cách riêng</a:t>
            </a:r>
            <a:endParaRPr lang="en-US" sz="1900" dirty="0"/>
          </a:p>
        </p:txBody>
      </p:sp>
      <p:pic>
        <p:nvPicPr>
          <p:cNvPr id="13" name="Image 4" descr="preencoded.png">    </p:cNvPr>
          <p:cNvPicPr>
            <a:picLocks noChangeAspect="1"/>
          </p:cNvPicPr>
          <p:nvPr/>
        </p:nvPicPr>
        <p:blipFill>
          <a:blip r:embed="rId5"/>
          <a:stretch>
            <a:fillRect/>
          </a:stretch>
        </p:blipFill>
        <p:spPr>
          <a:xfrm>
            <a:off x="5057299" y="2446615"/>
            <a:ext cx="4515803" cy="4515803"/>
          </a:xfrm>
          <a:prstGeom prst="rect">
            <a:avLst/>
          </a:prstGeom>
        </p:spPr>
      </p:pic>
      <p:pic>
        <p:nvPicPr>
          <p:cNvPr id="14" name="Image 5" descr="preencoded.png">    </p:cNvPr>
          <p:cNvPicPr>
            <a:picLocks noChangeAspect="1"/>
          </p:cNvPicPr>
          <p:nvPr/>
        </p:nvPicPr>
        <p:blipFill>
          <a:blip r:embed="rId6"/>
          <a:stretch>
            <a:fillRect/>
          </a:stretch>
        </p:blipFill>
        <p:spPr>
          <a:xfrm>
            <a:off x="8039338" y="5766673"/>
            <a:ext cx="369332" cy="461724"/>
          </a:xfrm>
          <a:prstGeom prst="rect">
            <a:avLst/>
          </a:prstGeom>
        </p:spPr>
      </p:pic>
      <p:sp>
        <p:nvSpPr>
          <p:cNvPr id="15" name="Text 7"/>
          <p:cNvSpPr/>
          <p:nvPr/>
        </p:nvSpPr>
        <p:spPr>
          <a:xfrm>
            <a:off x="1943814" y="5285423"/>
            <a:ext cx="2743200" cy="342900"/>
          </a:xfrm>
          <a:prstGeom prst="rect">
            <a:avLst/>
          </a:prstGeom>
          <a:noFill/>
          <a:ln/>
        </p:spPr>
        <p:txBody>
          <a:bodyPr wrap="none" lIns="0" tIns="0" rIns="0" bIns="0" rtlCol="0" anchor="t"/>
          <a:lstStyle/>
          <a:p>
            <a:pPr algn="r"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Nhận phản hồi</a:t>
            </a:r>
            <a:endParaRPr lang="en-US" sz="2150" dirty="0"/>
          </a:p>
        </p:txBody>
      </p:sp>
      <p:sp>
        <p:nvSpPr>
          <p:cNvPr id="16" name="Text 8"/>
          <p:cNvSpPr/>
          <p:nvPr/>
        </p:nvSpPr>
        <p:spPr>
          <a:xfrm>
            <a:off x="864037" y="5776436"/>
            <a:ext cx="3822978" cy="790099"/>
          </a:xfrm>
          <a:prstGeom prst="rect">
            <a:avLst/>
          </a:prstGeom>
          <a:noFill/>
          <a:ln/>
        </p:spPr>
        <p:txBody>
          <a:bodyPr wrap="square" lIns="0" tIns="0" rIns="0" bIns="0" rtlCol="0" anchor="t"/>
          <a:lstStyle/>
          <a:p>
            <a:pPr algn="r" indent="0" marL="0">
              <a:lnSpc>
                <a:spcPts val="3100"/>
              </a:lnSpc>
              <a:buNone/>
            </a:pPr>
            <a:r>
              <a:rPr lang="en-US" sz="1900" dirty="0">
                <a:solidFill>
                  <a:srgbClr val="E0E4E6"/>
                </a:solidFill>
                <a:latin typeface="Barlow" pitchFamily="34" charset="0"/>
                <a:ea typeface="Barlow" pitchFamily="34" charset="-122"/>
                <a:cs typeface="Barlow" pitchFamily="34" charset="-120"/>
              </a:rPr>
              <a:t>Cô quan sát, hỗ trợ và khen ngợi kịp thời</a:t>
            </a:r>
            <a:endParaRPr lang="en-US" sz="1900" dirty="0"/>
          </a:p>
        </p:txBody>
      </p:sp>
      <p:pic>
        <p:nvPicPr>
          <p:cNvPr id="17" name="Image 6" descr="preencoded.png">    </p:cNvPr>
          <p:cNvPicPr>
            <a:picLocks noChangeAspect="1"/>
          </p:cNvPicPr>
          <p:nvPr/>
        </p:nvPicPr>
        <p:blipFill>
          <a:blip r:embed="rId7"/>
          <a:stretch>
            <a:fillRect/>
          </a:stretch>
        </p:blipFill>
        <p:spPr>
          <a:xfrm>
            <a:off x="5057299" y="2446615"/>
            <a:ext cx="4515803" cy="4515803"/>
          </a:xfrm>
          <a:prstGeom prst="rect">
            <a:avLst/>
          </a:prstGeom>
        </p:spPr>
      </p:pic>
      <p:pic>
        <p:nvPicPr>
          <p:cNvPr id="18" name="Image 7" descr="preencoded.png">    </p:cNvPr>
          <p:cNvPicPr>
            <a:picLocks noChangeAspect="1"/>
          </p:cNvPicPr>
          <p:nvPr/>
        </p:nvPicPr>
        <p:blipFill>
          <a:blip r:embed="rId8"/>
          <a:stretch>
            <a:fillRect/>
          </a:stretch>
        </p:blipFill>
        <p:spPr>
          <a:xfrm>
            <a:off x="5837396" y="5382458"/>
            <a:ext cx="369332" cy="4617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47832" y="587573"/>
            <a:ext cx="7362587" cy="593527"/>
          </a:xfrm>
          <a:prstGeom prst="rect">
            <a:avLst/>
          </a:prstGeom>
          <a:noFill/>
          <a:ln/>
        </p:spPr>
        <p:txBody>
          <a:bodyPr wrap="none" lIns="0" tIns="0" rIns="0" bIns="0" rtlCol="0" anchor="t"/>
          <a:lstStyle/>
          <a:p>
            <a:pPr algn="l" indent="0" marL="0">
              <a:lnSpc>
                <a:spcPts val="4650"/>
              </a:lnSpc>
              <a:buNone/>
            </a:pPr>
            <a:r>
              <a:rPr lang="en-US" sz="3700" b="1" dirty="0">
                <a:solidFill>
                  <a:srgbClr val="F0FCFF"/>
                </a:solidFill>
                <a:latin typeface="Spline Sans Bold" pitchFamily="34" charset="0"/>
                <a:ea typeface="Spline Sans Bold" pitchFamily="34" charset="-122"/>
                <a:cs typeface="Spline Sans Bold" pitchFamily="34" charset="-120"/>
              </a:rPr>
              <a:t>Nhận Xét và Trưng Bày Sản Phẩm</a:t>
            </a:r>
            <a:endParaRPr lang="en-US" sz="3700" dirty="0"/>
          </a:p>
        </p:txBody>
      </p:sp>
      <p:pic>
        <p:nvPicPr>
          <p:cNvPr id="3" name="Image 0" descr="preencoded.png">    </p:cNvPr>
          <p:cNvPicPr>
            <a:picLocks noChangeAspect="1"/>
          </p:cNvPicPr>
          <p:nvPr/>
        </p:nvPicPr>
        <p:blipFill>
          <a:blip r:embed="rId1"/>
          <a:stretch>
            <a:fillRect/>
          </a:stretch>
        </p:blipFill>
        <p:spPr>
          <a:xfrm>
            <a:off x="755452" y="1746409"/>
            <a:ext cx="4259223" cy="4259223"/>
          </a:xfrm>
          <a:prstGeom prst="rect">
            <a:avLst/>
          </a:prstGeom>
        </p:spPr>
      </p:pic>
      <p:pic>
        <p:nvPicPr>
          <p:cNvPr id="4" name="Image 1" descr="preencoded.png">    </p:cNvPr>
          <p:cNvPicPr>
            <a:picLocks noChangeAspect="1"/>
          </p:cNvPicPr>
          <p:nvPr/>
        </p:nvPicPr>
        <p:blipFill>
          <a:blip r:embed="rId2"/>
          <a:stretch>
            <a:fillRect/>
          </a:stretch>
        </p:blipFill>
        <p:spPr>
          <a:xfrm>
            <a:off x="5185529" y="1746409"/>
            <a:ext cx="4259223" cy="4259223"/>
          </a:xfrm>
          <a:prstGeom prst="rect">
            <a:avLst/>
          </a:prstGeom>
        </p:spPr>
      </p:pic>
      <p:pic>
        <p:nvPicPr>
          <p:cNvPr id="5" name="Image 2" descr="preencoded.png">    </p:cNvPr>
          <p:cNvPicPr>
            <a:picLocks noChangeAspect="1"/>
          </p:cNvPicPr>
          <p:nvPr/>
        </p:nvPicPr>
        <p:blipFill>
          <a:blip r:embed="rId3"/>
          <a:stretch>
            <a:fillRect/>
          </a:stretch>
        </p:blipFill>
        <p:spPr>
          <a:xfrm>
            <a:off x="9615607" y="1746409"/>
            <a:ext cx="4259223" cy="4259223"/>
          </a:xfrm>
          <a:prstGeom prst="rect">
            <a:avLst/>
          </a:prstGeom>
        </p:spPr>
      </p:pic>
      <p:sp>
        <p:nvSpPr>
          <p:cNvPr id="6" name="Text 1"/>
          <p:cNvSpPr/>
          <p:nvPr/>
        </p:nvSpPr>
        <p:spPr>
          <a:xfrm>
            <a:off x="747832" y="6384012"/>
            <a:ext cx="13134737" cy="683895"/>
          </a:xfrm>
          <a:prstGeom prst="rect">
            <a:avLst/>
          </a:prstGeom>
          <a:noFill/>
          <a:ln/>
        </p:spPr>
        <p:txBody>
          <a:bodyPr wrap="squar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Sau khi trẻ hoàn thành, cô và các bé cùng trưng bày sản phẩm lên bảng hoặc bàn. Cô hỏi trẻ: "Cây của con có đẹp không? Lá cây con dán màu gì?" để khuyến khích trẻ chia sẻ cảm nhận về tác phẩm của mình.</a:t>
            </a:r>
            <a:endParaRPr lang="en-US" sz="1650" dirty="0"/>
          </a:p>
        </p:txBody>
      </p:sp>
      <p:sp>
        <p:nvSpPr>
          <p:cNvPr id="7" name="Text 2"/>
          <p:cNvSpPr/>
          <p:nvPr/>
        </p:nvSpPr>
        <p:spPr>
          <a:xfrm>
            <a:off x="747832" y="7308294"/>
            <a:ext cx="13134737" cy="683895"/>
          </a:xfrm>
          <a:prstGeom prst="rect">
            <a:avLst/>
          </a:prstGeom>
          <a:noFill/>
          <a:ln/>
        </p:spPr>
        <p:txBody>
          <a:bodyPr wrap="squar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Cô giáo nhận xét, tuyên dương những trẻ chăm chỉ, sáng tạo trong quá trình thực hiện. Việc trưng bày và nhận xét sản phẩm giúp trẻ cảm thấy tự hào về thành quả của mình và học hỏi từ bạn bè.</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5576" y="626864"/>
            <a:ext cx="5051346" cy="631388"/>
          </a:xfrm>
          <a:prstGeom prst="rect">
            <a:avLst/>
          </a:prstGeom>
          <a:noFill/>
          <a:ln/>
        </p:spPr>
        <p:txBody>
          <a:bodyPr wrap="none" lIns="0" tIns="0" rIns="0" bIns="0" rtlCol="0" anchor="t"/>
          <a:lstStyle/>
          <a:p>
            <a:pPr algn="l" indent="0" marL="0">
              <a:lnSpc>
                <a:spcPts val="4950"/>
              </a:lnSpc>
              <a:buNone/>
            </a:pPr>
            <a:r>
              <a:rPr lang="en-US" sz="3950" b="1" dirty="0">
                <a:solidFill>
                  <a:srgbClr val="F0FCFF"/>
                </a:solidFill>
                <a:latin typeface="Spline Sans Bold" pitchFamily="34" charset="0"/>
                <a:ea typeface="Spline Sans Bold" pitchFamily="34" charset="-122"/>
                <a:cs typeface="Spline Sans Bold" pitchFamily="34" charset="-120"/>
              </a:rPr>
              <a:t>Kết Thúc và Mở Rộng</a:t>
            </a:r>
            <a:endParaRPr lang="en-US" sz="3950" dirty="0"/>
          </a:p>
        </p:txBody>
      </p:sp>
      <p:pic>
        <p:nvPicPr>
          <p:cNvPr id="3" name="Image 0" descr="preencoded.png">    </p:cNvPr>
          <p:cNvPicPr>
            <a:picLocks noChangeAspect="1"/>
          </p:cNvPicPr>
          <p:nvPr/>
        </p:nvPicPr>
        <p:blipFill>
          <a:blip r:embed="rId1"/>
          <a:stretch>
            <a:fillRect/>
          </a:stretch>
        </p:blipFill>
        <p:spPr>
          <a:xfrm>
            <a:off x="2979539" y="1712833"/>
            <a:ext cx="2151459" cy="1270159"/>
          </a:xfrm>
          <a:prstGeom prst="rect">
            <a:avLst/>
          </a:prstGeom>
        </p:spPr>
      </p:pic>
      <p:pic>
        <p:nvPicPr>
          <p:cNvPr id="4" name="Image 1" descr="preencoded.png">    </p:cNvPr>
          <p:cNvPicPr>
            <a:picLocks noChangeAspect="1"/>
          </p:cNvPicPr>
          <p:nvPr/>
        </p:nvPicPr>
        <p:blipFill>
          <a:blip r:embed="rId2"/>
          <a:stretch>
            <a:fillRect/>
          </a:stretch>
        </p:blipFill>
        <p:spPr>
          <a:xfrm>
            <a:off x="3895368" y="2304574"/>
            <a:ext cx="319564" cy="399574"/>
          </a:xfrm>
          <a:prstGeom prst="rect">
            <a:avLst/>
          </a:prstGeom>
        </p:spPr>
      </p:pic>
      <p:sp>
        <p:nvSpPr>
          <p:cNvPr id="5" name="Text 1"/>
          <p:cNvSpPr/>
          <p:nvPr/>
        </p:nvSpPr>
        <p:spPr>
          <a:xfrm>
            <a:off x="5358289" y="1940123"/>
            <a:ext cx="2525673" cy="315635"/>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Hát bài về cây/lá</a:t>
            </a:r>
            <a:endParaRPr lang="en-US" sz="1950" dirty="0"/>
          </a:p>
        </p:txBody>
      </p:sp>
      <p:sp>
        <p:nvSpPr>
          <p:cNvPr id="6" name="Text 2"/>
          <p:cNvSpPr/>
          <p:nvPr/>
        </p:nvSpPr>
        <p:spPr>
          <a:xfrm>
            <a:off x="5358289" y="2392085"/>
            <a:ext cx="2667119" cy="363617"/>
          </a:xfrm>
          <a:prstGeom prst="rect">
            <a:avLst/>
          </a:prstGeom>
          <a:noFill/>
          <a:ln/>
        </p:spPr>
        <p:txBody>
          <a:bodyPr wrap="non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Hát bài "Lá xanh" để hồi tĩnh</a:t>
            </a:r>
            <a:endParaRPr lang="en-US" sz="1750" dirty="0"/>
          </a:p>
        </p:txBody>
      </p:sp>
      <p:sp>
        <p:nvSpPr>
          <p:cNvPr id="7" name="Shape 3"/>
          <p:cNvSpPr/>
          <p:nvPr/>
        </p:nvSpPr>
        <p:spPr>
          <a:xfrm>
            <a:off x="5187791" y="2996089"/>
            <a:ext cx="8590240" cy="15240"/>
          </a:xfrm>
          <a:prstGeom prst="roundRect">
            <a:avLst>
              <a:gd name="adj" fmla="val 2237340"/>
            </a:avLst>
          </a:prstGeom>
          <a:solidFill>
            <a:srgbClr val="16FFBB"/>
          </a:solidFill>
          <a:ln/>
        </p:spPr>
      </p:sp>
      <p:pic>
        <p:nvPicPr>
          <p:cNvPr id="8" name="Image 2" descr="preencoded.png">    </p:cNvPr>
          <p:cNvPicPr>
            <a:picLocks noChangeAspect="1"/>
          </p:cNvPicPr>
          <p:nvPr/>
        </p:nvPicPr>
        <p:blipFill>
          <a:blip r:embed="rId3"/>
          <a:stretch>
            <a:fillRect/>
          </a:stretch>
        </p:blipFill>
        <p:spPr>
          <a:xfrm>
            <a:off x="1903809" y="3039785"/>
            <a:ext cx="4302919" cy="1270159"/>
          </a:xfrm>
          <a:prstGeom prst="rect">
            <a:avLst/>
          </a:prstGeom>
        </p:spPr>
      </p:pic>
      <p:pic>
        <p:nvPicPr>
          <p:cNvPr id="9" name="Image 3" descr="preencoded.png">    </p:cNvPr>
          <p:cNvPicPr>
            <a:picLocks noChangeAspect="1"/>
          </p:cNvPicPr>
          <p:nvPr/>
        </p:nvPicPr>
        <p:blipFill>
          <a:blip r:embed="rId4"/>
          <a:stretch>
            <a:fillRect/>
          </a:stretch>
        </p:blipFill>
        <p:spPr>
          <a:xfrm>
            <a:off x="3895487" y="3475077"/>
            <a:ext cx="319564" cy="399574"/>
          </a:xfrm>
          <a:prstGeom prst="rect">
            <a:avLst/>
          </a:prstGeom>
        </p:spPr>
      </p:pic>
      <p:sp>
        <p:nvSpPr>
          <p:cNvPr id="10" name="Text 4"/>
          <p:cNvSpPr/>
          <p:nvPr/>
        </p:nvSpPr>
        <p:spPr>
          <a:xfrm>
            <a:off x="6434018" y="3267075"/>
            <a:ext cx="2525673" cy="315635"/>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Nhắc nhở bảo vệ cây</a:t>
            </a:r>
            <a:endParaRPr lang="en-US" sz="1950" dirty="0"/>
          </a:p>
        </p:txBody>
      </p:sp>
      <p:sp>
        <p:nvSpPr>
          <p:cNvPr id="11" name="Text 5"/>
          <p:cNvSpPr/>
          <p:nvPr/>
        </p:nvSpPr>
        <p:spPr>
          <a:xfrm>
            <a:off x="6434018" y="3719036"/>
            <a:ext cx="4406265" cy="363617"/>
          </a:xfrm>
          <a:prstGeom prst="rect">
            <a:avLst/>
          </a:prstGeom>
          <a:noFill/>
          <a:ln/>
        </p:spPr>
        <p:txBody>
          <a:bodyPr wrap="non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Giữ gìn cây xanh, không bẻ cành - không hái lá</a:t>
            </a:r>
            <a:endParaRPr lang="en-US" sz="1750" dirty="0"/>
          </a:p>
        </p:txBody>
      </p:sp>
      <p:sp>
        <p:nvSpPr>
          <p:cNvPr id="12" name="Shape 6"/>
          <p:cNvSpPr/>
          <p:nvPr/>
        </p:nvSpPr>
        <p:spPr>
          <a:xfrm>
            <a:off x="6263521" y="4323040"/>
            <a:ext cx="7514511" cy="15240"/>
          </a:xfrm>
          <a:prstGeom prst="roundRect">
            <a:avLst>
              <a:gd name="adj" fmla="val 2237340"/>
            </a:avLst>
          </a:prstGeom>
          <a:solidFill>
            <a:srgbClr val="29DDDA"/>
          </a:solidFill>
          <a:ln/>
        </p:spPr>
      </p:sp>
      <p:pic>
        <p:nvPicPr>
          <p:cNvPr id="13" name="Image 4" descr="preencoded.png">    </p:cNvPr>
          <p:cNvPicPr>
            <a:picLocks noChangeAspect="1"/>
          </p:cNvPicPr>
          <p:nvPr/>
        </p:nvPicPr>
        <p:blipFill>
          <a:blip r:embed="rId5"/>
          <a:stretch>
            <a:fillRect/>
          </a:stretch>
        </p:blipFill>
        <p:spPr>
          <a:xfrm>
            <a:off x="828080" y="4366736"/>
            <a:ext cx="6454378" cy="1270159"/>
          </a:xfrm>
          <a:prstGeom prst="rect">
            <a:avLst/>
          </a:prstGeom>
        </p:spPr>
      </p:pic>
      <p:pic>
        <p:nvPicPr>
          <p:cNvPr id="14" name="Image 5" descr="preencoded.png">    </p:cNvPr>
          <p:cNvPicPr>
            <a:picLocks noChangeAspect="1"/>
          </p:cNvPicPr>
          <p:nvPr/>
        </p:nvPicPr>
        <p:blipFill>
          <a:blip r:embed="rId6"/>
          <a:stretch>
            <a:fillRect/>
          </a:stretch>
        </p:blipFill>
        <p:spPr>
          <a:xfrm>
            <a:off x="3895368" y="4802029"/>
            <a:ext cx="319564" cy="399574"/>
          </a:xfrm>
          <a:prstGeom prst="rect">
            <a:avLst/>
          </a:prstGeom>
        </p:spPr>
      </p:pic>
      <p:sp>
        <p:nvSpPr>
          <p:cNvPr id="15" name="Text 7"/>
          <p:cNvSpPr/>
          <p:nvPr/>
        </p:nvSpPr>
        <p:spPr>
          <a:xfrm>
            <a:off x="7509748" y="4594027"/>
            <a:ext cx="2525673" cy="315635"/>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Hoạt động mở rộng</a:t>
            </a:r>
            <a:endParaRPr lang="en-US" sz="1950" dirty="0"/>
          </a:p>
        </p:txBody>
      </p:sp>
      <p:sp>
        <p:nvSpPr>
          <p:cNvPr id="16" name="Text 8"/>
          <p:cNvSpPr/>
          <p:nvPr/>
        </p:nvSpPr>
        <p:spPr>
          <a:xfrm>
            <a:off x="7509748" y="5045988"/>
            <a:ext cx="4303395" cy="363617"/>
          </a:xfrm>
          <a:prstGeom prst="rect">
            <a:avLst/>
          </a:prstGeom>
          <a:noFill/>
          <a:ln/>
        </p:spPr>
        <p:txBody>
          <a:bodyPr wrap="non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Tô màu thêm chi tiết phụ như mặt trời, hoa...</a:t>
            </a:r>
            <a:endParaRPr lang="en-US" sz="1750" dirty="0"/>
          </a:p>
        </p:txBody>
      </p:sp>
      <p:sp>
        <p:nvSpPr>
          <p:cNvPr id="17" name="Text 9"/>
          <p:cNvSpPr/>
          <p:nvPr/>
        </p:nvSpPr>
        <p:spPr>
          <a:xfrm>
            <a:off x="795576" y="5892522"/>
            <a:ext cx="13039249" cy="727234"/>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Để kết thúc hoạt động, cô và trẻ cùng hát bài về cây/lá như bài "Lá xanh" để tạo không khí vui vẻ và hồi tĩnh. Cô nhắc nhở trẻ về việc bảo vệ cây xanh trong môi trường xung quanh: "Mình giữ gìn cây xanh, không bẻ cành – không hái lá nhé!"</a:t>
            </a:r>
            <a:endParaRPr lang="en-US" sz="1750" dirty="0"/>
          </a:p>
        </p:txBody>
      </p:sp>
      <p:sp>
        <p:nvSpPr>
          <p:cNvPr id="18" name="Text 10"/>
          <p:cNvSpPr/>
          <p:nvPr/>
        </p:nvSpPr>
        <p:spPr>
          <a:xfrm>
            <a:off x="795576" y="6875383"/>
            <a:ext cx="13039249" cy="727234"/>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Hoạt động có thể mở rộng bằng cách cho trẻ tô màu thêm các chi tiết phụ như mặt trời, hoa hoặc lồng ghép giáo dục môi trường, giúp trẻ hiểu về tầm quan trọng của việc giữ gìn cây xanh quanh bé.</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2025-04-14T05:20:58Z</dcterms:created>
  <dcterms:modified xsi:type="dcterms:W3CDTF">2025-04-14T05:20:58Z</dcterms:modified>
</cp:coreProperties>
</file>