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Spline Sans"/>
      <p:regular r:id="rId15"/>
    </p:embeddedFont>
    <p:embeddedFont>
      <p:font typeface="Spline Sans"/>
      <p:regular r:id="rId16"/>
    </p:embeddedFont>
    <p:embeddedFont>
      <p:font typeface="Barlow"/>
      <p:regular r:id="rId17"/>
    </p:embeddedFont>
    <p:embeddedFont>
      <p:font typeface="Barlow"/>
      <p:regular r:id="rId18"/>
    </p:embeddedFont>
    <p:embeddedFont>
      <p:font typeface="Barlow"/>
      <p:regular r:id="rId19"/>
    </p:embeddedFont>
    <p:embeddedFont>
      <p:font typeface="Barlow"/>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1512927"/>
            <a:ext cx="6267569" cy="685800"/>
          </a:xfrm>
          <a:prstGeom prst="rect">
            <a:avLst/>
          </a:prstGeom>
          <a:noFill/>
          <a:ln/>
        </p:spPr>
        <p:txBody>
          <a:bodyPr wrap="none" lIns="0" tIns="0" rIns="0" bIns="0" rtlCol="0" anchor="t"/>
          <a:lstStyle/>
          <a:p>
            <a:pPr algn="l" indent="0" mar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Giáo Án: Bé Thích Đi Biển</a:t>
            </a:r>
            <a:endParaRPr lang="en-US" sz="4300" dirty="0"/>
          </a:p>
        </p:txBody>
      </p:sp>
      <p:sp>
        <p:nvSpPr>
          <p:cNvPr id="4" name="Text 1"/>
          <p:cNvSpPr/>
          <p:nvPr/>
        </p:nvSpPr>
        <p:spPr>
          <a:xfrm>
            <a:off x="6350437" y="2569012"/>
            <a:ext cx="7415927"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Chào mừng đến với giáo án "Bé Thích Đi Biển" dành cho trẻ 24-36 tháng. Bài học này thuộc lĩnh vực phát triển ngôn ngữ và nhận thức, giúp trẻ làm quen với môi trường biển thông qua các hoạt động thú vị trong thời gian 15-20 phút.</a:t>
            </a:r>
            <a:endParaRPr lang="en-US" sz="1900" dirty="0"/>
          </a:p>
        </p:txBody>
      </p:sp>
      <p:sp>
        <p:nvSpPr>
          <p:cNvPr id="5" name="Text 2"/>
          <p:cNvSpPr/>
          <p:nvPr/>
        </p:nvSpPr>
        <p:spPr>
          <a:xfrm>
            <a:off x="6350437" y="4426863"/>
            <a:ext cx="7415927"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Thông qua bài học này, trẻ sẽ nhận biết được các hình ảnh quen thuộc khi đi biển như biển xanh, cát, nón, kính, phao, thuyền, con cua, con cá... đồng thời phát triển kỹ năng nghe - nói và rèn luyện sự tự tin khi giao tiếp.</a:t>
            </a:r>
            <a:endParaRPr lang="en-US" sz="1900" dirty="0"/>
          </a:p>
        </p:txBody>
      </p:sp>
      <p:sp>
        <p:nvSpPr>
          <p:cNvPr id="6" name="Shape 3"/>
          <p:cNvSpPr/>
          <p:nvPr/>
        </p:nvSpPr>
        <p:spPr>
          <a:xfrm>
            <a:off x="6350437" y="6303169"/>
            <a:ext cx="394930" cy="394930"/>
          </a:xfrm>
          <a:prstGeom prst="roundRect">
            <a:avLst>
              <a:gd name="adj" fmla="val 23151155"/>
            </a:avLst>
          </a:prstGeom>
          <a:noFill/>
          <a:ln w="7620">
            <a:solidFill>
              <a:srgbClr val="3C3838"/>
            </a:solidFill>
            <a:prstDash val="solid"/>
          </a:ln>
        </p:spPr>
      </p:sp>
      <p:pic>
        <p:nvPicPr>
          <p:cNvPr id="7" name="Image 1" descr="preencoded.png">    </p:cNvPr>
          <p:cNvPicPr>
            <a:picLocks noChangeAspect="1"/>
          </p:cNvPicPr>
          <p:nvPr/>
        </p:nvPicPr>
        <p:blipFill>
          <a:blip r:embed="rId2"/>
          <a:stretch>
            <a:fillRect/>
          </a:stretch>
        </p:blipFill>
        <p:spPr>
          <a:xfrm>
            <a:off x="6358057" y="6310789"/>
            <a:ext cx="379690" cy="379690"/>
          </a:xfrm>
          <a:prstGeom prst="rect">
            <a:avLst/>
          </a:prstGeom>
        </p:spPr>
      </p:pic>
      <p:sp>
        <p:nvSpPr>
          <p:cNvPr id="8" name="Text 4"/>
          <p:cNvSpPr/>
          <p:nvPr/>
        </p:nvSpPr>
        <p:spPr>
          <a:xfrm>
            <a:off x="6868716" y="6284714"/>
            <a:ext cx="2848213" cy="431959"/>
          </a:xfrm>
          <a:prstGeom prst="rect">
            <a:avLst/>
          </a:prstGeom>
          <a:noFill/>
          <a:ln/>
        </p:spPr>
        <p:txBody>
          <a:bodyPr wrap="none" lIns="0" tIns="0" rIns="0" bIns="0" rtlCol="0" anchor="t"/>
          <a:lstStyle/>
          <a:p>
            <a:pPr algn="l" indent="0" marL="0">
              <a:lnSpc>
                <a:spcPts val="3400"/>
              </a:lnSpc>
              <a:buNone/>
            </a:pPr>
            <a:r>
              <a:rPr lang="en-US" sz="2400" b="1" dirty="0">
                <a:solidFill>
                  <a:srgbClr val="E0E4E6"/>
                </a:solidFill>
                <a:latin typeface="Barlow Bold" pitchFamily="34" charset="0"/>
                <a:ea typeface="Barlow Bold" pitchFamily="34" charset="-122"/>
                <a:cs typeface="Barlow Bold" pitchFamily="34" charset="-120"/>
              </a:rPr>
              <a:t>by Huongmai Nguyen</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18885" y="844034"/>
            <a:ext cx="5285661" cy="660559"/>
          </a:xfrm>
          <a:prstGeom prst="rect">
            <a:avLst/>
          </a:prstGeom>
          <a:noFill/>
          <a:ln/>
        </p:spPr>
        <p:txBody>
          <a:bodyPr wrap="none" lIns="0" tIns="0" rIns="0" bIns="0" rtlCol="0" anchor="t"/>
          <a:lstStyle/>
          <a:p>
            <a:pPr algn="l" indent="0" marL="0">
              <a:lnSpc>
                <a:spcPts val="5200"/>
              </a:lnSpc>
              <a:buNone/>
            </a:pPr>
            <a:r>
              <a:rPr lang="en-US" sz="4150" b="1" dirty="0">
                <a:solidFill>
                  <a:srgbClr val="F0FCFF"/>
                </a:solidFill>
                <a:latin typeface="Spline Sans Bold" pitchFamily="34" charset="0"/>
                <a:ea typeface="Spline Sans Bold" pitchFamily="34" charset="-122"/>
                <a:cs typeface="Spline Sans Bold" pitchFamily="34" charset="-120"/>
              </a:rPr>
              <a:t>Mục Đích và Yêu Cầu</a:t>
            </a:r>
            <a:endParaRPr lang="en-US" sz="4150" dirty="0"/>
          </a:p>
        </p:txBody>
      </p:sp>
      <p:sp>
        <p:nvSpPr>
          <p:cNvPr id="4" name="Shape 1"/>
          <p:cNvSpPr/>
          <p:nvPr/>
        </p:nvSpPr>
        <p:spPr>
          <a:xfrm>
            <a:off x="6318885" y="2128838"/>
            <a:ext cx="535067" cy="535067"/>
          </a:xfrm>
          <a:prstGeom prst="roundRect">
            <a:avLst>
              <a:gd name="adj" fmla="val 66681"/>
            </a:avLst>
          </a:prstGeom>
          <a:solidFill>
            <a:srgbClr val="0A081B"/>
          </a:solidFill>
          <a:ln w="22860">
            <a:solidFill>
              <a:srgbClr val="16FFBB"/>
            </a:solidFill>
            <a:prstDash val="solid"/>
          </a:ln>
        </p:spPr>
      </p:sp>
      <p:pic>
        <p:nvPicPr>
          <p:cNvPr id="5" name="Image 1" descr="preencoded.png">    </p:cNvPr>
          <p:cNvPicPr>
            <a:picLocks noChangeAspect="1"/>
          </p:cNvPicPr>
          <p:nvPr/>
        </p:nvPicPr>
        <p:blipFill>
          <a:blip r:embed="rId2"/>
          <a:stretch>
            <a:fillRect/>
          </a:stretch>
        </p:blipFill>
        <p:spPr>
          <a:xfrm>
            <a:off x="6427887" y="2198191"/>
            <a:ext cx="317063" cy="396359"/>
          </a:xfrm>
          <a:prstGeom prst="rect">
            <a:avLst/>
          </a:prstGeom>
        </p:spPr>
      </p:pic>
      <p:sp>
        <p:nvSpPr>
          <p:cNvPr id="6" name="Text 2"/>
          <p:cNvSpPr/>
          <p:nvPr/>
        </p:nvSpPr>
        <p:spPr>
          <a:xfrm>
            <a:off x="7091720" y="2128838"/>
            <a:ext cx="2642830" cy="330398"/>
          </a:xfrm>
          <a:prstGeom prst="rect">
            <a:avLst/>
          </a:prstGeom>
          <a:noFill/>
          <a:ln/>
        </p:spPr>
        <p:txBody>
          <a:bodyPr wrap="none" lIns="0" tIns="0" rIns="0" bIns="0" rtlCol="0" anchor="t"/>
          <a:lstStyle/>
          <a:p>
            <a:pPr algn="l" indent="0" marL="0">
              <a:lnSpc>
                <a:spcPts val="2600"/>
              </a:lnSpc>
              <a:buNone/>
            </a:pPr>
            <a:r>
              <a:rPr lang="en-US" sz="2050" b="1" dirty="0">
                <a:solidFill>
                  <a:srgbClr val="E0E4E6"/>
                </a:solidFill>
                <a:latin typeface="Spline Sans Bold" pitchFamily="34" charset="0"/>
                <a:ea typeface="Spline Sans Bold" pitchFamily="34" charset="-122"/>
                <a:cs typeface="Spline Sans Bold" pitchFamily="34" charset="-120"/>
              </a:rPr>
              <a:t>Kiến Thức</a:t>
            </a:r>
            <a:endParaRPr lang="en-US" sz="2050" dirty="0"/>
          </a:p>
        </p:txBody>
      </p:sp>
      <p:sp>
        <p:nvSpPr>
          <p:cNvPr id="7" name="Text 3"/>
          <p:cNvSpPr/>
          <p:nvPr/>
        </p:nvSpPr>
        <p:spPr>
          <a:xfrm>
            <a:off x="7091720" y="2601873"/>
            <a:ext cx="2847856" cy="3044190"/>
          </a:xfrm>
          <a:prstGeom prst="rect">
            <a:avLst/>
          </a:prstGeom>
          <a:noFill/>
          <a:ln/>
        </p:spPr>
        <p:txBody>
          <a:bodyPr wrap="square" lIns="0" tIns="0" rIns="0" bIns="0" rtlCol="0" anchor="t"/>
          <a:lstStyle/>
          <a:p>
            <a:pPr algn="l" indent="0" marL="0">
              <a:lnSpc>
                <a:spcPts val="2950"/>
              </a:lnSpc>
              <a:buNone/>
            </a:pPr>
            <a:r>
              <a:rPr lang="en-US" sz="1850" dirty="0">
                <a:solidFill>
                  <a:srgbClr val="E0E4E6"/>
                </a:solidFill>
                <a:latin typeface="Barlow" pitchFamily="34" charset="0"/>
                <a:ea typeface="Barlow" pitchFamily="34" charset="-122"/>
                <a:cs typeface="Barlow" pitchFamily="34" charset="-120"/>
              </a:rPr>
              <a:t>Trẻ nhận biết một số hình ảnh quen thuộc khi đi biển: biển xanh, cát, nón, kính, phao, thuyền, con cua, con cá. Biết gọi tên một số đồ vật/sinh vật ở biển. Hiểu và lặp lại cụm từ đơn giản: "Bé thích đi biển".</a:t>
            </a:r>
            <a:endParaRPr lang="en-US" sz="1850" dirty="0"/>
          </a:p>
        </p:txBody>
      </p:sp>
      <p:sp>
        <p:nvSpPr>
          <p:cNvPr id="8" name="Shape 4"/>
          <p:cNvSpPr/>
          <p:nvPr/>
        </p:nvSpPr>
        <p:spPr>
          <a:xfrm>
            <a:off x="10177343" y="2128838"/>
            <a:ext cx="535067" cy="535067"/>
          </a:xfrm>
          <a:prstGeom prst="roundRect">
            <a:avLst>
              <a:gd name="adj" fmla="val 66681"/>
            </a:avLst>
          </a:prstGeom>
          <a:solidFill>
            <a:srgbClr val="0A081B"/>
          </a:solidFill>
          <a:ln w="22860">
            <a:solidFill>
              <a:srgbClr val="29DDDA"/>
            </a:solidFill>
            <a:prstDash val="solid"/>
          </a:ln>
        </p:spPr>
      </p:sp>
      <p:pic>
        <p:nvPicPr>
          <p:cNvPr id="9" name="Image 2" descr="preencoded.png">    </p:cNvPr>
          <p:cNvPicPr>
            <a:picLocks noChangeAspect="1"/>
          </p:cNvPicPr>
          <p:nvPr/>
        </p:nvPicPr>
        <p:blipFill>
          <a:blip r:embed="rId3"/>
          <a:stretch>
            <a:fillRect/>
          </a:stretch>
        </p:blipFill>
        <p:spPr>
          <a:xfrm>
            <a:off x="10286345" y="2198191"/>
            <a:ext cx="317063" cy="396359"/>
          </a:xfrm>
          <a:prstGeom prst="rect">
            <a:avLst/>
          </a:prstGeom>
        </p:spPr>
      </p:pic>
      <p:sp>
        <p:nvSpPr>
          <p:cNvPr id="10" name="Text 5"/>
          <p:cNvSpPr/>
          <p:nvPr/>
        </p:nvSpPr>
        <p:spPr>
          <a:xfrm>
            <a:off x="10950178" y="2128838"/>
            <a:ext cx="2642830" cy="330398"/>
          </a:xfrm>
          <a:prstGeom prst="rect">
            <a:avLst/>
          </a:prstGeom>
          <a:noFill/>
          <a:ln/>
        </p:spPr>
        <p:txBody>
          <a:bodyPr wrap="none" lIns="0" tIns="0" rIns="0" bIns="0" rtlCol="0" anchor="t"/>
          <a:lstStyle/>
          <a:p>
            <a:pPr algn="l" indent="0" marL="0">
              <a:lnSpc>
                <a:spcPts val="2600"/>
              </a:lnSpc>
              <a:buNone/>
            </a:pPr>
            <a:r>
              <a:rPr lang="en-US" sz="2050" b="1" dirty="0">
                <a:solidFill>
                  <a:srgbClr val="E0E4E6"/>
                </a:solidFill>
                <a:latin typeface="Spline Sans Bold" pitchFamily="34" charset="0"/>
                <a:ea typeface="Spline Sans Bold" pitchFamily="34" charset="-122"/>
                <a:cs typeface="Spline Sans Bold" pitchFamily="34" charset="-120"/>
              </a:rPr>
              <a:t>Kỹ Năng</a:t>
            </a:r>
            <a:endParaRPr lang="en-US" sz="2050" dirty="0"/>
          </a:p>
        </p:txBody>
      </p:sp>
      <p:sp>
        <p:nvSpPr>
          <p:cNvPr id="11" name="Text 6"/>
          <p:cNvSpPr/>
          <p:nvPr/>
        </p:nvSpPr>
        <p:spPr>
          <a:xfrm>
            <a:off x="10950178" y="2601873"/>
            <a:ext cx="2847856" cy="2283143"/>
          </a:xfrm>
          <a:prstGeom prst="rect">
            <a:avLst/>
          </a:prstGeom>
          <a:noFill/>
          <a:ln/>
        </p:spPr>
        <p:txBody>
          <a:bodyPr wrap="square" lIns="0" tIns="0" rIns="0" bIns="0" rtlCol="0" anchor="t"/>
          <a:lstStyle/>
          <a:p>
            <a:pPr algn="l" indent="0" marL="0">
              <a:lnSpc>
                <a:spcPts val="2950"/>
              </a:lnSpc>
              <a:buNone/>
            </a:pPr>
            <a:r>
              <a:rPr lang="en-US" sz="1850" dirty="0">
                <a:solidFill>
                  <a:srgbClr val="E0E4E6"/>
                </a:solidFill>
                <a:latin typeface="Barlow" pitchFamily="34" charset="0"/>
                <a:ea typeface="Barlow" pitchFamily="34" charset="-122"/>
                <a:cs typeface="Barlow" pitchFamily="34" charset="-120"/>
              </a:rPr>
              <a:t>Phát triển khả năng nghe – nói: bắt chước lời cô, trả lời câu hỏi ngắn. Biết quan sát tranh, liên hệ thực tế. Rèn sự tự tin khi giao tiếp trước tập thể.</a:t>
            </a:r>
            <a:endParaRPr lang="en-US" sz="1850" dirty="0"/>
          </a:p>
        </p:txBody>
      </p:sp>
      <p:sp>
        <p:nvSpPr>
          <p:cNvPr id="12" name="Shape 7"/>
          <p:cNvSpPr/>
          <p:nvPr/>
        </p:nvSpPr>
        <p:spPr>
          <a:xfrm>
            <a:off x="6318885" y="6151364"/>
            <a:ext cx="535067" cy="535067"/>
          </a:xfrm>
          <a:prstGeom prst="roundRect">
            <a:avLst>
              <a:gd name="adj" fmla="val 66681"/>
            </a:avLst>
          </a:prstGeom>
          <a:solidFill>
            <a:srgbClr val="0A081B"/>
          </a:solidFill>
          <a:ln w="22860">
            <a:solidFill>
              <a:srgbClr val="37A7E7"/>
            </a:solidFill>
            <a:prstDash val="solid"/>
          </a:ln>
        </p:spPr>
      </p:sp>
      <p:pic>
        <p:nvPicPr>
          <p:cNvPr id="13" name="Image 3" descr="preencoded.png">    </p:cNvPr>
          <p:cNvPicPr>
            <a:picLocks noChangeAspect="1"/>
          </p:cNvPicPr>
          <p:nvPr/>
        </p:nvPicPr>
        <p:blipFill>
          <a:blip r:embed="rId4"/>
          <a:stretch>
            <a:fillRect/>
          </a:stretch>
        </p:blipFill>
        <p:spPr>
          <a:xfrm>
            <a:off x="6427887" y="6220718"/>
            <a:ext cx="317063" cy="396359"/>
          </a:xfrm>
          <a:prstGeom prst="rect">
            <a:avLst/>
          </a:prstGeom>
        </p:spPr>
      </p:pic>
      <p:sp>
        <p:nvSpPr>
          <p:cNvPr id="14" name="Text 8"/>
          <p:cNvSpPr/>
          <p:nvPr/>
        </p:nvSpPr>
        <p:spPr>
          <a:xfrm>
            <a:off x="7091720" y="6151364"/>
            <a:ext cx="2642830" cy="330398"/>
          </a:xfrm>
          <a:prstGeom prst="rect">
            <a:avLst/>
          </a:prstGeom>
          <a:noFill/>
          <a:ln/>
        </p:spPr>
        <p:txBody>
          <a:bodyPr wrap="none" lIns="0" tIns="0" rIns="0" bIns="0" rtlCol="0" anchor="t"/>
          <a:lstStyle/>
          <a:p>
            <a:pPr algn="l" indent="0" marL="0">
              <a:lnSpc>
                <a:spcPts val="2600"/>
              </a:lnSpc>
              <a:buNone/>
            </a:pPr>
            <a:r>
              <a:rPr lang="en-US" sz="2050" b="1" dirty="0">
                <a:solidFill>
                  <a:srgbClr val="E0E4E6"/>
                </a:solidFill>
                <a:latin typeface="Spline Sans Bold" pitchFamily="34" charset="0"/>
                <a:ea typeface="Spline Sans Bold" pitchFamily="34" charset="-122"/>
                <a:cs typeface="Spline Sans Bold" pitchFamily="34" charset="-120"/>
              </a:rPr>
              <a:t>Thái Độ</a:t>
            </a:r>
            <a:endParaRPr lang="en-US" sz="2050" dirty="0"/>
          </a:p>
        </p:txBody>
      </p:sp>
      <p:sp>
        <p:nvSpPr>
          <p:cNvPr id="15" name="Text 9"/>
          <p:cNvSpPr/>
          <p:nvPr/>
        </p:nvSpPr>
        <p:spPr>
          <a:xfrm>
            <a:off x="7091720" y="6624399"/>
            <a:ext cx="6706195" cy="761048"/>
          </a:xfrm>
          <a:prstGeom prst="rect">
            <a:avLst/>
          </a:prstGeom>
          <a:noFill/>
          <a:ln/>
        </p:spPr>
        <p:txBody>
          <a:bodyPr wrap="square" lIns="0" tIns="0" rIns="0" bIns="0" rtlCol="0" anchor="t"/>
          <a:lstStyle/>
          <a:p>
            <a:pPr algn="l" indent="0" marL="0">
              <a:lnSpc>
                <a:spcPts val="2950"/>
              </a:lnSpc>
              <a:buNone/>
            </a:pPr>
            <a:r>
              <a:rPr lang="en-US" sz="1850" dirty="0">
                <a:solidFill>
                  <a:srgbClr val="E0E4E6"/>
                </a:solidFill>
                <a:latin typeface="Barlow" pitchFamily="34" charset="0"/>
                <a:ea typeface="Barlow" pitchFamily="34" charset="-122"/>
                <a:cs typeface="Barlow" pitchFamily="34" charset="-120"/>
              </a:rPr>
              <a:t>Trẻ hứng thú khi tìm hiểu về biển. Biết giữ gìn môi trường biển sạch đẹp (qua lời dặn đơn giản).</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85599"/>
          </a:xfrm>
          <a:prstGeom prst="rect">
            <a:avLst/>
          </a:prstGeom>
        </p:spPr>
      </p:pic>
      <p:sp>
        <p:nvSpPr>
          <p:cNvPr id="3" name="Text 0"/>
          <p:cNvSpPr/>
          <p:nvPr/>
        </p:nvSpPr>
        <p:spPr>
          <a:xfrm>
            <a:off x="807958" y="3527584"/>
            <a:ext cx="5130046" cy="641271"/>
          </a:xfrm>
          <a:prstGeom prst="rect">
            <a:avLst/>
          </a:prstGeom>
          <a:noFill/>
          <a:ln/>
        </p:spPr>
        <p:txBody>
          <a:bodyPr wrap="none" lIns="0" tIns="0" rIns="0" bIns="0" rtlCol="0" anchor="t"/>
          <a:lstStyle/>
          <a:p>
            <a:pPr algn="l" indent="0" marL="0">
              <a:lnSpc>
                <a:spcPts val="5000"/>
              </a:lnSpc>
              <a:buNone/>
            </a:pPr>
            <a:r>
              <a:rPr lang="en-US" sz="4000" b="1" dirty="0">
                <a:solidFill>
                  <a:srgbClr val="F0FCFF"/>
                </a:solidFill>
                <a:latin typeface="Spline Sans Bold" pitchFamily="34" charset="0"/>
                <a:ea typeface="Spline Sans Bold" pitchFamily="34" charset="-122"/>
                <a:cs typeface="Spline Sans Bold" pitchFamily="34" charset="-120"/>
              </a:rPr>
              <a:t>Chuẩn Bị Học Cụ</a:t>
            </a:r>
            <a:endParaRPr lang="en-US" sz="4000" dirty="0"/>
          </a:p>
        </p:txBody>
      </p:sp>
      <p:sp>
        <p:nvSpPr>
          <p:cNvPr id="4" name="Shape 1"/>
          <p:cNvSpPr/>
          <p:nvPr/>
        </p:nvSpPr>
        <p:spPr>
          <a:xfrm>
            <a:off x="807958" y="4515088"/>
            <a:ext cx="4184333" cy="2074188"/>
          </a:xfrm>
          <a:prstGeom prst="roundRect">
            <a:avLst>
              <a:gd name="adj" fmla="val 16695"/>
            </a:avLst>
          </a:prstGeom>
          <a:solidFill>
            <a:srgbClr val="0A081B"/>
          </a:solidFill>
          <a:ln w="22860">
            <a:solidFill>
              <a:srgbClr val="16FFBB"/>
            </a:solidFill>
            <a:prstDash val="solid"/>
          </a:ln>
        </p:spPr>
      </p:sp>
      <p:sp>
        <p:nvSpPr>
          <p:cNvPr id="5" name="Text 2"/>
          <p:cNvSpPr/>
          <p:nvPr/>
        </p:nvSpPr>
        <p:spPr>
          <a:xfrm>
            <a:off x="1061561" y="4768691"/>
            <a:ext cx="2564963" cy="320516"/>
          </a:xfrm>
          <a:prstGeom prst="rect">
            <a:avLst/>
          </a:prstGeom>
          <a:noFill/>
          <a:ln/>
        </p:spPr>
        <p:txBody>
          <a:bodyPr wrap="none" lIns="0" tIns="0" rIns="0" bIns="0" rtlCol="0" anchor="t"/>
          <a:lstStyle/>
          <a:p>
            <a:pPr algn="l" indent="0" marL="0">
              <a:lnSpc>
                <a:spcPts val="2500"/>
              </a:lnSpc>
              <a:buNone/>
            </a:pPr>
            <a:r>
              <a:rPr lang="en-US" sz="2000" b="1" dirty="0">
                <a:solidFill>
                  <a:srgbClr val="E0E4E6"/>
                </a:solidFill>
                <a:latin typeface="Spline Sans Bold" pitchFamily="34" charset="0"/>
                <a:ea typeface="Spline Sans Bold" pitchFamily="34" charset="-122"/>
                <a:cs typeface="Spline Sans Bold" pitchFamily="34" charset="-120"/>
              </a:rPr>
              <a:t>Tranh Ảnh</a:t>
            </a:r>
            <a:endParaRPr lang="en-US" sz="2000" dirty="0"/>
          </a:p>
        </p:txBody>
      </p:sp>
      <p:sp>
        <p:nvSpPr>
          <p:cNvPr id="6" name="Text 3"/>
          <p:cNvSpPr/>
          <p:nvPr/>
        </p:nvSpPr>
        <p:spPr>
          <a:xfrm>
            <a:off x="1061561" y="5227677"/>
            <a:ext cx="3677126" cy="738664"/>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Tranh/ảnh lớn có chủ đề "Bé đi biển". Thẻ hình ảnh để trẻ gọi tên.</a:t>
            </a:r>
            <a:endParaRPr lang="en-US" sz="1800" dirty="0"/>
          </a:p>
        </p:txBody>
      </p:sp>
      <p:sp>
        <p:nvSpPr>
          <p:cNvPr id="7" name="Shape 4"/>
          <p:cNvSpPr/>
          <p:nvPr/>
        </p:nvSpPr>
        <p:spPr>
          <a:xfrm>
            <a:off x="5223034" y="4515088"/>
            <a:ext cx="4184333" cy="2074188"/>
          </a:xfrm>
          <a:prstGeom prst="roundRect">
            <a:avLst>
              <a:gd name="adj" fmla="val 16695"/>
            </a:avLst>
          </a:prstGeom>
          <a:solidFill>
            <a:srgbClr val="0A081B"/>
          </a:solidFill>
          <a:ln w="22860">
            <a:solidFill>
              <a:srgbClr val="29DDDA"/>
            </a:solidFill>
            <a:prstDash val="solid"/>
          </a:ln>
        </p:spPr>
      </p:sp>
      <p:sp>
        <p:nvSpPr>
          <p:cNvPr id="8" name="Text 5"/>
          <p:cNvSpPr/>
          <p:nvPr/>
        </p:nvSpPr>
        <p:spPr>
          <a:xfrm>
            <a:off x="5476637" y="4768691"/>
            <a:ext cx="2564963" cy="320516"/>
          </a:xfrm>
          <a:prstGeom prst="rect">
            <a:avLst/>
          </a:prstGeom>
          <a:noFill/>
          <a:ln/>
        </p:spPr>
        <p:txBody>
          <a:bodyPr wrap="none" lIns="0" tIns="0" rIns="0" bIns="0" rtlCol="0" anchor="t"/>
          <a:lstStyle/>
          <a:p>
            <a:pPr algn="l" indent="0" marL="0">
              <a:lnSpc>
                <a:spcPts val="2500"/>
              </a:lnSpc>
              <a:buNone/>
            </a:pPr>
            <a:r>
              <a:rPr lang="en-US" sz="2000" b="1" dirty="0">
                <a:solidFill>
                  <a:srgbClr val="E0E4E6"/>
                </a:solidFill>
                <a:latin typeface="Spline Sans Bold" pitchFamily="34" charset="0"/>
                <a:ea typeface="Spline Sans Bold" pitchFamily="34" charset="-122"/>
                <a:cs typeface="Spline Sans Bold" pitchFamily="34" charset="-120"/>
              </a:rPr>
              <a:t>Đồ Vật</a:t>
            </a:r>
            <a:endParaRPr lang="en-US" sz="2000" dirty="0"/>
          </a:p>
        </p:txBody>
      </p:sp>
      <p:sp>
        <p:nvSpPr>
          <p:cNvPr id="9" name="Text 6"/>
          <p:cNvSpPr/>
          <p:nvPr/>
        </p:nvSpPr>
        <p:spPr>
          <a:xfrm>
            <a:off x="5476637" y="5227677"/>
            <a:ext cx="3677126" cy="1107996"/>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Một số đồ vật thật hoặc mô hình: mũ, phao, kính mát, xô xúc cát, vỏ sò, cá, cua.</a:t>
            </a:r>
            <a:endParaRPr lang="en-US" sz="1800" dirty="0"/>
          </a:p>
        </p:txBody>
      </p:sp>
      <p:sp>
        <p:nvSpPr>
          <p:cNvPr id="10" name="Shape 7"/>
          <p:cNvSpPr/>
          <p:nvPr/>
        </p:nvSpPr>
        <p:spPr>
          <a:xfrm>
            <a:off x="9638109" y="4515088"/>
            <a:ext cx="4184333" cy="2074188"/>
          </a:xfrm>
          <a:prstGeom prst="roundRect">
            <a:avLst>
              <a:gd name="adj" fmla="val 16695"/>
            </a:avLst>
          </a:prstGeom>
          <a:solidFill>
            <a:srgbClr val="0A081B"/>
          </a:solidFill>
          <a:ln w="22860">
            <a:solidFill>
              <a:srgbClr val="37A7E7"/>
            </a:solidFill>
            <a:prstDash val="solid"/>
          </a:ln>
        </p:spPr>
      </p:sp>
      <p:sp>
        <p:nvSpPr>
          <p:cNvPr id="11" name="Text 8"/>
          <p:cNvSpPr/>
          <p:nvPr/>
        </p:nvSpPr>
        <p:spPr>
          <a:xfrm>
            <a:off x="9891712" y="4768691"/>
            <a:ext cx="2564963" cy="320516"/>
          </a:xfrm>
          <a:prstGeom prst="rect">
            <a:avLst/>
          </a:prstGeom>
          <a:noFill/>
          <a:ln/>
        </p:spPr>
        <p:txBody>
          <a:bodyPr wrap="none" lIns="0" tIns="0" rIns="0" bIns="0" rtlCol="0" anchor="t"/>
          <a:lstStyle/>
          <a:p>
            <a:pPr algn="l" indent="0" marL="0">
              <a:lnSpc>
                <a:spcPts val="2500"/>
              </a:lnSpc>
              <a:buNone/>
            </a:pPr>
            <a:r>
              <a:rPr lang="en-US" sz="2000" b="1" dirty="0">
                <a:solidFill>
                  <a:srgbClr val="E0E4E6"/>
                </a:solidFill>
                <a:latin typeface="Spline Sans Bold" pitchFamily="34" charset="0"/>
                <a:ea typeface="Spline Sans Bold" pitchFamily="34" charset="-122"/>
                <a:cs typeface="Spline Sans Bold" pitchFamily="34" charset="-120"/>
              </a:rPr>
              <a:t>Phương Tiện</a:t>
            </a:r>
            <a:endParaRPr lang="en-US" sz="2000" dirty="0"/>
          </a:p>
        </p:txBody>
      </p:sp>
      <p:sp>
        <p:nvSpPr>
          <p:cNvPr id="12" name="Text 9"/>
          <p:cNvSpPr/>
          <p:nvPr/>
        </p:nvSpPr>
        <p:spPr>
          <a:xfrm>
            <a:off x="9891712" y="5227677"/>
            <a:ext cx="3677126" cy="738664"/>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Video ngắn về biển (nếu có máy chiếu). Nhạc nhẹ vui tươi chủ đề biển.</a:t>
            </a:r>
            <a:endParaRPr lang="en-US" sz="1800" dirty="0"/>
          </a:p>
        </p:txBody>
      </p:sp>
      <p:sp>
        <p:nvSpPr>
          <p:cNvPr id="13" name="Text 10"/>
          <p:cNvSpPr/>
          <p:nvPr/>
        </p:nvSpPr>
        <p:spPr>
          <a:xfrm>
            <a:off x="807958" y="6848951"/>
            <a:ext cx="13014484" cy="738664"/>
          </a:xfrm>
          <a:prstGeom prst="rect">
            <a:avLst/>
          </a:prstGeom>
          <a:noFill/>
          <a:ln/>
        </p:spPr>
        <p:txBody>
          <a:bodyPr wrap="square" lIns="0" tIns="0" rIns="0" bIns="0" rtlCol="0" anchor="t"/>
          <a:lstStyle/>
          <a:p>
            <a:pPr algn="l" indent="0" marL="0">
              <a:lnSpc>
                <a:spcPts val="2900"/>
              </a:lnSpc>
              <a:buNone/>
            </a:pPr>
            <a:r>
              <a:rPr lang="en-US" sz="1800" dirty="0">
                <a:solidFill>
                  <a:srgbClr val="E0E4E6"/>
                </a:solidFill>
                <a:latin typeface="Barlow" pitchFamily="34" charset="0"/>
                <a:ea typeface="Barlow" pitchFamily="34" charset="-122"/>
                <a:cs typeface="Barlow" pitchFamily="34" charset="-120"/>
              </a:rPr>
              <a:t>Việc chuẩn bị đầy đủ học cụ sẽ giúp bài học trở nên sinh động, hấp dẫn và dễ dàng thu hút sự chú ý của trẻ. Các đồ vật thực tế giúp trẻ có trải nghiệm cảm giác chân thực hơn về môi trường biển.</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1136" y="907613"/>
            <a:ext cx="7654528" cy="1182291"/>
          </a:xfrm>
          <a:prstGeom prst="rect">
            <a:avLst/>
          </a:prstGeom>
          <a:noFill/>
          <a:ln/>
        </p:spPr>
        <p:txBody>
          <a:bodyPr wrap="square" lIns="0" tIns="0" rIns="0" bIns="0" rtlCol="0" anchor="t"/>
          <a:lstStyle/>
          <a:p>
            <a:pPr algn="l" indent="0" marL="0">
              <a:lnSpc>
                <a:spcPts val="4650"/>
              </a:lnSpc>
              <a:buNone/>
            </a:pPr>
            <a:r>
              <a:rPr lang="en-US" sz="3700" b="1" dirty="0">
                <a:solidFill>
                  <a:srgbClr val="F0FCFF"/>
                </a:solidFill>
                <a:latin typeface="Spline Sans Bold" pitchFamily="34" charset="0"/>
                <a:ea typeface="Spline Sans Bold" pitchFamily="34" charset="-122"/>
                <a:cs typeface="Spline Sans Bold" pitchFamily="34" charset="-120"/>
              </a:rPr>
              <a:t>Hoạt Động 1: Ổn Định - Gây Hứng Thú</a:t>
            </a:r>
            <a:endParaRPr lang="en-US" sz="3700" dirty="0"/>
          </a:p>
        </p:txBody>
      </p:sp>
      <p:sp>
        <p:nvSpPr>
          <p:cNvPr id="4" name="Shape 1"/>
          <p:cNvSpPr/>
          <p:nvPr/>
        </p:nvSpPr>
        <p:spPr>
          <a:xfrm>
            <a:off x="6470452" y="2409111"/>
            <a:ext cx="22860" cy="3992761"/>
          </a:xfrm>
          <a:prstGeom prst="roundRect">
            <a:avLst>
              <a:gd name="adj" fmla="val 1396388"/>
            </a:avLst>
          </a:prstGeom>
          <a:solidFill>
            <a:srgbClr val="FFFFFF">
              <a:alpha val="24000"/>
            </a:srgbClr>
          </a:solidFill>
          <a:ln/>
        </p:spPr>
      </p:sp>
      <p:sp>
        <p:nvSpPr>
          <p:cNvPr id="5" name="Shape 2"/>
          <p:cNvSpPr/>
          <p:nvPr/>
        </p:nvSpPr>
        <p:spPr>
          <a:xfrm>
            <a:off x="6686967" y="2876312"/>
            <a:ext cx="638413" cy="22860"/>
          </a:xfrm>
          <a:prstGeom prst="roundRect">
            <a:avLst>
              <a:gd name="adj" fmla="val 1396388"/>
            </a:avLst>
          </a:prstGeom>
          <a:solidFill>
            <a:srgbClr val="16FFBB"/>
          </a:solidFill>
          <a:ln/>
        </p:spPr>
      </p:sp>
      <p:sp>
        <p:nvSpPr>
          <p:cNvPr id="6" name="Shape 3"/>
          <p:cNvSpPr/>
          <p:nvPr/>
        </p:nvSpPr>
        <p:spPr>
          <a:xfrm>
            <a:off x="6231076" y="2648426"/>
            <a:ext cx="478750" cy="478750"/>
          </a:xfrm>
          <a:prstGeom prst="roundRect">
            <a:avLst>
              <a:gd name="adj" fmla="val 66677"/>
            </a:avLst>
          </a:prstGeom>
          <a:solidFill>
            <a:srgbClr val="0A081B"/>
          </a:solidFill>
          <a:ln w="22860">
            <a:solidFill>
              <a:srgbClr val="16FFBB"/>
            </a:solidFill>
            <a:prstDash val="solid"/>
          </a:ln>
        </p:spPr>
      </p:sp>
      <p:pic>
        <p:nvPicPr>
          <p:cNvPr id="7" name="Image 1" descr="preencoded.png">    </p:cNvPr>
          <p:cNvPicPr>
            <a:picLocks noChangeAspect="1"/>
          </p:cNvPicPr>
          <p:nvPr/>
        </p:nvPicPr>
        <p:blipFill>
          <a:blip r:embed="rId2"/>
          <a:stretch>
            <a:fillRect/>
          </a:stretch>
        </p:blipFill>
        <p:spPr>
          <a:xfrm>
            <a:off x="6328529" y="2710458"/>
            <a:ext cx="283726" cy="354568"/>
          </a:xfrm>
          <a:prstGeom prst="rect">
            <a:avLst/>
          </a:prstGeom>
        </p:spPr>
      </p:pic>
      <p:sp>
        <p:nvSpPr>
          <p:cNvPr id="8" name="Text 4"/>
          <p:cNvSpPr/>
          <p:nvPr/>
        </p:nvSpPr>
        <p:spPr>
          <a:xfrm>
            <a:off x="7534513" y="2621875"/>
            <a:ext cx="2364462" cy="29551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Bold" pitchFamily="34" charset="0"/>
                <a:ea typeface="Spline Sans Bold" pitchFamily="34" charset="-122"/>
                <a:cs typeface="Spline Sans Bold" pitchFamily="34" charset="-120"/>
              </a:rPr>
              <a:t>Mở Nhạc</a:t>
            </a:r>
            <a:endParaRPr lang="en-US" sz="1850" dirty="0"/>
          </a:p>
        </p:txBody>
      </p:sp>
      <p:sp>
        <p:nvSpPr>
          <p:cNvPr id="9" name="Text 5"/>
          <p:cNvSpPr/>
          <p:nvPr/>
        </p:nvSpPr>
        <p:spPr>
          <a:xfrm>
            <a:off x="7534513" y="3045023"/>
            <a:ext cx="6351151" cy="34040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Cô mở nhạc sóng biển hoặc bài hát thiếu nhi "Bé đi biển".</a:t>
            </a:r>
            <a:endParaRPr lang="en-US" sz="1650" dirty="0"/>
          </a:p>
        </p:txBody>
      </p:sp>
      <p:sp>
        <p:nvSpPr>
          <p:cNvPr id="10" name="Shape 6"/>
          <p:cNvSpPr/>
          <p:nvPr/>
        </p:nvSpPr>
        <p:spPr>
          <a:xfrm>
            <a:off x="6686967" y="4278154"/>
            <a:ext cx="638413" cy="22860"/>
          </a:xfrm>
          <a:prstGeom prst="roundRect">
            <a:avLst>
              <a:gd name="adj" fmla="val 1396388"/>
            </a:avLst>
          </a:prstGeom>
          <a:solidFill>
            <a:srgbClr val="29DDDA"/>
          </a:solidFill>
          <a:ln/>
        </p:spPr>
      </p:sp>
      <p:sp>
        <p:nvSpPr>
          <p:cNvPr id="11" name="Shape 7"/>
          <p:cNvSpPr/>
          <p:nvPr/>
        </p:nvSpPr>
        <p:spPr>
          <a:xfrm>
            <a:off x="6231076" y="4050268"/>
            <a:ext cx="478750" cy="478750"/>
          </a:xfrm>
          <a:prstGeom prst="roundRect">
            <a:avLst>
              <a:gd name="adj" fmla="val 66677"/>
            </a:avLst>
          </a:prstGeom>
          <a:solidFill>
            <a:srgbClr val="0A081B"/>
          </a:solidFill>
          <a:ln w="22860">
            <a:solidFill>
              <a:srgbClr val="29DDDA"/>
            </a:solidFill>
            <a:prstDash val="solid"/>
          </a:ln>
        </p:spPr>
      </p:sp>
      <p:pic>
        <p:nvPicPr>
          <p:cNvPr id="12" name="Image 2" descr="preencoded.png">    </p:cNvPr>
          <p:cNvPicPr>
            <a:picLocks noChangeAspect="1"/>
          </p:cNvPicPr>
          <p:nvPr/>
        </p:nvPicPr>
        <p:blipFill>
          <a:blip r:embed="rId3"/>
          <a:stretch>
            <a:fillRect/>
          </a:stretch>
        </p:blipFill>
        <p:spPr>
          <a:xfrm>
            <a:off x="6328529" y="4112300"/>
            <a:ext cx="283726" cy="354568"/>
          </a:xfrm>
          <a:prstGeom prst="rect">
            <a:avLst/>
          </a:prstGeom>
        </p:spPr>
      </p:pic>
      <p:sp>
        <p:nvSpPr>
          <p:cNvPr id="13" name="Text 8"/>
          <p:cNvSpPr/>
          <p:nvPr/>
        </p:nvSpPr>
        <p:spPr>
          <a:xfrm>
            <a:off x="7534513" y="4023717"/>
            <a:ext cx="2364462" cy="29551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Bold" pitchFamily="34" charset="0"/>
                <a:ea typeface="Spline Sans Bold" pitchFamily="34" charset="-122"/>
                <a:cs typeface="Spline Sans Bold" pitchFamily="34" charset="-120"/>
              </a:rPr>
              <a:t>Đặt Câu Hỏi</a:t>
            </a:r>
            <a:endParaRPr lang="en-US" sz="1850" dirty="0"/>
          </a:p>
        </p:txBody>
      </p:sp>
      <p:sp>
        <p:nvSpPr>
          <p:cNvPr id="14" name="Text 9"/>
          <p:cNvSpPr/>
          <p:nvPr/>
        </p:nvSpPr>
        <p:spPr>
          <a:xfrm>
            <a:off x="7534513" y="4446865"/>
            <a:ext cx="6351151" cy="34040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Con đã được đi biển chưa? Biển có màu gì? Biển có gì vui?</a:t>
            </a:r>
            <a:endParaRPr lang="en-US" sz="1650" dirty="0"/>
          </a:p>
        </p:txBody>
      </p:sp>
      <p:sp>
        <p:nvSpPr>
          <p:cNvPr id="15" name="Shape 10"/>
          <p:cNvSpPr/>
          <p:nvPr/>
        </p:nvSpPr>
        <p:spPr>
          <a:xfrm>
            <a:off x="6686967" y="5679996"/>
            <a:ext cx="638413" cy="22860"/>
          </a:xfrm>
          <a:prstGeom prst="roundRect">
            <a:avLst>
              <a:gd name="adj" fmla="val 1396388"/>
            </a:avLst>
          </a:prstGeom>
          <a:solidFill>
            <a:srgbClr val="37A7E7"/>
          </a:solidFill>
          <a:ln/>
        </p:spPr>
      </p:sp>
      <p:sp>
        <p:nvSpPr>
          <p:cNvPr id="16" name="Shape 11"/>
          <p:cNvSpPr/>
          <p:nvPr/>
        </p:nvSpPr>
        <p:spPr>
          <a:xfrm>
            <a:off x="6231076" y="5452110"/>
            <a:ext cx="478750" cy="478750"/>
          </a:xfrm>
          <a:prstGeom prst="roundRect">
            <a:avLst>
              <a:gd name="adj" fmla="val 66677"/>
            </a:avLst>
          </a:prstGeom>
          <a:solidFill>
            <a:srgbClr val="0A081B"/>
          </a:solidFill>
          <a:ln w="22860">
            <a:solidFill>
              <a:srgbClr val="37A7E7"/>
            </a:solidFill>
            <a:prstDash val="solid"/>
          </a:ln>
        </p:spPr>
      </p:sp>
      <p:pic>
        <p:nvPicPr>
          <p:cNvPr id="17" name="Image 3" descr="preencoded.png">    </p:cNvPr>
          <p:cNvPicPr>
            <a:picLocks noChangeAspect="1"/>
          </p:cNvPicPr>
          <p:nvPr/>
        </p:nvPicPr>
        <p:blipFill>
          <a:blip r:embed="rId4"/>
          <a:stretch>
            <a:fillRect/>
          </a:stretch>
        </p:blipFill>
        <p:spPr>
          <a:xfrm>
            <a:off x="6328529" y="5514142"/>
            <a:ext cx="283726" cy="354568"/>
          </a:xfrm>
          <a:prstGeom prst="rect">
            <a:avLst/>
          </a:prstGeom>
        </p:spPr>
      </p:pic>
      <p:sp>
        <p:nvSpPr>
          <p:cNvPr id="18" name="Text 12"/>
          <p:cNvSpPr/>
          <p:nvPr/>
        </p:nvSpPr>
        <p:spPr>
          <a:xfrm>
            <a:off x="7534513" y="5425559"/>
            <a:ext cx="2364462" cy="29551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Bold" pitchFamily="34" charset="0"/>
                <a:ea typeface="Spline Sans Bold" pitchFamily="34" charset="-122"/>
                <a:cs typeface="Spline Sans Bold" pitchFamily="34" charset="-120"/>
              </a:rPr>
              <a:t>Giới Thiệu</a:t>
            </a:r>
            <a:endParaRPr lang="en-US" sz="1850" dirty="0"/>
          </a:p>
        </p:txBody>
      </p:sp>
      <p:sp>
        <p:nvSpPr>
          <p:cNvPr id="19" name="Text 13"/>
          <p:cNvSpPr/>
          <p:nvPr/>
        </p:nvSpPr>
        <p:spPr>
          <a:xfrm>
            <a:off x="7534513" y="5848707"/>
            <a:ext cx="6351151" cy="34040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Cô nói: "Hôm nay chúng mình cùng nhau học bài Bé thích đi biển nhé!"</a:t>
            </a:r>
            <a:endParaRPr lang="en-US" sz="1650" dirty="0"/>
          </a:p>
        </p:txBody>
      </p:sp>
      <p:sp>
        <p:nvSpPr>
          <p:cNvPr id="20" name="Text 14"/>
          <p:cNvSpPr/>
          <p:nvPr/>
        </p:nvSpPr>
        <p:spPr>
          <a:xfrm>
            <a:off x="6231136" y="6641187"/>
            <a:ext cx="7654528" cy="680799"/>
          </a:xfrm>
          <a:prstGeom prst="rect">
            <a:avLst/>
          </a:prstGeom>
          <a:noFill/>
          <a:ln/>
        </p:spPr>
        <p:txBody>
          <a:bodyPr wrap="squar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Hoạt động này kéo dài khoảng 2-3 phút, nhằm tạo không khí vui vẻ, thu hút sự chú ý của trẻ và kích thích trí tò mò về chủ đề biển trước khi bắt đầu các hoạt động chính.</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5798" y="636865"/>
            <a:ext cx="7812405" cy="1056799"/>
          </a:xfrm>
          <a:prstGeom prst="rect">
            <a:avLst/>
          </a:prstGeom>
          <a:noFill/>
          <a:ln/>
        </p:spPr>
        <p:txBody>
          <a:bodyPr wrap="square" lIns="0" tIns="0" rIns="0" bIns="0" rtlCol="0" anchor="t"/>
          <a:lstStyle/>
          <a:p>
            <a:pPr algn="l" indent="0" marL="0">
              <a:lnSpc>
                <a:spcPts val="4150"/>
              </a:lnSpc>
              <a:buNone/>
            </a:pPr>
            <a:r>
              <a:rPr lang="en-US" sz="3300" b="1" dirty="0">
                <a:solidFill>
                  <a:srgbClr val="F0FCFF"/>
                </a:solidFill>
                <a:latin typeface="Spline Sans Bold" pitchFamily="34" charset="0"/>
                <a:ea typeface="Spline Sans Bold" pitchFamily="34" charset="-122"/>
                <a:cs typeface="Spline Sans Bold" pitchFamily="34" charset="-120"/>
              </a:rPr>
              <a:t>Hoạt Động 2: Quan Sát - Nhận Biết Tranh</a:t>
            </a:r>
            <a:endParaRPr lang="en-US" sz="3300" dirty="0"/>
          </a:p>
        </p:txBody>
      </p:sp>
      <p:pic>
        <p:nvPicPr>
          <p:cNvPr id="4" name="Image 1" descr="preencoded.png">    </p:cNvPr>
          <p:cNvPicPr>
            <a:picLocks noChangeAspect="1"/>
          </p:cNvPicPr>
          <p:nvPr/>
        </p:nvPicPr>
        <p:blipFill>
          <a:blip r:embed="rId2"/>
          <a:stretch>
            <a:fillRect/>
          </a:stretch>
        </p:blipFill>
        <p:spPr>
          <a:xfrm>
            <a:off x="665798" y="1978938"/>
            <a:ext cx="951190" cy="1367076"/>
          </a:xfrm>
          <a:prstGeom prst="rect">
            <a:avLst/>
          </a:prstGeom>
        </p:spPr>
      </p:pic>
      <p:sp>
        <p:nvSpPr>
          <p:cNvPr id="5" name="Text 1"/>
          <p:cNvSpPr/>
          <p:nvPr/>
        </p:nvSpPr>
        <p:spPr>
          <a:xfrm>
            <a:off x="1902262" y="2169081"/>
            <a:ext cx="2113717" cy="264081"/>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Giới Thiệu Tranh</a:t>
            </a:r>
            <a:endParaRPr lang="en-US" sz="1650" dirty="0"/>
          </a:p>
        </p:txBody>
      </p:sp>
      <p:sp>
        <p:nvSpPr>
          <p:cNvPr id="6" name="Text 2"/>
          <p:cNvSpPr/>
          <p:nvPr/>
        </p:nvSpPr>
        <p:spPr>
          <a:xfrm>
            <a:off x="1902262" y="2547223"/>
            <a:ext cx="6575941" cy="608648"/>
          </a:xfrm>
          <a:prstGeom prst="rect">
            <a:avLst/>
          </a:prstGeom>
          <a:noFill/>
          <a:ln/>
        </p:spPr>
        <p:txBody>
          <a:bodyPr wrap="squar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Cô giới thiệu tranh lớn về cảnh bé đi biển: biển xanh, bãi cát, bé đội nón, đeo kính, cầm phao, cá bơi, cua bò.</a:t>
            </a:r>
            <a:endParaRPr lang="en-US" sz="1450" dirty="0"/>
          </a:p>
        </p:txBody>
      </p:sp>
      <p:pic>
        <p:nvPicPr>
          <p:cNvPr id="7" name="Image 2" descr="preencoded.png">    </p:cNvPr>
          <p:cNvPicPr>
            <a:picLocks noChangeAspect="1"/>
          </p:cNvPicPr>
          <p:nvPr/>
        </p:nvPicPr>
        <p:blipFill>
          <a:blip r:embed="rId3"/>
          <a:stretch>
            <a:fillRect/>
          </a:stretch>
        </p:blipFill>
        <p:spPr>
          <a:xfrm>
            <a:off x="665798" y="3346013"/>
            <a:ext cx="951190" cy="1141333"/>
          </a:xfrm>
          <a:prstGeom prst="rect">
            <a:avLst/>
          </a:prstGeom>
        </p:spPr>
      </p:pic>
      <p:sp>
        <p:nvSpPr>
          <p:cNvPr id="8" name="Text 3"/>
          <p:cNvSpPr/>
          <p:nvPr/>
        </p:nvSpPr>
        <p:spPr>
          <a:xfrm>
            <a:off x="1902262" y="3536156"/>
            <a:ext cx="2113717" cy="264081"/>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Gợi Hỏi</a:t>
            </a:r>
            <a:endParaRPr lang="en-US" sz="1650" dirty="0"/>
          </a:p>
        </p:txBody>
      </p:sp>
      <p:sp>
        <p:nvSpPr>
          <p:cNvPr id="9" name="Text 4"/>
          <p:cNvSpPr/>
          <p:nvPr/>
        </p:nvSpPr>
        <p:spPr>
          <a:xfrm>
            <a:off x="1902262" y="3914299"/>
            <a:ext cx="6575941" cy="304324"/>
          </a:xfrm>
          <a:prstGeom prst="rect">
            <a:avLst/>
          </a:prstGeom>
          <a:noFill/>
          <a:ln/>
        </p:spPr>
        <p:txBody>
          <a:bodyPr wrap="non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Đây là gì? Con thấy gì ở biển? Bé đang làm gì?</a:t>
            </a:r>
            <a:endParaRPr lang="en-US" sz="1450" dirty="0"/>
          </a:p>
        </p:txBody>
      </p:sp>
      <p:pic>
        <p:nvPicPr>
          <p:cNvPr id="10" name="Image 3" descr="preencoded.png">    </p:cNvPr>
          <p:cNvPicPr>
            <a:picLocks noChangeAspect="1"/>
          </p:cNvPicPr>
          <p:nvPr/>
        </p:nvPicPr>
        <p:blipFill>
          <a:blip r:embed="rId4"/>
          <a:stretch>
            <a:fillRect/>
          </a:stretch>
        </p:blipFill>
        <p:spPr>
          <a:xfrm>
            <a:off x="665798" y="4487347"/>
            <a:ext cx="951190" cy="1141333"/>
          </a:xfrm>
          <a:prstGeom prst="rect">
            <a:avLst/>
          </a:prstGeom>
        </p:spPr>
      </p:pic>
      <p:sp>
        <p:nvSpPr>
          <p:cNvPr id="11" name="Text 5"/>
          <p:cNvSpPr/>
          <p:nvPr/>
        </p:nvSpPr>
        <p:spPr>
          <a:xfrm>
            <a:off x="1902262" y="4677489"/>
            <a:ext cx="2113717" cy="264081"/>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Gọi Tên</a:t>
            </a:r>
            <a:endParaRPr lang="en-US" sz="1650" dirty="0"/>
          </a:p>
        </p:txBody>
      </p:sp>
      <p:sp>
        <p:nvSpPr>
          <p:cNvPr id="12" name="Text 6"/>
          <p:cNvSpPr/>
          <p:nvPr/>
        </p:nvSpPr>
        <p:spPr>
          <a:xfrm>
            <a:off x="1902262" y="5055632"/>
            <a:ext cx="6575941" cy="304324"/>
          </a:xfrm>
          <a:prstGeom prst="rect">
            <a:avLst/>
          </a:prstGeom>
          <a:noFill/>
          <a:ln/>
        </p:spPr>
        <p:txBody>
          <a:bodyPr wrap="non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Cho trẻ gọi tên lần lượt: biển - cát - cá - cua - nón - kính - phao.</a:t>
            </a:r>
            <a:endParaRPr lang="en-US" sz="1450" dirty="0"/>
          </a:p>
        </p:txBody>
      </p:sp>
      <p:pic>
        <p:nvPicPr>
          <p:cNvPr id="13" name="Image 4" descr="preencoded.png">    </p:cNvPr>
          <p:cNvPicPr>
            <a:picLocks noChangeAspect="1"/>
          </p:cNvPicPr>
          <p:nvPr/>
        </p:nvPicPr>
        <p:blipFill>
          <a:blip r:embed="rId5"/>
          <a:stretch>
            <a:fillRect/>
          </a:stretch>
        </p:blipFill>
        <p:spPr>
          <a:xfrm>
            <a:off x="665798" y="5628680"/>
            <a:ext cx="951190" cy="1141333"/>
          </a:xfrm>
          <a:prstGeom prst="rect">
            <a:avLst/>
          </a:prstGeom>
        </p:spPr>
      </p:pic>
      <p:sp>
        <p:nvSpPr>
          <p:cNvPr id="14" name="Text 7"/>
          <p:cNvSpPr/>
          <p:nvPr/>
        </p:nvSpPr>
        <p:spPr>
          <a:xfrm>
            <a:off x="1902262" y="5818823"/>
            <a:ext cx="2113717" cy="264081"/>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Nói Câu</a:t>
            </a:r>
            <a:endParaRPr lang="en-US" sz="1650" dirty="0"/>
          </a:p>
        </p:txBody>
      </p:sp>
      <p:sp>
        <p:nvSpPr>
          <p:cNvPr id="15" name="Text 8"/>
          <p:cNvSpPr/>
          <p:nvPr/>
        </p:nvSpPr>
        <p:spPr>
          <a:xfrm>
            <a:off x="1902262" y="6196965"/>
            <a:ext cx="6575941" cy="304324"/>
          </a:xfrm>
          <a:prstGeom prst="rect">
            <a:avLst/>
          </a:prstGeom>
          <a:noFill/>
          <a:ln/>
        </p:spPr>
        <p:txBody>
          <a:bodyPr wrap="non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Cô dạy trẻ nói cả câu: "Bé thích đi biển", "Con thích con cá", "Bé đội nón ở biển".</a:t>
            </a:r>
            <a:endParaRPr lang="en-US" sz="1450" dirty="0"/>
          </a:p>
        </p:txBody>
      </p:sp>
      <p:sp>
        <p:nvSpPr>
          <p:cNvPr id="16" name="Text 9"/>
          <p:cNvSpPr/>
          <p:nvPr/>
        </p:nvSpPr>
        <p:spPr>
          <a:xfrm>
            <a:off x="665798" y="6983968"/>
            <a:ext cx="7812405" cy="608648"/>
          </a:xfrm>
          <a:prstGeom prst="rect">
            <a:avLst/>
          </a:prstGeom>
          <a:noFill/>
          <a:ln/>
        </p:spPr>
        <p:txBody>
          <a:bodyPr wrap="squar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Hoạt động này kéo dài 6-8 phút, giúp trẻ nhận biết các đồ vật, sinh vật ở biển và tập nói thành câu đơn giản.</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72797"/>
          </a:xfrm>
          <a:prstGeom prst="rect">
            <a:avLst/>
          </a:prstGeom>
        </p:spPr>
      </p:pic>
      <p:sp>
        <p:nvSpPr>
          <p:cNvPr id="3" name="Text 0"/>
          <p:cNvSpPr/>
          <p:nvPr/>
        </p:nvSpPr>
        <p:spPr>
          <a:xfrm>
            <a:off x="664369" y="2894767"/>
            <a:ext cx="6512957" cy="527209"/>
          </a:xfrm>
          <a:prstGeom prst="rect">
            <a:avLst/>
          </a:prstGeom>
          <a:noFill/>
          <a:ln/>
        </p:spPr>
        <p:txBody>
          <a:bodyPr wrap="none" lIns="0" tIns="0" rIns="0" bIns="0" rtlCol="0" anchor="t"/>
          <a:lstStyle/>
          <a:p>
            <a:pPr algn="l" indent="0" marL="0">
              <a:lnSpc>
                <a:spcPts val="4150"/>
              </a:lnSpc>
              <a:buNone/>
            </a:pPr>
            <a:r>
              <a:rPr lang="en-US" sz="3300" b="1" dirty="0">
                <a:solidFill>
                  <a:srgbClr val="F0FCFF"/>
                </a:solidFill>
                <a:latin typeface="Spline Sans Bold" pitchFamily="34" charset="0"/>
                <a:ea typeface="Spline Sans Bold" pitchFamily="34" charset="-122"/>
                <a:cs typeface="Spline Sans Bold" pitchFamily="34" charset="-120"/>
              </a:rPr>
              <a:t>Hoạt Động 3: Trò Chơi - Luyện Tập</a:t>
            </a:r>
            <a:endParaRPr lang="en-US" sz="3300" dirty="0"/>
          </a:p>
        </p:txBody>
      </p:sp>
      <p:pic>
        <p:nvPicPr>
          <p:cNvPr id="4" name="Image 1" descr="preencoded.png">    </p:cNvPr>
          <p:cNvPicPr>
            <a:picLocks noChangeAspect="1"/>
          </p:cNvPicPr>
          <p:nvPr/>
        </p:nvPicPr>
        <p:blipFill>
          <a:blip r:embed="rId2"/>
          <a:stretch>
            <a:fillRect/>
          </a:stretch>
        </p:blipFill>
        <p:spPr>
          <a:xfrm>
            <a:off x="664369" y="3739872"/>
            <a:ext cx="474464" cy="474464"/>
          </a:xfrm>
          <a:prstGeom prst="rect">
            <a:avLst/>
          </a:prstGeom>
        </p:spPr>
      </p:pic>
      <p:sp>
        <p:nvSpPr>
          <p:cNvPr id="5" name="Text 1"/>
          <p:cNvSpPr/>
          <p:nvPr/>
        </p:nvSpPr>
        <p:spPr>
          <a:xfrm>
            <a:off x="1328618" y="3706654"/>
            <a:ext cx="2109192" cy="263723"/>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Trò Chơi 1</a:t>
            </a:r>
            <a:endParaRPr lang="en-US" sz="1650" dirty="0"/>
          </a:p>
        </p:txBody>
      </p:sp>
      <p:sp>
        <p:nvSpPr>
          <p:cNvPr id="6" name="Text 2"/>
          <p:cNvSpPr/>
          <p:nvPr/>
        </p:nvSpPr>
        <p:spPr>
          <a:xfrm>
            <a:off x="1328618" y="4084201"/>
            <a:ext cx="12637413" cy="303609"/>
          </a:xfrm>
          <a:prstGeom prst="rect">
            <a:avLst/>
          </a:prstGeom>
          <a:noFill/>
          <a:ln/>
        </p:spPr>
        <p:txBody>
          <a:bodyPr wrap="non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"Ai giỏi gọi tên?": Cô giơ hình (hoặc đồ vật), trẻ nói tên: nón, phao, cua, cá...</a:t>
            </a:r>
            <a:endParaRPr lang="en-US" sz="1450" dirty="0"/>
          </a:p>
        </p:txBody>
      </p:sp>
      <p:pic>
        <p:nvPicPr>
          <p:cNvPr id="7" name="Image 2" descr="preencoded.png">    </p:cNvPr>
          <p:cNvPicPr>
            <a:picLocks noChangeAspect="1"/>
          </p:cNvPicPr>
          <p:nvPr/>
        </p:nvPicPr>
        <p:blipFill>
          <a:blip r:embed="rId3"/>
          <a:stretch>
            <a:fillRect/>
          </a:stretch>
        </p:blipFill>
        <p:spPr>
          <a:xfrm>
            <a:off x="664369" y="4990505"/>
            <a:ext cx="474464" cy="474464"/>
          </a:xfrm>
          <a:prstGeom prst="rect">
            <a:avLst/>
          </a:prstGeom>
        </p:spPr>
      </p:pic>
      <p:sp>
        <p:nvSpPr>
          <p:cNvPr id="8" name="Text 3"/>
          <p:cNvSpPr/>
          <p:nvPr/>
        </p:nvSpPr>
        <p:spPr>
          <a:xfrm>
            <a:off x="1328618" y="4957286"/>
            <a:ext cx="2109192" cy="263723"/>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Trò Chơi 2</a:t>
            </a:r>
            <a:endParaRPr lang="en-US" sz="1650" dirty="0"/>
          </a:p>
        </p:txBody>
      </p:sp>
      <p:sp>
        <p:nvSpPr>
          <p:cNvPr id="9" name="Text 4"/>
          <p:cNvSpPr/>
          <p:nvPr/>
        </p:nvSpPr>
        <p:spPr>
          <a:xfrm>
            <a:off x="1328618" y="5334833"/>
            <a:ext cx="12637413" cy="303609"/>
          </a:xfrm>
          <a:prstGeom prst="rect">
            <a:avLst/>
          </a:prstGeom>
          <a:noFill/>
          <a:ln/>
        </p:spPr>
        <p:txBody>
          <a:bodyPr wrap="non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"Bé chọn đúng nhé": Cho 2-3 trẻ lên bảng dán hình: biển - cá - cua vào đúng chỗ.</a:t>
            </a:r>
            <a:endParaRPr lang="en-US" sz="1450" dirty="0"/>
          </a:p>
        </p:txBody>
      </p:sp>
      <p:pic>
        <p:nvPicPr>
          <p:cNvPr id="10" name="Image 3" descr="preencoded.png">    </p:cNvPr>
          <p:cNvPicPr>
            <a:picLocks noChangeAspect="1"/>
          </p:cNvPicPr>
          <p:nvPr/>
        </p:nvPicPr>
        <p:blipFill>
          <a:blip r:embed="rId4"/>
          <a:stretch>
            <a:fillRect/>
          </a:stretch>
        </p:blipFill>
        <p:spPr>
          <a:xfrm>
            <a:off x="664369" y="6241137"/>
            <a:ext cx="474464" cy="474464"/>
          </a:xfrm>
          <a:prstGeom prst="rect">
            <a:avLst/>
          </a:prstGeom>
        </p:spPr>
      </p:pic>
      <p:sp>
        <p:nvSpPr>
          <p:cNvPr id="11" name="Text 5"/>
          <p:cNvSpPr/>
          <p:nvPr/>
        </p:nvSpPr>
        <p:spPr>
          <a:xfrm>
            <a:off x="1328618" y="6207919"/>
            <a:ext cx="2109192" cy="263723"/>
          </a:xfrm>
          <a:prstGeom prst="rect">
            <a:avLst/>
          </a:prstGeom>
          <a:noFill/>
          <a:ln/>
        </p:spPr>
        <p:txBody>
          <a:bodyPr wrap="none" lIns="0" tIns="0" rIns="0" bIns="0" rtlCol="0" anchor="t"/>
          <a:lstStyle/>
          <a:p>
            <a:pPr algn="l" indent="0" marL="0">
              <a:lnSpc>
                <a:spcPts val="2050"/>
              </a:lnSpc>
              <a:buNone/>
            </a:pPr>
            <a:r>
              <a:rPr lang="en-US" sz="1650" b="1" dirty="0">
                <a:solidFill>
                  <a:srgbClr val="E0E4E6"/>
                </a:solidFill>
                <a:latin typeface="Spline Sans Bold" pitchFamily="34" charset="0"/>
                <a:ea typeface="Spline Sans Bold" pitchFamily="34" charset="-122"/>
                <a:cs typeface="Spline Sans Bold" pitchFamily="34" charset="-120"/>
              </a:rPr>
              <a:t>Thời Gian</a:t>
            </a:r>
            <a:endParaRPr lang="en-US" sz="1650" dirty="0"/>
          </a:p>
        </p:txBody>
      </p:sp>
      <p:sp>
        <p:nvSpPr>
          <p:cNvPr id="12" name="Text 6"/>
          <p:cNvSpPr/>
          <p:nvPr/>
        </p:nvSpPr>
        <p:spPr>
          <a:xfrm>
            <a:off x="1328618" y="6585466"/>
            <a:ext cx="12637413" cy="303609"/>
          </a:xfrm>
          <a:prstGeom prst="rect">
            <a:avLst/>
          </a:prstGeom>
          <a:noFill/>
          <a:ln/>
        </p:spPr>
        <p:txBody>
          <a:bodyPr wrap="non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Hoạt động này kéo dài 5-7 phút, giúp trẻ củng cố kiến thức đã học qua hình thức vui chơi.</a:t>
            </a:r>
            <a:endParaRPr lang="en-US" sz="1450" dirty="0"/>
          </a:p>
        </p:txBody>
      </p:sp>
      <p:sp>
        <p:nvSpPr>
          <p:cNvPr id="13" name="Text 7"/>
          <p:cNvSpPr/>
          <p:nvPr/>
        </p:nvSpPr>
        <p:spPr>
          <a:xfrm>
            <a:off x="664369" y="7102554"/>
            <a:ext cx="13301663" cy="607219"/>
          </a:xfrm>
          <a:prstGeom prst="rect">
            <a:avLst/>
          </a:prstGeom>
          <a:noFill/>
          <a:ln/>
        </p:spPr>
        <p:txBody>
          <a:bodyPr wrap="square" lIns="0" tIns="0" rIns="0" bIns="0" rtlCol="0" anchor="t"/>
          <a:lstStyle/>
          <a:p>
            <a:pPr algn="l" indent="0" marL="0">
              <a:lnSpc>
                <a:spcPts val="2350"/>
              </a:lnSpc>
              <a:buNone/>
            </a:pPr>
            <a:r>
              <a:rPr lang="en-US" sz="1450" dirty="0">
                <a:solidFill>
                  <a:srgbClr val="E0E4E6"/>
                </a:solidFill>
                <a:latin typeface="Barlow" pitchFamily="34" charset="0"/>
                <a:ea typeface="Barlow" pitchFamily="34" charset="-122"/>
                <a:cs typeface="Barlow" pitchFamily="34" charset="-120"/>
              </a:rPr>
              <a:t>Các trò chơi được thiết kế phù hợp với độ tuổi 24-36 tháng, tạo cơ hội cho trẻ thực hành kỹ năng ngôn ngữ và nhận thức. Thông qua việc chơi, trẻ sẽ ghi nhớ tốt hơn các từ vựng liên quan đến biển.</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0807" y="587931"/>
            <a:ext cx="7015520" cy="587931"/>
          </a:xfrm>
          <a:prstGeom prst="rect">
            <a:avLst/>
          </a:prstGeom>
          <a:noFill/>
          <a:ln/>
        </p:spPr>
        <p:txBody>
          <a:bodyPr wrap="none" lIns="0" tIns="0" rIns="0" bIns="0" rtlCol="0" anchor="t"/>
          <a:lstStyle/>
          <a:p>
            <a:pPr algn="l" indent="0" marL="0">
              <a:lnSpc>
                <a:spcPts val="4600"/>
              </a:lnSpc>
              <a:buNone/>
            </a:pPr>
            <a:r>
              <a:rPr lang="en-US" sz="3700" b="1" dirty="0">
                <a:solidFill>
                  <a:srgbClr val="F0FCFF"/>
                </a:solidFill>
                <a:latin typeface="Spline Sans Bold" pitchFamily="34" charset="0"/>
                <a:ea typeface="Spline Sans Bold" pitchFamily="34" charset="-122"/>
                <a:cs typeface="Spline Sans Bold" pitchFamily="34" charset="-120"/>
              </a:rPr>
              <a:t>Hoạt Động 4: Hồi Tĩnh - Nhận Xét</a:t>
            </a:r>
            <a:endParaRPr lang="en-US" sz="3700" dirty="0"/>
          </a:p>
        </p:txBody>
      </p:sp>
      <p:pic>
        <p:nvPicPr>
          <p:cNvPr id="3" name="Image 0" descr="preencoded.png">    </p:cNvPr>
          <p:cNvPicPr>
            <a:picLocks noChangeAspect="1"/>
          </p:cNvPicPr>
          <p:nvPr/>
        </p:nvPicPr>
        <p:blipFill>
          <a:blip r:embed="rId1"/>
          <a:stretch>
            <a:fillRect/>
          </a:stretch>
        </p:blipFill>
        <p:spPr>
          <a:xfrm>
            <a:off x="3370540" y="2781776"/>
            <a:ext cx="7889200" cy="7889200"/>
          </a:xfrm>
          <a:prstGeom prst="rect">
            <a:avLst/>
          </a:prstGeom>
        </p:spPr>
      </p:pic>
      <p:sp>
        <p:nvSpPr>
          <p:cNvPr id="4" name="Text 1"/>
          <p:cNvSpPr/>
          <p:nvPr/>
        </p:nvSpPr>
        <p:spPr>
          <a:xfrm>
            <a:off x="4574381" y="5023842"/>
            <a:ext cx="357188" cy="446484"/>
          </a:xfrm>
          <a:prstGeom prst="rect">
            <a:avLst/>
          </a:prstGeom>
          <a:noFill/>
          <a:ln/>
        </p:spPr>
        <p:txBody>
          <a:bodyPr wrap="none" lIns="0" tIns="0" rIns="0" bIns="0" rtlCol="0" anchor="t"/>
          <a:lstStyle/>
          <a:p>
            <a:pPr algn="l" indent="0" marL="0">
              <a:lnSpc>
                <a:spcPts val="4500"/>
              </a:lnSpc>
              <a:buNone/>
            </a:pPr>
            <a:r>
              <a:rPr lang="en-US" sz="2800" b="1" dirty="0">
                <a:solidFill>
                  <a:srgbClr val="E0E4E6"/>
                </a:solidFill>
                <a:latin typeface="Spline Sans Bold" pitchFamily="34" charset="0"/>
                <a:ea typeface="Spline Sans Bold" pitchFamily="34" charset="-122"/>
                <a:cs typeface="Spline Sans Bold" pitchFamily="34" charset="-120"/>
              </a:rPr>
              <a:t>1</a:t>
            </a:r>
            <a:endParaRPr lang="en-US" sz="2800" dirty="0"/>
          </a:p>
        </p:txBody>
      </p:sp>
      <p:pic>
        <p:nvPicPr>
          <p:cNvPr id="5" name="Image 1" descr="preencoded.png">    </p:cNvPr>
          <p:cNvPicPr>
            <a:picLocks noChangeAspect="1"/>
          </p:cNvPicPr>
          <p:nvPr/>
        </p:nvPicPr>
        <p:blipFill>
          <a:blip r:embed="rId2"/>
          <a:stretch>
            <a:fillRect/>
          </a:stretch>
        </p:blipFill>
        <p:spPr>
          <a:xfrm>
            <a:off x="3370540" y="2781776"/>
            <a:ext cx="7889200" cy="7889200"/>
          </a:xfrm>
          <a:prstGeom prst="rect">
            <a:avLst/>
          </a:prstGeom>
        </p:spPr>
      </p:pic>
      <p:sp>
        <p:nvSpPr>
          <p:cNvPr id="6" name="Text 2"/>
          <p:cNvSpPr/>
          <p:nvPr/>
        </p:nvSpPr>
        <p:spPr>
          <a:xfrm>
            <a:off x="7136487" y="3544610"/>
            <a:ext cx="357188" cy="446484"/>
          </a:xfrm>
          <a:prstGeom prst="rect">
            <a:avLst/>
          </a:prstGeom>
          <a:noFill/>
          <a:ln/>
        </p:spPr>
        <p:txBody>
          <a:bodyPr wrap="none" lIns="0" tIns="0" rIns="0" bIns="0" rtlCol="0" anchor="t"/>
          <a:lstStyle/>
          <a:p>
            <a:pPr algn="l" indent="0" marL="0">
              <a:lnSpc>
                <a:spcPts val="4500"/>
              </a:lnSpc>
              <a:buNone/>
            </a:pPr>
            <a:r>
              <a:rPr lang="en-US" sz="2800" b="1" dirty="0">
                <a:solidFill>
                  <a:srgbClr val="E0E4E6"/>
                </a:solidFill>
                <a:latin typeface="Spline Sans Bold" pitchFamily="34" charset="0"/>
                <a:ea typeface="Spline Sans Bold" pitchFamily="34" charset="-122"/>
                <a:cs typeface="Spline Sans Bold" pitchFamily="34" charset="-120"/>
              </a:rPr>
              <a:t>2</a:t>
            </a:r>
            <a:endParaRPr lang="en-US" sz="2800" dirty="0"/>
          </a:p>
        </p:txBody>
      </p:sp>
      <p:pic>
        <p:nvPicPr>
          <p:cNvPr id="7" name="Image 2" descr="preencoded.png">    </p:cNvPr>
          <p:cNvPicPr>
            <a:picLocks noChangeAspect="1"/>
          </p:cNvPicPr>
          <p:nvPr/>
        </p:nvPicPr>
        <p:blipFill>
          <a:blip r:embed="rId3"/>
          <a:stretch>
            <a:fillRect/>
          </a:stretch>
        </p:blipFill>
        <p:spPr>
          <a:xfrm>
            <a:off x="3370540" y="2781776"/>
            <a:ext cx="7889200" cy="7889200"/>
          </a:xfrm>
          <a:prstGeom prst="rect">
            <a:avLst/>
          </a:prstGeom>
        </p:spPr>
      </p:pic>
      <p:sp>
        <p:nvSpPr>
          <p:cNvPr id="8" name="Text 3"/>
          <p:cNvSpPr/>
          <p:nvPr/>
        </p:nvSpPr>
        <p:spPr>
          <a:xfrm>
            <a:off x="9698474" y="5023842"/>
            <a:ext cx="357188" cy="446484"/>
          </a:xfrm>
          <a:prstGeom prst="rect">
            <a:avLst/>
          </a:prstGeom>
          <a:noFill/>
          <a:ln/>
        </p:spPr>
        <p:txBody>
          <a:bodyPr wrap="none" lIns="0" tIns="0" rIns="0" bIns="0" rtlCol="0" anchor="t"/>
          <a:lstStyle/>
          <a:p>
            <a:pPr algn="l" indent="0" marL="0">
              <a:lnSpc>
                <a:spcPts val="4500"/>
              </a:lnSpc>
              <a:buNone/>
            </a:pPr>
            <a:r>
              <a:rPr lang="en-US" sz="2800" b="1" dirty="0">
                <a:solidFill>
                  <a:srgbClr val="E0E4E6"/>
                </a:solidFill>
                <a:latin typeface="Spline Sans Bold" pitchFamily="34" charset="0"/>
                <a:ea typeface="Spline Sans Bold" pitchFamily="34" charset="-122"/>
                <a:cs typeface="Spline Sans Bold" pitchFamily="34" charset="-120"/>
              </a:rPr>
              <a:t>3</a:t>
            </a:r>
            <a:endParaRPr lang="en-US" sz="2800" dirty="0"/>
          </a:p>
        </p:txBody>
      </p:sp>
      <p:sp>
        <p:nvSpPr>
          <p:cNvPr id="9" name="Text 4"/>
          <p:cNvSpPr/>
          <p:nvPr/>
        </p:nvSpPr>
        <p:spPr>
          <a:xfrm>
            <a:off x="740807" y="6964442"/>
            <a:ext cx="13148786" cy="677228"/>
          </a:xfrm>
          <a:prstGeom prst="rect">
            <a:avLst/>
          </a:prstGeom>
          <a:noFill/>
          <a:ln/>
        </p:spPr>
        <p:txBody>
          <a:bodyPr wrap="squar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Hoạt động hồi tĩnh kéo dài 2-3 phút, giúp trẻ ổn định tinh thần sau các hoạt động sôi nổi. Đây cũng là thời điểm tốt để củng cố kiến thức và giáo dục ý thức bảo vệ môi trường biển cho trẻ từ sớm.</a:t>
            </a:r>
            <a:endParaRPr lang="en-US" sz="1650" dirty="0"/>
          </a:p>
        </p:txBody>
      </p:sp>
      <p:sp>
        <p:nvSpPr>
          <p:cNvPr id="10" name="Text 5"/>
          <p:cNvSpPr/>
          <p:nvPr/>
        </p:nvSpPr>
        <p:spPr>
          <a:xfrm>
            <a:off x="1650444" y="2443877"/>
            <a:ext cx="2351842" cy="293846"/>
          </a:xfrm>
          <a:prstGeom prst="rect">
            <a:avLst/>
          </a:prstGeom>
          <a:noFill/>
          <a:ln/>
        </p:spPr>
        <p:txBody>
          <a:bodyPr wrap="none" lIns="0" tIns="0" rIns="0" bIns="0" rtlCol="0" anchor="t"/>
          <a:lstStyle/>
          <a:p>
            <a:pPr algn="ctr" indent="0" marL="0">
              <a:lnSpc>
                <a:spcPts val="2300"/>
              </a:lnSpc>
              <a:buNone/>
            </a:pPr>
            <a:r>
              <a:rPr lang="en-US" sz="1850" b="1" dirty="0">
                <a:solidFill>
                  <a:srgbClr val="F0FCFF"/>
                </a:solidFill>
                <a:latin typeface="Spline Sans Bold" pitchFamily="34" charset="0"/>
                <a:ea typeface="Spline Sans Bold" pitchFamily="34" charset="-122"/>
                <a:cs typeface="Spline Sans Bold" pitchFamily="34" charset="-120"/>
              </a:rPr>
              <a:t>Đặt Câu Hỏi</a:t>
            </a:r>
            <a:endParaRPr lang="en-US" sz="1850" dirty="0"/>
          </a:p>
        </p:txBody>
      </p:sp>
      <p:sp>
        <p:nvSpPr>
          <p:cNvPr id="11" name="Text 6"/>
          <p:cNvSpPr/>
          <p:nvPr/>
        </p:nvSpPr>
        <p:spPr>
          <a:xfrm>
            <a:off x="740807" y="2864644"/>
            <a:ext cx="4171236" cy="677228"/>
          </a:xfrm>
          <a:prstGeom prst="rect">
            <a:avLst/>
          </a:prstGeom>
          <a:noFill/>
          <a:ln/>
        </p:spPr>
        <p:txBody>
          <a:bodyPr wrap="square" lIns="0" tIns="0" rIns="0" bIns="0" rtlCol="0" anchor="t"/>
          <a:lstStyle/>
          <a:p>
            <a:pPr algn="ctr" indent="0" marL="0">
              <a:lnSpc>
                <a:spcPts val="2650"/>
              </a:lnSpc>
              <a:buNone/>
            </a:pPr>
            <a:r>
              <a:rPr lang="en-US" sz="1650" dirty="0">
                <a:solidFill>
                  <a:srgbClr val="E0E4E6"/>
                </a:solidFill>
                <a:latin typeface="Barlow" pitchFamily="34" charset="0"/>
                <a:ea typeface="Barlow" pitchFamily="34" charset="-122"/>
                <a:cs typeface="Barlow" pitchFamily="34" charset="-120"/>
              </a:rPr>
              <a:t>Cô hỏi trẻ: Con vừa học gì? Con có thích đi biển không?</a:t>
            </a:r>
            <a:endParaRPr lang="en-US" sz="1650" dirty="0"/>
          </a:p>
        </p:txBody>
      </p:sp>
      <p:sp>
        <p:nvSpPr>
          <p:cNvPr id="12" name="Text 7"/>
          <p:cNvSpPr/>
          <p:nvPr/>
        </p:nvSpPr>
        <p:spPr>
          <a:xfrm>
            <a:off x="6139101" y="1599128"/>
            <a:ext cx="2351842" cy="293846"/>
          </a:xfrm>
          <a:prstGeom prst="rect">
            <a:avLst/>
          </a:prstGeom>
          <a:noFill/>
          <a:ln/>
        </p:spPr>
        <p:txBody>
          <a:bodyPr wrap="none" lIns="0" tIns="0" rIns="0" bIns="0" rtlCol="0" anchor="t"/>
          <a:lstStyle/>
          <a:p>
            <a:pPr algn="ctr" indent="0" marL="0">
              <a:lnSpc>
                <a:spcPts val="2300"/>
              </a:lnSpc>
              <a:buNone/>
            </a:pPr>
            <a:r>
              <a:rPr lang="en-US" sz="1850" b="1" dirty="0">
                <a:solidFill>
                  <a:srgbClr val="F0FCFF"/>
                </a:solidFill>
                <a:latin typeface="Spline Sans Bold" pitchFamily="34" charset="0"/>
                <a:ea typeface="Spline Sans Bold" pitchFamily="34" charset="-122"/>
                <a:cs typeface="Spline Sans Bold" pitchFamily="34" charset="-120"/>
              </a:rPr>
              <a:t>Nhận Xét</a:t>
            </a:r>
            <a:endParaRPr lang="en-US" sz="1850" dirty="0"/>
          </a:p>
        </p:txBody>
      </p:sp>
      <p:sp>
        <p:nvSpPr>
          <p:cNvPr id="13" name="Text 8"/>
          <p:cNvSpPr/>
          <p:nvPr/>
        </p:nvSpPr>
        <p:spPr>
          <a:xfrm>
            <a:off x="5234464" y="2019895"/>
            <a:ext cx="4161234" cy="338614"/>
          </a:xfrm>
          <a:prstGeom prst="rect">
            <a:avLst/>
          </a:prstGeom>
          <a:noFill/>
          <a:ln/>
        </p:spPr>
        <p:txBody>
          <a:bodyPr wrap="none" lIns="0" tIns="0" rIns="0" bIns="0" rtlCol="0" anchor="t"/>
          <a:lstStyle/>
          <a:p>
            <a:pPr algn="ctr" indent="0" marL="0">
              <a:lnSpc>
                <a:spcPts val="2650"/>
              </a:lnSpc>
              <a:buNone/>
            </a:pPr>
            <a:r>
              <a:rPr lang="en-US" sz="1650" dirty="0">
                <a:solidFill>
                  <a:srgbClr val="E0E4E6"/>
                </a:solidFill>
                <a:latin typeface="Barlow" pitchFamily="34" charset="0"/>
                <a:ea typeface="Barlow" pitchFamily="34" charset="-122"/>
                <a:cs typeface="Barlow" pitchFamily="34" charset="-120"/>
              </a:rPr>
              <a:t>Tuyên dương các bạn gọi tên giỏi, nghe ngoan.</a:t>
            </a:r>
            <a:endParaRPr lang="en-US" sz="1650" dirty="0"/>
          </a:p>
        </p:txBody>
      </p:sp>
      <p:sp>
        <p:nvSpPr>
          <p:cNvPr id="14" name="Text 9"/>
          <p:cNvSpPr/>
          <p:nvPr/>
        </p:nvSpPr>
        <p:spPr>
          <a:xfrm>
            <a:off x="10627995" y="2443877"/>
            <a:ext cx="2351842" cy="293846"/>
          </a:xfrm>
          <a:prstGeom prst="rect">
            <a:avLst/>
          </a:prstGeom>
          <a:noFill/>
          <a:ln/>
        </p:spPr>
        <p:txBody>
          <a:bodyPr wrap="none" lIns="0" tIns="0" rIns="0" bIns="0" rtlCol="0" anchor="t"/>
          <a:lstStyle/>
          <a:p>
            <a:pPr algn="ctr" indent="0" marL="0">
              <a:lnSpc>
                <a:spcPts val="2300"/>
              </a:lnSpc>
              <a:buNone/>
            </a:pPr>
            <a:r>
              <a:rPr lang="en-US" sz="1850" b="1" dirty="0">
                <a:solidFill>
                  <a:srgbClr val="F0FCFF"/>
                </a:solidFill>
                <a:latin typeface="Spline Sans Bold" pitchFamily="34" charset="0"/>
                <a:ea typeface="Spline Sans Bold" pitchFamily="34" charset="-122"/>
                <a:cs typeface="Spline Sans Bold" pitchFamily="34" charset="-120"/>
              </a:rPr>
              <a:t>Nhắn Nhủ</a:t>
            </a:r>
            <a:endParaRPr lang="en-US" sz="1850" dirty="0"/>
          </a:p>
        </p:txBody>
      </p:sp>
      <p:sp>
        <p:nvSpPr>
          <p:cNvPr id="15" name="Text 10"/>
          <p:cNvSpPr/>
          <p:nvPr/>
        </p:nvSpPr>
        <p:spPr>
          <a:xfrm>
            <a:off x="9718238" y="2864644"/>
            <a:ext cx="4171355" cy="677228"/>
          </a:xfrm>
          <a:prstGeom prst="rect">
            <a:avLst/>
          </a:prstGeom>
          <a:noFill/>
          <a:ln/>
        </p:spPr>
        <p:txBody>
          <a:bodyPr wrap="square" lIns="0" tIns="0" rIns="0" bIns="0" rtlCol="0" anchor="t"/>
          <a:lstStyle/>
          <a:p>
            <a:pPr algn="ctr" indent="0" marL="0">
              <a:lnSpc>
                <a:spcPts val="2650"/>
              </a:lnSpc>
              <a:buNone/>
            </a:pPr>
            <a:r>
              <a:rPr lang="en-US" sz="1650" dirty="0">
                <a:solidFill>
                  <a:srgbClr val="E0E4E6"/>
                </a:solidFill>
                <a:latin typeface="Barlow" pitchFamily="34" charset="0"/>
                <a:ea typeface="Barlow" pitchFamily="34" charset="-122"/>
                <a:cs typeface="Barlow" pitchFamily="34" charset="-120"/>
              </a:rPr>
              <a:t>Cô nhắn nhủ: "Biển rất đẹp, khi đi biển mình không vứt rác nhé!"</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47606" y="667703"/>
            <a:ext cx="5381744" cy="672703"/>
          </a:xfrm>
          <a:prstGeom prst="rect">
            <a:avLst/>
          </a:prstGeom>
          <a:noFill/>
          <a:ln/>
        </p:spPr>
        <p:txBody>
          <a:bodyPr wrap="none" lIns="0" tIns="0" rIns="0" bIns="0" rtlCol="0" anchor="t"/>
          <a:lstStyle/>
          <a:p>
            <a:pPr algn="l" indent="0" marL="0">
              <a:lnSpc>
                <a:spcPts val="5250"/>
              </a:lnSpc>
              <a:buNone/>
            </a:pPr>
            <a:r>
              <a:rPr lang="en-US" sz="4200" b="1" dirty="0">
                <a:solidFill>
                  <a:srgbClr val="F0FCFF"/>
                </a:solidFill>
                <a:latin typeface="Spline Sans Bold" pitchFamily="34" charset="0"/>
                <a:ea typeface="Spline Sans Bold" pitchFamily="34" charset="-122"/>
                <a:cs typeface="Spline Sans Bold" pitchFamily="34" charset="-120"/>
              </a:rPr>
              <a:t>Gợi Ý Mở Rộng</a:t>
            </a:r>
            <a:endParaRPr lang="en-US" sz="4200" dirty="0"/>
          </a:p>
        </p:txBody>
      </p:sp>
      <p:sp>
        <p:nvSpPr>
          <p:cNvPr id="3" name="Shape 1"/>
          <p:cNvSpPr/>
          <p:nvPr/>
        </p:nvSpPr>
        <p:spPr>
          <a:xfrm>
            <a:off x="847606" y="1824752"/>
            <a:ext cx="2155746" cy="1353383"/>
          </a:xfrm>
          <a:prstGeom prst="roundRect">
            <a:avLst>
              <a:gd name="adj" fmla="val 26841"/>
            </a:avLst>
          </a:prstGeom>
          <a:solidFill>
            <a:srgbClr val="0A081B"/>
          </a:solidFill>
          <a:ln w="22860">
            <a:solidFill>
              <a:srgbClr val="16FFBB"/>
            </a:solidFill>
            <a:prstDash val="solid"/>
          </a:ln>
        </p:spPr>
      </p:sp>
      <p:pic>
        <p:nvPicPr>
          <p:cNvPr id="4" name="Image 0" descr="preencoded.png">    </p:cNvPr>
          <p:cNvPicPr>
            <a:picLocks noChangeAspect="1"/>
          </p:cNvPicPr>
          <p:nvPr/>
        </p:nvPicPr>
        <p:blipFill>
          <a:blip r:embed="rId1"/>
          <a:stretch>
            <a:fillRect/>
          </a:stretch>
        </p:blipFill>
        <p:spPr>
          <a:xfrm>
            <a:off x="1755219" y="2288619"/>
            <a:ext cx="340519" cy="425648"/>
          </a:xfrm>
          <a:prstGeom prst="rect">
            <a:avLst/>
          </a:prstGeom>
        </p:spPr>
      </p:pic>
      <p:sp>
        <p:nvSpPr>
          <p:cNvPr id="5" name="Text 2"/>
          <p:cNvSpPr/>
          <p:nvPr/>
        </p:nvSpPr>
        <p:spPr>
          <a:xfrm>
            <a:off x="3245525" y="2066925"/>
            <a:ext cx="2690812" cy="336352"/>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Bold" pitchFamily="34" charset="0"/>
                <a:ea typeface="Spline Sans Bold" pitchFamily="34" charset="-122"/>
                <a:cs typeface="Spline Sans Bold" pitchFamily="34" charset="-120"/>
              </a:rPr>
              <a:t>Góc Chơi</a:t>
            </a:r>
            <a:endParaRPr lang="en-US" sz="2100" dirty="0"/>
          </a:p>
        </p:txBody>
      </p:sp>
      <p:sp>
        <p:nvSpPr>
          <p:cNvPr id="6" name="Text 3"/>
          <p:cNvSpPr/>
          <p:nvPr/>
        </p:nvSpPr>
        <p:spPr>
          <a:xfrm>
            <a:off x="3245525" y="2548533"/>
            <a:ext cx="6878003" cy="387429"/>
          </a:xfrm>
          <a:prstGeom prst="rect">
            <a:avLst/>
          </a:prstGeom>
          <a:noFill/>
          <a:ln/>
        </p:spPr>
        <p:txBody>
          <a:bodyPr wrap="none" lIns="0" tIns="0" rIns="0" bIns="0" rtlCol="0" anchor="t"/>
          <a:lstStyle/>
          <a:p>
            <a:pPr algn="l" indent="0" marL="0">
              <a:lnSpc>
                <a:spcPts val="3050"/>
              </a:lnSpc>
              <a:buNone/>
            </a:pPr>
            <a:r>
              <a:rPr lang="en-US" sz="1900" dirty="0">
                <a:solidFill>
                  <a:srgbClr val="E0E4E6"/>
                </a:solidFill>
                <a:latin typeface="Barlow" pitchFamily="34" charset="0"/>
                <a:ea typeface="Barlow" pitchFamily="34" charset="-122"/>
                <a:cs typeface="Barlow" pitchFamily="34" charset="-120"/>
              </a:rPr>
              <a:t>Tổ chức góc chơi: "Bé đi biển" - cho trẻ chơi xếp cát, mặc áo phao...</a:t>
            </a:r>
            <a:endParaRPr lang="en-US" sz="1900" dirty="0"/>
          </a:p>
        </p:txBody>
      </p:sp>
      <p:sp>
        <p:nvSpPr>
          <p:cNvPr id="7" name="Shape 4"/>
          <p:cNvSpPr/>
          <p:nvPr/>
        </p:nvSpPr>
        <p:spPr>
          <a:xfrm>
            <a:off x="3124438" y="3162895"/>
            <a:ext cx="10537269" cy="15240"/>
          </a:xfrm>
          <a:prstGeom prst="roundRect">
            <a:avLst>
              <a:gd name="adj" fmla="val 2383650"/>
            </a:avLst>
          </a:prstGeom>
          <a:solidFill>
            <a:srgbClr val="16FFBB"/>
          </a:solidFill>
          <a:ln/>
        </p:spPr>
      </p:sp>
      <p:sp>
        <p:nvSpPr>
          <p:cNvPr id="8" name="Shape 5"/>
          <p:cNvSpPr/>
          <p:nvPr/>
        </p:nvSpPr>
        <p:spPr>
          <a:xfrm>
            <a:off x="847606" y="3299222"/>
            <a:ext cx="4311610" cy="1353383"/>
          </a:xfrm>
          <a:prstGeom prst="roundRect">
            <a:avLst>
              <a:gd name="adj" fmla="val 26841"/>
            </a:avLst>
          </a:prstGeom>
          <a:solidFill>
            <a:srgbClr val="0A081B"/>
          </a:solidFill>
          <a:ln w="22860">
            <a:solidFill>
              <a:srgbClr val="29DDDA"/>
            </a:solidFill>
            <a:prstDash val="solid"/>
          </a:ln>
        </p:spPr>
      </p:sp>
      <p:pic>
        <p:nvPicPr>
          <p:cNvPr id="9" name="Image 1" descr="preencoded.png">    </p:cNvPr>
          <p:cNvPicPr>
            <a:picLocks noChangeAspect="1"/>
          </p:cNvPicPr>
          <p:nvPr/>
        </p:nvPicPr>
        <p:blipFill>
          <a:blip r:embed="rId2"/>
          <a:stretch>
            <a:fillRect/>
          </a:stretch>
        </p:blipFill>
        <p:spPr>
          <a:xfrm>
            <a:off x="2833092" y="3763089"/>
            <a:ext cx="340519" cy="425648"/>
          </a:xfrm>
          <a:prstGeom prst="rect">
            <a:avLst/>
          </a:prstGeom>
        </p:spPr>
      </p:pic>
      <p:sp>
        <p:nvSpPr>
          <p:cNvPr id="10" name="Text 6"/>
          <p:cNvSpPr/>
          <p:nvPr/>
        </p:nvSpPr>
        <p:spPr>
          <a:xfrm>
            <a:off x="5401389" y="3541395"/>
            <a:ext cx="2807256" cy="336352"/>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Bold" pitchFamily="34" charset="0"/>
                <a:ea typeface="Spline Sans Bold" pitchFamily="34" charset="-122"/>
                <a:cs typeface="Spline Sans Bold" pitchFamily="34" charset="-120"/>
              </a:rPr>
              <a:t>Hoạt Động Nghệ Thuật</a:t>
            </a:r>
            <a:endParaRPr lang="en-US" sz="2100" dirty="0"/>
          </a:p>
        </p:txBody>
      </p:sp>
      <p:sp>
        <p:nvSpPr>
          <p:cNvPr id="11" name="Text 7"/>
          <p:cNvSpPr/>
          <p:nvPr/>
        </p:nvSpPr>
        <p:spPr>
          <a:xfrm>
            <a:off x="5401389" y="4023003"/>
            <a:ext cx="5894308" cy="387429"/>
          </a:xfrm>
          <a:prstGeom prst="rect">
            <a:avLst/>
          </a:prstGeom>
          <a:noFill/>
          <a:ln/>
        </p:spPr>
        <p:txBody>
          <a:bodyPr wrap="none" lIns="0" tIns="0" rIns="0" bIns="0" rtlCol="0" anchor="t"/>
          <a:lstStyle/>
          <a:p>
            <a:pPr algn="l" indent="0" marL="0">
              <a:lnSpc>
                <a:spcPts val="3050"/>
              </a:lnSpc>
              <a:buNone/>
            </a:pPr>
            <a:r>
              <a:rPr lang="en-US" sz="1900" dirty="0">
                <a:solidFill>
                  <a:srgbClr val="E0E4E6"/>
                </a:solidFill>
                <a:latin typeface="Barlow" pitchFamily="34" charset="0"/>
                <a:ea typeface="Barlow" pitchFamily="34" charset="-122"/>
                <a:cs typeface="Barlow" pitchFamily="34" charset="-120"/>
              </a:rPr>
              <a:t>Tô màu con cua, con cá, hoặc xếp tranh biển theo chủ đề.</a:t>
            </a:r>
            <a:endParaRPr lang="en-US" sz="1900" dirty="0"/>
          </a:p>
        </p:txBody>
      </p:sp>
      <p:sp>
        <p:nvSpPr>
          <p:cNvPr id="12" name="Shape 8"/>
          <p:cNvSpPr/>
          <p:nvPr/>
        </p:nvSpPr>
        <p:spPr>
          <a:xfrm>
            <a:off x="5280303" y="4637365"/>
            <a:ext cx="8381405" cy="15240"/>
          </a:xfrm>
          <a:prstGeom prst="roundRect">
            <a:avLst>
              <a:gd name="adj" fmla="val 2383650"/>
            </a:avLst>
          </a:prstGeom>
          <a:solidFill>
            <a:srgbClr val="29DDDA"/>
          </a:solidFill>
          <a:ln/>
        </p:spPr>
      </p:sp>
      <p:sp>
        <p:nvSpPr>
          <p:cNvPr id="13" name="Shape 9"/>
          <p:cNvSpPr/>
          <p:nvPr/>
        </p:nvSpPr>
        <p:spPr>
          <a:xfrm>
            <a:off x="847606" y="4773692"/>
            <a:ext cx="6467594" cy="1740813"/>
          </a:xfrm>
          <a:prstGeom prst="roundRect">
            <a:avLst>
              <a:gd name="adj" fmla="val 20868"/>
            </a:avLst>
          </a:prstGeom>
          <a:solidFill>
            <a:srgbClr val="0A081B"/>
          </a:solidFill>
          <a:ln w="22860">
            <a:solidFill>
              <a:srgbClr val="37A7E7"/>
            </a:solidFill>
            <a:prstDash val="solid"/>
          </a:ln>
        </p:spPr>
      </p:sp>
      <p:pic>
        <p:nvPicPr>
          <p:cNvPr id="14" name="Image 2" descr="preencoded.png">    </p:cNvPr>
          <p:cNvPicPr>
            <a:picLocks noChangeAspect="1"/>
          </p:cNvPicPr>
          <p:nvPr/>
        </p:nvPicPr>
        <p:blipFill>
          <a:blip r:embed="rId3"/>
          <a:stretch>
            <a:fillRect/>
          </a:stretch>
        </p:blipFill>
        <p:spPr>
          <a:xfrm>
            <a:off x="3911084" y="5431274"/>
            <a:ext cx="340519" cy="425648"/>
          </a:xfrm>
          <a:prstGeom prst="rect">
            <a:avLst/>
          </a:prstGeom>
        </p:spPr>
      </p:pic>
      <p:sp>
        <p:nvSpPr>
          <p:cNvPr id="15" name="Text 10"/>
          <p:cNvSpPr/>
          <p:nvPr/>
        </p:nvSpPr>
        <p:spPr>
          <a:xfrm>
            <a:off x="7557373" y="5015865"/>
            <a:ext cx="2690812" cy="336352"/>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Bold" pitchFamily="34" charset="0"/>
                <a:ea typeface="Spline Sans Bold" pitchFamily="34" charset="-122"/>
                <a:cs typeface="Spline Sans Bold" pitchFamily="34" charset="-120"/>
              </a:rPr>
              <a:t>Liên Kết Gia Đình</a:t>
            </a:r>
            <a:endParaRPr lang="en-US" sz="2100" dirty="0"/>
          </a:p>
        </p:txBody>
      </p:sp>
      <p:sp>
        <p:nvSpPr>
          <p:cNvPr id="16" name="Text 11"/>
          <p:cNvSpPr/>
          <p:nvPr/>
        </p:nvSpPr>
        <p:spPr>
          <a:xfrm>
            <a:off x="7557373" y="5497473"/>
            <a:ext cx="5983248" cy="774859"/>
          </a:xfrm>
          <a:prstGeom prst="rect">
            <a:avLst/>
          </a:prstGeom>
          <a:noFill/>
          <a:ln/>
        </p:spPr>
        <p:txBody>
          <a:bodyPr wrap="square" lIns="0" tIns="0" rIns="0" bIns="0" rtlCol="0" anchor="t"/>
          <a:lstStyle/>
          <a:p>
            <a:pPr algn="l" indent="0" marL="0">
              <a:lnSpc>
                <a:spcPts val="3050"/>
              </a:lnSpc>
              <a:buNone/>
            </a:pPr>
            <a:r>
              <a:rPr lang="en-US" sz="1900" dirty="0">
                <a:solidFill>
                  <a:srgbClr val="E0E4E6"/>
                </a:solidFill>
                <a:latin typeface="Barlow" pitchFamily="34" charset="0"/>
                <a:ea typeface="Barlow" pitchFamily="34" charset="-122"/>
                <a:cs typeface="Barlow" pitchFamily="34" charset="-120"/>
              </a:rPr>
              <a:t>Gợi ý phụ huynh kể chuyện về biển hoặc đưa trẻ đi biển nếu có điều kiện.</a:t>
            </a:r>
            <a:endParaRPr lang="en-US" sz="1900" dirty="0"/>
          </a:p>
        </p:txBody>
      </p:sp>
      <p:sp>
        <p:nvSpPr>
          <p:cNvPr id="17" name="Text 12"/>
          <p:cNvSpPr/>
          <p:nvPr/>
        </p:nvSpPr>
        <p:spPr>
          <a:xfrm>
            <a:off x="847606" y="6786920"/>
            <a:ext cx="12935188" cy="774859"/>
          </a:xfrm>
          <a:prstGeom prst="rect">
            <a:avLst/>
          </a:prstGeom>
          <a:noFill/>
          <a:ln/>
        </p:spPr>
        <p:txBody>
          <a:bodyPr wrap="square" lIns="0" tIns="0" rIns="0" bIns="0" rtlCol="0" anchor="t"/>
          <a:lstStyle/>
          <a:p>
            <a:pPr algn="l" indent="0" marL="0">
              <a:lnSpc>
                <a:spcPts val="3050"/>
              </a:lnSpc>
              <a:buNone/>
            </a:pPr>
            <a:r>
              <a:rPr lang="en-US" sz="1900" dirty="0">
                <a:solidFill>
                  <a:srgbClr val="E0E4E6"/>
                </a:solidFill>
                <a:latin typeface="Barlow" pitchFamily="34" charset="0"/>
                <a:ea typeface="Barlow" pitchFamily="34" charset="-122"/>
                <a:cs typeface="Barlow" pitchFamily="34" charset="-120"/>
              </a:rPr>
              <a:t>Các hoạt động mở rộng giúp trẻ tiếp tục khám phá chủ đề biển sau giờ học chính. Việc tích hợp chủ đề này vào nhiều hoạt động khác nhau sẽ giúp trẻ ghi nhớ tốt hơn và phát triển đa dạng các kỹ năng.</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2025-04-14T05:16:56Z</dcterms:created>
  <dcterms:modified xsi:type="dcterms:W3CDTF">2025-04-14T05:16:56Z</dcterms:modified>
</cp:coreProperties>
</file>