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ontserrat Black"/>
      <p:regular r:id="rId15"/>
    </p:embeddedFont>
    <p:embeddedFont>
      <p:font typeface="Montserrat Black"/>
      <p:regular r:id="rId16"/>
    </p:embeddedFont>
    <p:embeddedFont>
      <p:font typeface="Inconsolata"/>
      <p:regular r:id="rId17"/>
    </p:embeddedFont>
    <p:embeddedFont>
      <p:font typeface="Inconsolata"/>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Câu Chuyện Về Giọt Nước: Giáo Án Cho Trẻ 24-36 Tháng</a:t>
            </a:r>
            <a:endParaRPr lang="en-US" sz="4450" dirty="0"/>
          </a:p>
        </p:txBody>
      </p:sp>
      <p:sp>
        <p:nvSpPr>
          <p:cNvPr id="4" name="Text 1"/>
          <p:cNvSpPr/>
          <p:nvPr/>
        </p:nvSpPr>
        <p:spPr>
          <a:xfrm>
            <a:off x="6280190" y="3261360"/>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Giáo án truyện "Câu Chuyện Về Giọt Nước" được thiết kế cho trẻ từ 24-36 tháng, tập trung vào lĩnh vực phát triển ngôn ngữ và nhận thức. Thông qua câu chuyện về hành trình của một giọt nước, trẻ sẽ được làm quen với các hiện tượng tự nhiên như mưa, nắng và quá trình nước bay hơi.</a:t>
            </a:r>
            <a:endParaRPr lang="en-US" sz="1750" dirty="0"/>
          </a:p>
        </p:txBody>
      </p:sp>
      <p:sp>
        <p:nvSpPr>
          <p:cNvPr id="5" name="Text 2"/>
          <p:cNvSpPr/>
          <p:nvPr/>
        </p:nvSpPr>
        <p:spPr>
          <a:xfrm>
            <a:off x="6280190" y="5331023"/>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Bài học kéo dài 15-20 phút, giúp trẻ phát triển khả năng lắng nghe, ghi nhớ nội dung chuyện ngắn và trả lời các câu hỏi đơn giản. Đồng thời, trẻ cũng được khuyến khích yêu quý thiên nhiên và biết quý trọng, giữ gìn nước sạch.</a:t>
            </a:r>
            <a:endParaRPr lang="en-US" sz="1750" dirty="0"/>
          </a:p>
        </p:txBody>
      </p:sp>
      <p:sp>
        <p:nvSpPr>
          <p:cNvPr id="6" name="Shape 3"/>
          <p:cNvSpPr/>
          <p:nvPr/>
        </p:nvSpPr>
        <p:spPr>
          <a:xfrm>
            <a:off x="6280190" y="7054691"/>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287810" y="7062311"/>
            <a:ext cx="347663" cy="347663"/>
          </a:xfrm>
          <a:prstGeom prst="rect">
            <a:avLst/>
          </a:prstGeom>
        </p:spPr>
      </p:pic>
      <p:sp>
        <p:nvSpPr>
          <p:cNvPr id="8" name="Text 4"/>
          <p:cNvSpPr/>
          <p:nvPr/>
        </p:nvSpPr>
        <p:spPr>
          <a:xfrm>
            <a:off x="6756440" y="7037784"/>
            <a:ext cx="2550438" cy="396835"/>
          </a:xfrm>
          <a:prstGeom prst="rect">
            <a:avLst/>
          </a:prstGeom>
          <a:noFill/>
          <a:ln/>
        </p:spPr>
        <p:txBody>
          <a:bodyPr wrap="none" lIns="0" tIns="0" rIns="0" bIns="0" rtlCol="0" anchor="t"/>
          <a:lstStyle/>
          <a:p>
            <a:pPr algn="l" indent="0" marL="0">
              <a:lnSpc>
                <a:spcPts val="3100"/>
              </a:lnSpc>
              <a:buNone/>
            </a:pPr>
            <a:r>
              <a:rPr lang="en-US" sz="2200" b="1" dirty="0">
                <a:solidFill>
                  <a:srgbClr val="151617"/>
                </a:solidFill>
                <a:latin typeface="Inconsolata Bold" pitchFamily="34" charset="0"/>
                <a:ea typeface="Inconsolata Bold" pitchFamily="34" charset="-122"/>
                <a:cs typeface="Inconsolata Bold" pitchFamily="34" charset="-120"/>
              </a:rPr>
              <a:t>by Huongmai Nguyen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27691"/>
            <a:ext cx="10258306" cy="708779"/>
          </a:xfrm>
          <a:prstGeom prst="rect">
            <a:avLst/>
          </a:prstGeom>
          <a:noFill/>
          <a:ln/>
        </p:spPr>
        <p:txBody>
          <a:bodyPr wrap="non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Mục Đích và Yêu Cầu Của Bài Học</a:t>
            </a:r>
            <a:endParaRPr lang="en-US" sz="4450" dirty="0"/>
          </a:p>
        </p:txBody>
      </p:sp>
      <p:sp>
        <p:nvSpPr>
          <p:cNvPr id="3" name="Shape 1"/>
          <p:cNvSpPr/>
          <p:nvPr/>
        </p:nvSpPr>
        <p:spPr>
          <a:xfrm>
            <a:off x="793790" y="2945249"/>
            <a:ext cx="510302" cy="510302"/>
          </a:xfrm>
          <a:prstGeom prst="roundRect">
            <a:avLst>
              <a:gd name="adj" fmla="val 1792"/>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4" name="Image 0" descr="preencoded.png">    </p:cNvPr>
          <p:cNvPicPr>
            <a:picLocks noChangeAspect="1"/>
          </p:cNvPicPr>
          <p:nvPr/>
        </p:nvPicPr>
        <p:blipFill>
          <a:blip r:embed="rId1"/>
          <a:stretch>
            <a:fillRect/>
          </a:stretch>
        </p:blipFill>
        <p:spPr>
          <a:xfrm>
            <a:off x="878860" y="2987754"/>
            <a:ext cx="340162" cy="425291"/>
          </a:xfrm>
          <a:prstGeom prst="rect">
            <a:avLst/>
          </a:prstGeom>
        </p:spPr>
      </p:pic>
      <p:sp>
        <p:nvSpPr>
          <p:cNvPr id="5" name="Text 2"/>
          <p:cNvSpPr/>
          <p:nvPr/>
        </p:nvSpPr>
        <p:spPr>
          <a:xfrm>
            <a:off x="1530906" y="294524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Kiến thức</a:t>
            </a:r>
            <a:endParaRPr lang="en-US" sz="2200" dirty="0"/>
          </a:p>
        </p:txBody>
      </p:sp>
      <p:sp>
        <p:nvSpPr>
          <p:cNvPr id="6" name="Text 3"/>
          <p:cNvSpPr/>
          <p:nvPr/>
        </p:nvSpPr>
        <p:spPr>
          <a:xfrm>
            <a:off x="1530906" y="3435668"/>
            <a:ext cx="3459242" cy="3266123"/>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Trẻ biết tên truyện "Câu chuyện về giọt nước" và hiểu câu chuyện kể về hành trình của giọt nước từ mưa xuống đất, thành sông suối, bay lên trời và trở về làm mưa. Trẻ cũng nhận biết được một số hiện tượng tự nhiên như mưa, nắng, nước bay hơi.</a:t>
            </a:r>
            <a:endParaRPr lang="en-US" sz="1750" dirty="0"/>
          </a:p>
        </p:txBody>
      </p:sp>
      <p:sp>
        <p:nvSpPr>
          <p:cNvPr id="7" name="Shape 4"/>
          <p:cNvSpPr/>
          <p:nvPr/>
        </p:nvSpPr>
        <p:spPr>
          <a:xfrm>
            <a:off x="5216962" y="2945249"/>
            <a:ext cx="510302" cy="510302"/>
          </a:xfrm>
          <a:prstGeom prst="roundRect">
            <a:avLst>
              <a:gd name="adj" fmla="val 1792"/>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8" name="Image 1" descr="preencoded.png">    </p:cNvPr>
          <p:cNvPicPr>
            <a:picLocks noChangeAspect="1"/>
          </p:cNvPicPr>
          <p:nvPr/>
        </p:nvPicPr>
        <p:blipFill>
          <a:blip r:embed="rId2"/>
          <a:stretch>
            <a:fillRect/>
          </a:stretch>
        </p:blipFill>
        <p:spPr>
          <a:xfrm>
            <a:off x="5302032" y="2987754"/>
            <a:ext cx="340162" cy="425291"/>
          </a:xfrm>
          <a:prstGeom prst="rect">
            <a:avLst/>
          </a:prstGeom>
        </p:spPr>
      </p:pic>
      <p:sp>
        <p:nvSpPr>
          <p:cNvPr id="9" name="Text 5"/>
          <p:cNvSpPr/>
          <p:nvPr/>
        </p:nvSpPr>
        <p:spPr>
          <a:xfrm>
            <a:off x="5954078" y="294524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Kỹ năng</a:t>
            </a:r>
            <a:endParaRPr lang="en-US" sz="2200" dirty="0"/>
          </a:p>
        </p:txBody>
      </p:sp>
      <p:sp>
        <p:nvSpPr>
          <p:cNvPr id="10" name="Text 6"/>
          <p:cNvSpPr/>
          <p:nvPr/>
        </p:nvSpPr>
        <p:spPr>
          <a:xfrm>
            <a:off x="5954078" y="3435668"/>
            <a:ext cx="3459242" cy="2540318"/>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Phát triển khả năng lắng nghe và ghi nhớ nội dung chuyện ngắn. Trẻ biết trả lời câu hỏi đơn giản về nhân vật và tình tiết trong truyện, rèn ngôn ngữ mạch lạc, kỹ năng quan sát và suy luận đơn giản.</a:t>
            </a:r>
            <a:endParaRPr lang="en-US" sz="1750" dirty="0"/>
          </a:p>
        </p:txBody>
      </p:sp>
      <p:sp>
        <p:nvSpPr>
          <p:cNvPr id="11" name="Shape 7"/>
          <p:cNvSpPr/>
          <p:nvPr/>
        </p:nvSpPr>
        <p:spPr>
          <a:xfrm>
            <a:off x="9640133" y="2945249"/>
            <a:ext cx="510302" cy="510302"/>
          </a:xfrm>
          <a:prstGeom prst="roundRect">
            <a:avLst>
              <a:gd name="adj" fmla="val 1792"/>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12" name="Image 2" descr="preencoded.png">    </p:cNvPr>
          <p:cNvPicPr>
            <a:picLocks noChangeAspect="1"/>
          </p:cNvPicPr>
          <p:nvPr/>
        </p:nvPicPr>
        <p:blipFill>
          <a:blip r:embed="rId3"/>
          <a:stretch>
            <a:fillRect/>
          </a:stretch>
        </p:blipFill>
        <p:spPr>
          <a:xfrm>
            <a:off x="9725204" y="2987754"/>
            <a:ext cx="340162" cy="425291"/>
          </a:xfrm>
          <a:prstGeom prst="rect">
            <a:avLst/>
          </a:prstGeom>
        </p:spPr>
      </p:pic>
      <p:sp>
        <p:nvSpPr>
          <p:cNvPr id="13" name="Text 8"/>
          <p:cNvSpPr/>
          <p:nvPr/>
        </p:nvSpPr>
        <p:spPr>
          <a:xfrm>
            <a:off x="10377249" y="294524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Thái độ</a:t>
            </a:r>
            <a:endParaRPr lang="en-US" sz="2200" dirty="0"/>
          </a:p>
        </p:txBody>
      </p:sp>
      <p:sp>
        <p:nvSpPr>
          <p:cNvPr id="14" name="Text 9"/>
          <p:cNvSpPr/>
          <p:nvPr/>
        </p:nvSpPr>
        <p:spPr>
          <a:xfrm>
            <a:off x="10377249" y="3435668"/>
            <a:ext cx="3459242"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Trẻ thích nghe kể chuyện, yêu quý thiên nhiên. Biết quý trọng và giữ gìn nước sạch trong cuộc sống hàng ngày.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11637"/>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Chuẩn Bị Đồ Dùng Dạy Học</a:t>
            </a:r>
            <a:endParaRPr lang="en-US" sz="4450" dirty="0"/>
          </a:p>
        </p:txBody>
      </p:sp>
      <p:sp>
        <p:nvSpPr>
          <p:cNvPr id="4" name="Shape 1"/>
          <p:cNvSpPr/>
          <p:nvPr/>
        </p:nvSpPr>
        <p:spPr>
          <a:xfrm>
            <a:off x="6280190" y="2469356"/>
            <a:ext cx="3664863" cy="3136702"/>
          </a:xfrm>
          <a:prstGeom prst="roundRect">
            <a:avLst>
              <a:gd name="adj" fmla="val 292"/>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sp>
        <p:nvSpPr>
          <p:cNvPr id="5" name="Text 2"/>
          <p:cNvSpPr/>
          <p:nvPr/>
        </p:nvSpPr>
        <p:spPr>
          <a:xfrm>
            <a:off x="6514624" y="270379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Tranh minh họa</a:t>
            </a:r>
            <a:endParaRPr lang="en-US" sz="2200" dirty="0"/>
          </a:p>
        </p:txBody>
      </p:sp>
      <p:sp>
        <p:nvSpPr>
          <p:cNvPr id="6" name="Text 3"/>
          <p:cNvSpPr/>
          <p:nvPr/>
        </p:nvSpPr>
        <p:spPr>
          <a:xfrm>
            <a:off x="6514624" y="3194209"/>
            <a:ext cx="3195995" cy="2177415"/>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Các tranh minh họa theo trình tự: mây - mưa - giọt nước - suối - sông - hơi nước - mây để giúp trẻ hình dung rõ hành trình của giọt nước.</a:t>
            </a:r>
            <a:endParaRPr lang="en-US" sz="1750" dirty="0"/>
          </a:p>
        </p:txBody>
      </p:sp>
      <p:sp>
        <p:nvSpPr>
          <p:cNvPr id="7" name="Shape 4"/>
          <p:cNvSpPr/>
          <p:nvPr/>
        </p:nvSpPr>
        <p:spPr>
          <a:xfrm>
            <a:off x="10171867" y="2469356"/>
            <a:ext cx="3664863" cy="3136702"/>
          </a:xfrm>
          <a:prstGeom prst="roundRect">
            <a:avLst>
              <a:gd name="adj" fmla="val 292"/>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sp>
        <p:nvSpPr>
          <p:cNvPr id="8" name="Text 5"/>
          <p:cNvSpPr/>
          <p:nvPr/>
        </p:nvSpPr>
        <p:spPr>
          <a:xfrm>
            <a:off x="10406301" y="270379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Mô hình và đạo cụ</a:t>
            </a:r>
            <a:endParaRPr lang="en-US" sz="2200" dirty="0"/>
          </a:p>
        </p:txBody>
      </p:sp>
      <p:sp>
        <p:nvSpPr>
          <p:cNvPr id="9" name="Text 6"/>
          <p:cNvSpPr/>
          <p:nvPr/>
        </p:nvSpPr>
        <p:spPr>
          <a:xfrm>
            <a:off x="10406301" y="3194209"/>
            <a:ext cx="3195995"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Mô hình hoặc rối tay: giọt nước, đám mây, mặt trời để minh họa sinh động câu chuyện khi kể.</a:t>
            </a:r>
            <a:endParaRPr lang="en-US" sz="1750" dirty="0"/>
          </a:p>
        </p:txBody>
      </p:sp>
      <p:sp>
        <p:nvSpPr>
          <p:cNvPr id="10" name="Shape 7"/>
          <p:cNvSpPr/>
          <p:nvPr/>
        </p:nvSpPr>
        <p:spPr>
          <a:xfrm>
            <a:off x="6280190" y="5832872"/>
            <a:ext cx="7556421" cy="1685092"/>
          </a:xfrm>
          <a:prstGeom prst="roundRect">
            <a:avLst>
              <a:gd name="adj" fmla="val 543"/>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sp>
        <p:nvSpPr>
          <p:cNvPr id="11" name="Text 8"/>
          <p:cNvSpPr/>
          <p:nvPr/>
        </p:nvSpPr>
        <p:spPr>
          <a:xfrm>
            <a:off x="6514624" y="6067306"/>
            <a:ext cx="3258264"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Âm thanh và vật thật</a:t>
            </a:r>
            <a:endParaRPr lang="en-US" sz="2200" dirty="0"/>
          </a:p>
        </p:txBody>
      </p:sp>
      <p:sp>
        <p:nvSpPr>
          <p:cNvPr id="12" name="Text 9"/>
          <p:cNvSpPr/>
          <p:nvPr/>
        </p:nvSpPr>
        <p:spPr>
          <a:xfrm>
            <a:off x="6514624" y="6557724"/>
            <a:ext cx="7087553" cy="725805"/>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Nhạc nền nhẹ nhàng (tiếng mưa, tiếng suối) và ly nước nhỏ tượng trưng cho giọt nước trong câu chuyện.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0689" y="760809"/>
            <a:ext cx="11216045" cy="670322"/>
          </a:xfrm>
          <a:prstGeom prst="rect">
            <a:avLst/>
          </a:prstGeom>
          <a:noFill/>
          <a:ln/>
        </p:spPr>
        <p:txBody>
          <a:bodyPr wrap="none" lIns="0" tIns="0" rIns="0" bIns="0" rtlCol="0" anchor="t"/>
          <a:lstStyle/>
          <a:p>
            <a:pPr algn="l" indent="0" marL="0">
              <a:lnSpc>
                <a:spcPts val="5250"/>
              </a:lnSpc>
              <a:buNone/>
            </a:pPr>
            <a:r>
              <a:rPr lang="en-US" sz="4200" b="1" dirty="0">
                <a:solidFill>
                  <a:srgbClr val="151617"/>
                </a:solidFill>
                <a:latin typeface="Montserrat Black" pitchFamily="34" charset="0"/>
                <a:ea typeface="Montserrat Black" pitchFamily="34" charset="-122"/>
                <a:cs typeface="Montserrat Black" pitchFamily="34" charset="-120"/>
              </a:rPr>
              <a:t>Nội Dung Câu Chuyện "Giọt Nước Nhỏ"</a:t>
            </a:r>
            <a:endParaRPr lang="en-US" sz="4200" dirty="0"/>
          </a:p>
        </p:txBody>
      </p:sp>
      <p:sp>
        <p:nvSpPr>
          <p:cNvPr id="3" name="Shape 1"/>
          <p:cNvSpPr/>
          <p:nvPr/>
        </p:nvSpPr>
        <p:spPr>
          <a:xfrm>
            <a:off x="750689" y="1860113"/>
            <a:ext cx="1641038" cy="1235988"/>
          </a:xfrm>
          <a:prstGeom prst="roundRect">
            <a:avLst>
              <a:gd name="adj" fmla="val 740"/>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pic>
        <p:nvPicPr>
          <p:cNvPr id="4" name="Image 0" descr="preencoded.png">    </p:cNvPr>
          <p:cNvPicPr>
            <a:picLocks noChangeAspect="1"/>
          </p:cNvPicPr>
          <p:nvPr/>
        </p:nvPicPr>
        <p:blipFill>
          <a:blip r:embed="rId1"/>
          <a:stretch>
            <a:fillRect/>
          </a:stretch>
        </p:blipFill>
        <p:spPr>
          <a:xfrm>
            <a:off x="1420416" y="2289572"/>
            <a:ext cx="301585" cy="377071"/>
          </a:xfrm>
          <a:prstGeom prst="rect">
            <a:avLst/>
          </a:prstGeom>
        </p:spPr>
      </p:pic>
      <p:sp>
        <p:nvSpPr>
          <p:cNvPr id="5" name="Text 2"/>
          <p:cNvSpPr/>
          <p:nvPr/>
        </p:nvSpPr>
        <p:spPr>
          <a:xfrm>
            <a:off x="2606159" y="2074545"/>
            <a:ext cx="2681407" cy="335161"/>
          </a:xfrm>
          <a:prstGeom prst="rect">
            <a:avLst/>
          </a:prstGeom>
          <a:noFill/>
          <a:ln/>
        </p:spPr>
        <p:txBody>
          <a:bodyPr wrap="none" lIns="0" tIns="0" rIns="0" bIns="0" rtlCol="0" anchor="t"/>
          <a:lstStyle/>
          <a:p>
            <a:pPr algn="l"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Khởi đầu</a:t>
            </a:r>
            <a:endParaRPr lang="en-US" sz="2100" dirty="0"/>
          </a:p>
        </p:txBody>
      </p:sp>
      <p:sp>
        <p:nvSpPr>
          <p:cNvPr id="6" name="Text 3"/>
          <p:cNvSpPr/>
          <p:nvPr/>
        </p:nvSpPr>
        <p:spPr>
          <a:xfrm>
            <a:off x="2606159" y="2538413"/>
            <a:ext cx="6540222" cy="343257"/>
          </a:xfrm>
          <a:prstGeom prst="rect">
            <a:avLst/>
          </a:prstGeom>
          <a:noFill/>
          <a:ln/>
        </p:spPr>
        <p:txBody>
          <a:bodyPr wrap="none" lIns="0" tIns="0" rIns="0" bIns="0" rtlCol="0" anchor="t"/>
          <a:lstStyle/>
          <a:p>
            <a:pPr algn="l" indent="0" marL="0">
              <a:lnSpc>
                <a:spcPts val="2700"/>
              </a:lnSpc>
              <a:buNone/>
            </a:pPr>
            <a:r>
              <a:rPr lang="en-US" sz="1650" dirty="0">
                <a:solidFill>
                  <a:srgbClr val="151617"/>
                </a:solidFill>
                <a:latin typeface="Inconsolata" pitchFamily="34" charset="0"/>
                <a:ea typeface="Inconsolata" pitchFamily="34" charset="-122"/>
                <a:cs typeface="Inconsolata" pitchFamily="34" charset="-120"/>
              </a:rPr>
              <a:t>Trên trời cao, có một giọt nước nhỏ sống trong đám mây trắng.</a:t>
            </a:r>
            <a:endParaRPr lang="en-US" sz="1650" dirty="0"/>
          </a:p>
        </p:txBody>
      </p:sp>
      <p:sp>
        <p:nvSpPr>
          <p:cNvPr id="7" name="Shape 4"/>
          <p:cNvSpPr/>
          <p:nvPr/>
        </p:nvSpPr>
        <p:spPr>
          <a:xfrm>
            <a:off x="2498884" y="3080861"/>
            <a:ext cx="11273671" cy="15240"/>
          </a:xfrm>
          <a:prstGeom prst="roundRect">
            <a:avLst>
              <a:gd name="adj" fmla="val 60000"/>
            </a:avLst>
          </a:prstGeom>
          <a:solidFill>
            <a:srgbClr val="151617"/>
          </a:solidFill>
          <a:ln/>
        </p:spPr>
      </p:sp>
      <p:sp>
        <p:nvSpPr>
          <p:cNvPr id="8" name="Shape 5"/>
          <p:cNvSpPr/>
          <p:nvPr/>
        </p:nvSpPr>
        <p:spPr>
          <a:xfrm>
            <a:off x="750689" y="3203258"/>
            <a:ext cx="3282196" cy="1235988"/>
          </a:xfrm>
          <a:prstGeom prst="roundRect">
            <a:avLst>
              <a:gd name="adj" fmla="val 740"/>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pic>
        <p:nvPicPr>
          <p:cNvPr id="9" name="Image 1" descr="preencoded.png">    </p:cNvPr>
          <p:cNvPicPr>
            <a:picLocks noChangeAspect="1"/>
          </p:cNvPicPr>
          <p:nvPr/>
        </p:nvPicPr>
        <p:blipFill>
          <a:blip r:embed="rId2"/>
          <a:stretch>
            <a:fillRect/>
          </a:stretch>
        </p:blipFill>
        <p:spPr>
          <a:xfrm>
            <a:off x="2240994" y="3632716"/>
            <a:ext cx="301585" cy="377071"/>
          </a:xfrm>
          <a:prstGeom prst="rect">
            <a:avLst/>
          </a:prstGeom>
        </p:spPr>
      </p:pic>
      <p:sp>
        <p:nvSpPr>
          <p:cNvPr id="10" name="Text 6"/>
          <p:cNvSpPr/>
          <p:nvPr/>
        </p:nvSpPr>
        <p:spPr>
          <a:xfrm>
            <a:off x="4247317" y="3417689"/>
            <a:ext cx="2681407" cy="335161"/>
          </a:xfrm>
          <a:prstGeom prst="rect">
            <a:avLst/>
          </a:prstGeom>
          <a:noFill/>
          <a:ln/>
        </p:spPr>
        <p:txBody>
          <a:bodyPr wrap="none" lIns="0" tIns="0" rIns="0" bIns="0" rtlCol="0" anchor="t"/>
          <a:lstStyle/>
          <a:p>
            <a:pPr algn="l"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Rơi xuống</a:t>
            </a:r>
            <a:endParaRPr lang="en-US" sz="2100" dirty="0"/>
          </a:p>
        </p:txBody>
      </p:sp>
      <p:sp>
        <p:nvSpPr>
          <p:cNvPr id="11" name="Text 7"/>
          <p:cNvSpPr/>
          <p:nvPr/>
        </p:nvSpPr>
        <p:spPr>
          <a:xfrm>
            <a:off x="4247317" y="3881557"/>
            <a:ext cx="6111359" cy="343257"/>
          </a:xfrm>
          <a:prstGeom prst="rect">
            <a:avLst/>
          </a:prstGeom>
          <a:noFill/>
          <a:ln/>
        </p:spPr>
        <p:txBody>
          <a:bodyPr wrap="none" lIns="0" tIns="0" rIns="0" bIns="0" rtlCol="0" anchor="t"/>
          <a:lstStyle/>
          <a:p>
            <a:pPr algn="l" indent="0" marL="0">
              <a:lnSpc>
                <a:spcPts val="2700"/>
              </a:lnSpc>
              <a:buNone/>
            </a:pPr>
            <a:r>
              <a:rPr lang="en-US" sz="1650" dirty="0">
                <a:solidFill>
                  <a:srgbClr val="151617"/>
                </a:solidFill>
                <a:latin typeface="Inconsolata" pitchFamily="34" charset="0"/>
                <a:ea typeface="Inconsolata" pitchFamily="34" charset="-122"/>
                <a:cs typeface="Inconsolata" pitchFamily="34" charset="-120"/>
              </a:rPr>
              <a:t>Một ngày, trời mưa rơi, giọt nước theo mưa rơi xuống đất.</a:t>
            </a:r>
            <a:endParaRPr lang="en-US" sz="1650" dirty="0"/>
          </a:p>
        </p:txBody>
      </p:sp>
      <p:sp>
        <p:nvSpPr>
          <p:cNvPr id="12" name="Shape 8"/>
          <p:cNvSpPr/>
          <p:nvPr/>
        </p:nvSpPr>
        <p:spPr>
          <a:xfrm>
            <a:off x="4140041" y="4424005"/>
            <a:ext cx="9632513" cy="15240"/>
          </a:xfrm>
          <a:prstGeom prst="roundRect">
            <a:avLst>
              <a:gd name="adj" fmla="val 60000"/>
            </a:avLst>
          </a:prstGeom>
          <a:solidFill>
            <a:srgbClr val="151617"/>
          </a:solidFill>
          <a:ln/>
        </p:spPr>
      </p:sp>
      <p:sp>
        <p:nvSpPr>
          <p:cNvPr id="13" name="Shape 9"/>
          <p:cNvSpPr/>
          <p:nvPr/>
        </p:nvSpPr>
        <p:spPr>
          <a:xfrm>
            <a:off x="750689" y="4546402"/>
            <a:ext cx="4923353" cy="1235988"/>
          </a:xfrm>
          <a:prstGeom prst="roundRect">
            <a:avLst>
              <a:gd name="adj" fmla="val 740"/>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pic>
        <p:nvPicPr>
          <p:cNvPr id="14" name="Image 2" descr="preencoded.png">    </p:cNvPr>
          <p:cNvPicPr>
            <a:picLocks noChangeAspect="1"/>
          </p:cNvPicPr>
          <p:nvPr/>
        </p:nvPicPr>
        <p:blipFill>
          <a:blip r:embed="rId3"/>
          <a:stretch>
            <a:fillRect/>
          </a:stretch>
        </p:blipFill>
        <p:spPr>
          <a:xfrm>
            <a:off x="3061573" y="4975860"/>
            <a:ext cx="301585" cy="377071"/>
          </a:xfrm>
          <a:prstGeom prst="rect">
            <a:avLst/>
          </a:prstGeom>
        </p:spPr>
      </p:pic>
      <p:sp>
        <p:nvSpPr>
          <p:cNvPr id="15" name="Text 10"/>
          <p:cNvSpPr/>
          <p:nvPr/>
        </p:nvSpPr>
        <p:spPr>
          <a:xfrm>
            <a:off x="5888474" y="4760833"/>
            <a:ext cx="2681407" cy="335161"/>
          </a:xfrm>
          <a:prstGeom prst="rect">
            <a:avLst/>
          </a:prstGeom>
          <a:noFill/>
          <a:ln/>
        </p:spPr>
        <p:txBody>
          <a:bodyPr wrap="none" lIns="0" tIns="0" rIns="0" bIns="0" rtlCol="0" anchor="t"/>
          <a:lstStyle/>
          <a:p>
            <a:pPr algn="l"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Hành trình</a:t>
            </a:r>
            <a:endParaRPr lang="en-US" sz="2100" dirty="0"/>
          </a:p>
        </p:txBody>
      </p:sp>
      <p:sp>
        <p:nvSpPr>
          <p:cNvPr id="16" name="Text 11"/>
          <p:cNvSpPr/>
          <p:nvPr/>
        </p:nvSpPr>
        <p:spPr>
          <a:xfrm>
            <a:off x="5888474" y="5224701"/>
            <a:ext cx="7397948" cy="343257"/>
          </a:xfrm>
          <a:prstGeom prst="rect">
            <a:avLst/>
          </a:prstGeom>
          <a:noFill/>
          <a:ln/>
        </p:spPr>
        <p:txBody>
          <a:bodyPr wrap="none" lIns="0" tIns="0" rIns="0" bIns="0" rtlCol="0" anchor="t"/>
          <a:lstStyle/>
          <a:p>
            <a:pPr algn="l" indent="0" marL="0">
              <a:lnSpc>
                <a:spcPts val="2700"/>
              </a:lnSpc>
              <a:buNone/>
            </a:pPr>
            <a:r>
              <a:rPr lang="en-US" sz="1650" dirty="0">
                <a:solidFill>
                  <a:srgbClr val="151617"/>
                </a:solidFill>
                <a:latin typeface="Inconsolata" pitchFamily="34" charset="0"/>
                <a:ea typeface="Inconsolata" pitchFamily="34" charset="-122"/>
                <a:cs typeface="Inconsolata" pitchFamily="34" charset="-120"/>
              </a:rPr>
              <a:t>Giọt nước lăn qua lá cây, rơi xuống suối, rồi theo dòng sông trôi đi.</a:t>
            </a:r>
            <a:endParaRPr lang="en-US" sz="1650" dirty="0"/>
          </a:p>
        </p:txBody>
      </p:sp>
      <p:sp>
        <p:nvSpPr>
          <p:cNvPr id="17" name="Shape 12"/>
          <p:cNvSpPr/>
          <p:nvPr/>
        </p:nvSpPr>
        <p:spPr>
          <a:xfrm>
            <a:off x="5781199" y="5767149"/>
            <a:ext cx="7991356" cy="15240"/>
          </a:xfrm>
          <a:prstGeom prst="roundRect">
            <a:avLst>
              <a:gd name="adj" fmla="val 60000"/>
            </a:avLst>
          </a:prstGeom>
          <a:solidFill>
            <a:srgbClr val="151617"/>
          </a:solidFill>
          <a:ln/>
        </p:spPr>
      </p:sp>
      <p:sp>
        <p:nvSpPr>
          <p:cNvPr id="18" name="Shape 13"/>
          <p:cNvSpPr/>
          <p:nvPr/>
        </p:nvSpPr>
        <p:spPr>
          <a:xfrm>
            <a:off x="750689" y="5889546"/>
            <a:ext cx="6564511" cy="1579245"/>
          </a:xfrm>
          <a:prstGeom prst="roundRect">
            <a:avLst>
              <a:gd name="adj" fmla="val 579"/>
            </a:avLst>
          </a:prstGeom>
          <a:solidFill>
            <a:srgbClr val="F8ECE4"/>
          </a:solidFill>
          <a:ln w="7620">
            <a:solidFill>
              <a:srgbClr val="151617"/>
            </a:solidFill>
            <a:prstDash val="solid"/>
          </a:ln>
          <a:effectLst>
            <a:outerShdw sx="100000" sy="100000" kx="0" ky="0" algn="bl" rotWithShape="0" blurRad="0" dist="19050" dir="2700000">
              <a:srgbClr val="151617">
                <a:alpha val="100000"/>
              </a:srgbClr>
            </a:outerShdw>
          </a:effectLst>
        </p:spPr>
      </p:sp>
      <p:pic>
        <p:nvPicPr>
          <p:cNvPr id="19" name="Image 3" descr="preencoded.png">    </p:cNvPr>
          <p:cNvPicPr>
            <a:picLocks noChangeAspect="1"/>
          </p:cNvPicPr>
          <p:nvPr/>
        </p:nvPicPr>
        <p:blipFill>
          <a:blip r:embed="rId4"/>
          <a:stretch>
            <a:fillRect/>
          </a:stretch>
        </p:blipFill>
        <p:spPr>
          <a:xfrm>
            <a:off x="3882152" y="6490573"/>
            <a:ext cx="301585" cy="377071"/>
          </a:xfrm>
          <a:prstGeom prst="rect">
            <a:avLst/>
          </a:prstGeom>
        </p:spPr>
      </p:pic>
      <p:sp>
        <p:nvSpPr>
          <p:cNvPr id="20" name="Text 14"/>
          <p:cNvSpPr/>
          <p:nvPr/>
        </p:nvSpPr>
        <p:spPr>
          <a:xfrm>
            <a:off x="7529632" y="6103977"/>
            <a:ext cx="2681407" cy="335161"/>
          </a:xfrm>
          <a:prstGeom prst="rect">
            <a:avLst/>
          </a:prstGeom>
          <a:noFill/>
          <a:ln/>
        </p:spPr>
        <p:txBody>
          <a:bodyPr wrap="none" lIns="0" tIns="0" rIns="0" bIns="0" rtlCol="0" anchor="t"/>
          <a:lstStyle/>
          <a:p>
            <a:pPr algn="l" indent="0" marL="0">
              <a:lnSpc>
                <a:spcPts val="2600"/>
              </a:lnSpc>
              <a:buNone/>
            </a:pPr>
            <a:r>
              <a:rPr lang="en-US" sz="2100" b="1" dirty="0">
                <a:solidFill>
                  <a:srgbClr val="151617"/>
                </a:solidFill>
                <a:latin typeface="Montserrat Black" pitchFamily="34" charset="0"/>
                <a:ea typeface="Montserrat Black" pitchFamily="34" charset="-122"/>
                <a:cs typeface="Montserrat Black" pitchFamily="34" charset="-120"/>
              </a:rPr>
              <a:t>Trở về</a:t>
            </a:r>
            <a:endParaRPr lang="en-US" sz="2100" dirty="0"/>
          </a:p>
        </p:txBody>
      </p:sp>
      <p:sp>
        <p:nvSpPr>
          <p:cNvPr id="21" name="Text 15"/>
          <p:cNvSpPr/>
          <p:nvPr/>
        </p:nvSpPr>
        <p:spPr>
          <a:xfrm>
            <a:off x="7529632" y="6567845"/>
            <a:ext cx="6135648" cy="686514"/>
          </a:xfrm>
          <a:prstGeom prst="rect">
            <a:avLst/>
          </a:prstGeom>
          <a:noFill/>
          <a:ln/>
        </p:spPr>
        <p:txBody>
          <a:bodyPr wrap="square" lIns="0" tIns="0" rIns="0" bIns="0" rtlCol="0" anchor="t"/>
          <a:lstStyle/>
          <a:p>
            <a:pPr algn="l" indent="0" marL="0">
              <a:lnSpc>
                <a:spcPts val="2700"/>
              </a:lnSpc>
              <a:buNone/>
            </a:pPr>
            <a:r>
              <a:rPr lang="en-US" sz="1650" dirty="0">
                <a:solidFill>
                  <a:srgbClr val="151617"/>
                </a:solidFill>
                <a:latin typeface="Inconsolata" pitchFamily="34" charset="0"/>
                <a:ea typeface="Inconsolata" pitchFamily="34" charset="-122"/>
                <a:cs typeface="Inconsolata" pitchFamily="34" charset="-120"/>
              </a:rPr>
              <a:t>Trời nắng lên, giọt nước nhỏ bay hơi, nhẹ nhàng bay lên trời, gặp lại những người bạn trên mây.</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3073" y="785217"/>
            <a:ext cx="9057442" cy="690205"/>
          </a:xfrm>
          <a:prstGeom prst="rect">
            <a:avLst/>
          </a:prstGeom>
          <a:noFill/>
          <a:ln/>
        </p:spPr>
        <p:txBody>
          <a:bodyPr wrap="none" lIns="0" tIns="0" rIns="0" bIns="0" rtlCol="0" anchor="t"/>
          <a:lstStyle/>
          <a:p>
            <a:pPr algn="l" indent="0" marL="0">
              <a:lnSpc>
                <a:spcPts val="5400"/>
              </a:lnSpc>
              <a:buNone/>
            </a:pPr>
            <a:r>
              <a:rPr lang="en-US" sz="4300" b="1" dirty="0">
                <a:solidFill>
                  <a:srgbClr val="151617"/>
                </a:solidFill>
                <a:latin typeface="Montserrat Black" pitchFamily="34" charset="0"/>
                <a:ea typeface="Montserrat Black" pitchFamily="34" charset="-122"/>
                <a:cs typeface="Montserrat Black" pitchFamily="34" charset="-120"/>
              </a:rPr>
              <a:t>Tiến Hành Hoạt Động Dạy Học</a:t>
            </a:r>
            <a:endParaRPr lang="en-US" sz="4300" dirty="0"/>
          </a:p>
        </p:txBody>
      </p:sp>
      <p:sp>
        <p:nvSpPr>
          <p:cNvPr id="3" name="Shape 1"/>
          <p:cNvSpPr/>
          <p:nvPr/>
        </p:nvSpPr>
        <p:spPr>
          <a:xfrm>
            <a:off x="7299960" y="1917144"/>
            <a:ext cx="30480" cy="5527119"/>
          </a:xfrm>
          <a:prstGeom prst="roundRect">
            <a:avLst>
              <a:gd name="adj" fmla="val 30000"/>
            </a:avLst>
          </a:prstGeom>
          <a:solidFill>
            <a:srgbClr val="000000">
              <a:alpha val="8000"/>
            </a:srgbClr>
          </a:solidFill>
          <a:ln/>
        </p:spPr>
      </p:sp>
      <p:sp>
        <p:nvSpPr>
          <p:cNvPr id="4" name="Shape 2"/>
          <p:cNvSpPr/>
          <p:nvPr/>
        </p:nvSpPr>
        <p:spPr>
          <a:xfrm>
            <a:off x="6434614" y="2398871"/>
            <a:ext cx="662583" cy="30480"/>
          </a:xfrm>
          <a:prstGeom prst="roundRect">
            <a:avLst>
              <a:gd name="adj" fmla="val 30000"/>
            </a:avLst>
          </a:prstGeom>
          <a:solidFill>
            <a:srgbClr val="151617"/>
          </a:solidFill>
          <a:ln/>
        </p:spPr>
      </p:sp>
      <p:sp>
        <p:nvSpPr>
          <p:cNvPr id="5" name="Shape 3"/>
          <p:cNvSpPr/>
          <p:nvPr/>
        </p:nvSpPr>
        <p:spPr>
          <a:xfrm>
            <a:off x="7066717" y="2165628"/>
            <a:ext cx="496967" cy="496967"/>
          </a:xfrm>
          <a:prstGeom prst="roundRect">
            <a:avLst>
              <a:gd name="adj" fmla="val 1840"/>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6" name="Image 0" descr="preencoded.png">    </p:cNvPr>
          <p:cNvPicPr>
            <a:picLocks noChangeAspect="1"/>
          </p:cNvPicPr>
          <p:nvPr/>
        </p:nvPicPr>
        <p:blipFill>
          <a:blip r:embed="rId1"/>
          <a:stretch>
            <a:fillRect/>
          </a:stretch>
        </p:blipFill>
        <p:spPr>
          <a:xfrm>
            <a:off x="7149584" y="2207062"/>
            <a:ext cx="331232" cy="414099"/>
          </a:xfrm>
          <a:prstGeom prst="rect">
            <a:avLst/>
          </a:prstGeom>
        </p:spPr>
      </p:pic>
      <p:sp>
        <p:nvSpPr>
          <p:cNvPr id="7" name="Text 4"/>
          <p:cNvSpPr/>
          <p:nvPr/>
        </p:nvSpPr>
        <p:spPr>
          <a:xfrm>
            <a:off x="2659023" y="2138005"/>
            <a:ext cx="3551753" cy="345043"/>
          </a:xfrm>
          <a:prstGeom prst="rect">
            <a:avLst/>
          </a:prstGeom>
          <a:noFill/>
          <a:ln/>
        </p:spPr>
        <p:txBody>
          <a:bodyPr wrap="none" lIns="0" tIns="0" rIns="0" bIns="0" rtlCol="0" anchor="t"/>
          <a:lstStyle/>
          <a:p>
            <a:pPr algn="r"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Gây hứng thú (2-3 phút)</a:t>
            </a:r>
            <a:endParaRPr lang="en-US" sz="2150" dirty="0"/>
          </a:p>
        </p:txBody>
      </p:sp>
      <p:sp>
        <p:nvSpPr>
          <p:cNvPr id="8" name="Text 5"/>
          <p:cNvSpPr/>
          <p:nvPr/>
        </p:nvSpPr>
        <p:spPr>
          <a:xfrm>
            <a:off x="773073" y="2615565"/>
            <a:ext cx="5437703" cy="1413510"/>
          </a:xfrm>
          <a:prstGeom prst="rect">
            <a:avLst/>
          </a:prstGeom>
          <a:noFill/>
          <a:ln/>
        </p:spPr>
        <p:txBody>
          <a:bodyPr wrap="square" lIns="0" tIns="0" rIns="0" bIns="0" rtlCol="0" anchor="t"/>
          <a:lstStyle/>
          <a:p>
            <a:pPr algn="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Cô vỗ nhẹ nhịp mưa và hỏi: "Con có thích trời mưa không? Trong mưa có gì? Có ai biết mưa từ đâu đến?" Sau đó dẫn dắt: "Cô có một câu chuyện rất hay về một giọt nước nhỏ, con lắng nghe nhé!"</a:t>
            </a:r>
            <a:endParaRPr lang="en-US" sz="1700" dirty="0"/>
          </a:p>
        </p:txBody>
      </p:sp>
      <p:sp>
        <p:nvSpPr>
          <p:cNvPr id="9" name="Shape 6"/>
          <p:cNvSpPr/>
          <p:nvPr/>
        </p:nvSpPr>
        <p:spPr>
          <a:xfrm>
            <a:off x="7533203" y="3503295"/>
            <a:ext cx="662583" cy="30480"/>
          </a:xfrm>
          <a:prstGeom prst="roundRect">
            <a:avLst>
              <a:gd name="adj" fmla="val 30000"/>
            </a:avLst>
          </a:prstGeom>
          <a:solidFill>
            <a:srgbClr val="151617"/>
          </a:solidFill>
          <a:ln/>
        </p:spPr>
      </p:sp>
      <p:sp>
        <p:nvSpPr>
          <p:cNvPr id="10" name="Shape 7"/>
          <p:cNvSpPr/>
          <p:nvPr/>
        </p:nvSpPr>
        <p:spPr>
          <a:xfrm>
            <a:off x="7066717" y="3270052"/>
            <a:ext cx="496967" cy="496967"/>
          </a:xfrm>
          <a:prstGeom prst="roundRect">
            <a:avLst>
              <a:gd name="adj" fmla="val 1840"/>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11" name="Image 1" descr="preencoded.png">    </p:cNvPr>
          <p:cNvPicPr>
            <a:picLocks noChangeAspect="1"/>
          </p:cNvPicPr>
          <p:nvPr/>
        </p:nvPicPr>
        <p:blipFill>
          <a:blip r:embed="rId2"/>
          <a:stretch>
            <a:fillRect/>
          </a:stretch>
        </p:blipFill>
        <p:spPr>
          <a:xfrm>
            <a:off x="7149584" y="3311485"/>
            <a:ext cx="331232" cy="414099"/>
          </a:xfrm>
          <a:prstGeom prst="rect">
            <a:avLst/>
          </a:prstGeom>
        </p:spPr>
      </p:pic>
      <p:sp>
        <p:nvSpPr>
          <p:cNvPr id="12" name="Text 8"/>
          <p:cNvSpPr/>
          <p:nvPr/>
        </p:nvSpPr>
        <p:spPr>
          <a:xfrm>
            <a:off x="8419624" y="3242429"/>
            <a:ext cx="3867983" cy="345043"/>
          </a:xfrm>
          <a:prstGeom prst="rect">
            <a:avLst/>
          </a:prstGeom>
          <a:noFill/>
          <a:ln/>
        </p:spPr>
        <p:txBody>
          <a:bodyPr wrap="none" lIns="0" tIns="0" rIns="0" bIns="0" rtlCol="0" anchor="t"/>
          <a:lstStyle/>
          <a:p>
            <a:pPr algn="l"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Kể chuyện lần 1 (4-5 phút)</a:t>
            </a:r>
            <a:endParaRPr lang="en-US" sz="2150" dirty="0"/>
          </a:p>
        </p:txBody>
      </p:sp>
      <p:sp>
        <p:nvSpPr>
          <p:cNvPr id="13" name="Text 9"/>
          <p:cNvSpPr/>
          <p:nvPr/>
        </p:nvSpPr>
        <p:spPr>
          <a:xfrm>
            <a:off x="8419624" y="3719989"/>
            <a:ext cx="5437703" cy="1060133"/>
          </a:xfrm>
          <a:prstGeom prst="rect">
            <a:avLst/>
          </a:prstGeom>
          <a:noFill/>
          <a:ln/>
        </p:spPr>
        <p:txBody>
          <a:bodyPr wrap="square" lIns="0" tIns="0" rIns="0" bIns="0" rtlCol="0" anchor="t"/>
          <a:lstStyle/>
          <a:p>
            <a:pPr algn="l"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Cô kể diễn cảm, kết hợp tranh/rối tay minh họa. Nhấn mạnh các điểm: giọt nước rơi xuống – trôi theo sông – bay lên trời – lại làm mưa.</a:t>
            </a:r>
            <a:endParaRPr lang="en-US" sz="1700" dirty="0"/>
          </a:p>
        </p:txBody>
      </p:sp>
      <p:sp>
        <p:nvSpPr>
          <p:cNvPr id="14" name="Shape 10"/>
          <p:cNvSpPr/>
          <p:nvPr/>
        </p:nvSpPr>
        <p:spPr>
          <a:xfrm>
            <a:off x="6434614" y="4952524"/>
            <a:ext cx="662583" cy="30480"/>
          </a:xfrm>
          <a:prstGeom prst="roundRect">
            <a:avLst>
              <a:gd name="adj" fmla="val 30000"/>
            </a:avLst>
          </a:prstGeom>
          <a:solidFill>
            <a:srgbClr val="151617"/>
          </a:solidFill>
          <a:ln/>
        </p:spPr>
      </p:sp>
      <p:sp>
        <p:nvSpPr>
          <p:cNvPr id="15" name="Shape 11"/>
          <p:cNvSpPr/>
          <p:nvPr/>
        </p:nvSpPr>
        <p:spPr>
          <a:xfrm>
            <a:off x="7066717" y="4719280"/>
            <a:ext cx="496967" cy="496967"/>
          </a:xfrm>
          <a:prstGeom prst="roundRect">
            <a:avLst>
              <a:gd name="adj" fmla="val 1840"/>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16" name="Image 2" descr="preencoded.png">    </p:cNvPr>
          <p:cNvPicPr>
            <a:picLocks noChangeAspect="1"/>
          </p:cNvPicPr>
          <p:nvPr/>
        </p:nvPicPr>
        <p:blipFill>
          <a:blip r:embed="rId3"/>
          <a:stretch>
            <a:fillRect/>
          </a:stretch>
        </p:blipFill>
        <p:spPr>
          <a:xfrm>
            <a:off x="7149584" y="4760714"/>
            <a:ext cx="331232" cy="414099"/>
          </a:xfrm>
          <a:prstGeom prst="rect">
            <a:avLst/>
          </a:prstGeom>
        </p:spPr>
      </p:pic>
      <p:sp>
        <p:nvSpPr>
          <p:cNvPr id="17" name="Text 12"/>
          <p:cNvSpPr/>
          <p:nvPr/>
        </p:nvSpPr>
        <p:spPr>
          <a:xfrm>
            <a:off x="3103364" y="4691658"/>
            <a:ext cx="3107412" cy="345043"/>
          </a:xfrm>
          <a:prstGeom prst="rect">
            <a:avLst/>
          </a:prstGeom>
          <a:noFill/>
          <a:ln/>
        </p:spPr>
        <p:txBody>
          <a:bodyPr wrap="none" lIns="0" tIns="0" rIns="0" bIns="0" rtlCol="0" anchor="t"/>
          <a:lstStyle/>
          <a:p>
            <a:pPr algn="r"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Đàm thoại (4-5 phút)</a:t>
            </a:r>
            <a:endParaRPr lang="en-US" sz="2150" dirty="0"/>
          </a:p>
        </p:txBody>
      </p:sp>
      <p:sp>
        <p:nvSpPr>
          <p:cNvPr id="18" name="Text 13"/>
          <p:cNvSpPr/>
          <p:nvPr/>
        </p:nvSpPr>
        <p:spPr>
          <a:xfrm>
            <a:off x="773073" y="5169218"/>
            <a:ext cx="5437703" cy="1060133"/>
          </a:xfrm>
          <a:prstGeom prst="rect">
            <a:avLst/>
          </a:prstGeom>
          <a:noFill/>
          <a:ln/>
        </p:spPr>
        <p:txBody>
          <a:bodyPr wrap="square" lIns="0" tIns="0" rIns="0" bIns="0" rtlCol="0" anchor="t"/>
          <a:lstStyle/>
          <a:p>
            <a:pPr algn="r"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Cô hỏi: "Giọt nước sống ở đâu? Giọt nước đã đi đâu? Sau cùng, giọt nước trở về đâu?" Cho trẻ chỉ vào tranh để trả lời.</a:t>
            </a:r>
            <a:endParaRPr lang="en-US" sz="1700" dirty="0"/>
          </a:p>
        </p:txBody>
      </p:sp>
      <p:sp>
        <p:nvSpPr>
          <p:cNvPr id="19" name="Shape 14"/>
          <p:cNvSpPr/>
          <p:nvPr/>
        </p:nvSpPr>
        <p:spPr>
          <a:xfrm>
            <a:off x="7533203" y="6052661"/>
            <a:ext cx="662583" cy="30480"/>
          </a:xfrm>
          <a:prstGeom prst="roundRect">
            <a:avLst>
              <a:gd name="adj" fmla="val 30000"/>
            </a:avLst>
          </a:prstGeom>
          <a:solidFill>
            <a:srgbClr val="151617"/>
          </a:solidFill>
          <a:ln/>
        </p:spPr>
      </p:sp>
      <p:sp>
        <p:nvSpPr>
          <p:cNvPr id="20" name="Shape 15"/>
          <p:cNvSpPr/>
          <p:nvPr/>
        </p:nvSpPr>
        <p:spPr>
          <a:xfrm>
            <a:off x="7066717" y="5819418"/>
            <a:ext cx="496967" cy="496967"/>
          </a:xfrm>
          <a:prstGeom prst="roundRect">
            <a:avLst>
              <a:gd name="adj" fmla="val 1840"/>
            </a:avLst>
          </a:prstGeom>
          <a:solidFill>
            <a:srgbClr val="F8ECE4"/>
          </a:solidFill>
          <a:ln w="7620">
            <a:solidFill>
              <a:srgbClr val="151617"/>
            </a:solidFill>
            <a:prstDash val="solid"/>
          </a:ln>
          <a:effectLst>
            <a:outerShdw sx="100000" sy="100000" kx="0" ky="0" algn="bl" rotWithShape="0" blurRad="0" dist="20320" dir="2700000">
              <a:srgbClr val="151617">
                <a:alpha val="100000"/>
              </a:srgbClr>
            </a:outerShdw>
          </a:effectLst>
        </p:spPr>
      </p:sp>
      <p:pic>
        <p:nvPicPr>
          <p:cNvPr id="21" name="Image 3" descr="preencoded.png">    </p:cNvPr>
          <p:cNvPicPr>
            <a:picLocks noChangeAspect="1"/>
          </p:cNvPicPr>
          <p:nvPr/>
        </p:nvPicPr>
        <p:blipFill>
          <a:blip r:embed="rId4"/>
          <a:stretch>
            <a:fillRect/>
          </a:stretch>
        </p:blipFill>
        <p:spPr>
          <a:xfrm>
            <a:off x="7149584" y="5860852"/>
            <a:ext cx="331232" cy="414099"/>
          </a:xfrm>
          <a:prstGeom prst="rect">
            <a:avLst/>
          </a:prstGeom>
        </p:spPr>
      </p:pic>
      <p:sp>
        <p:nvSpPr>
          <p:cNvPr id="22" name="Text 16"/>
          <p:cNvSpPr/>
          <p:nvPr/>
        </p:nvSpPr>
        <p:spPr>
          <a:xfrm>
            <a:off x="8419624" y="5791795"/>
            <a:ext cx="5099447" cy="345043"/>
          </a:xfrm>
          <a:prstGeom prst="rect">
            <a:avLst/>
          </a:prstGeom>
          <a:noFill/>
          <a:ln/>
        </p:spPr>
        <p:txBody>
          <a:bodyPr wrap="none" lIns="0" tIns="0" rIns="0" bIns="0" rtlCol="0" anchor="t"/>
          <a:lstStyle/>
          <a:p>
            <a:pPr algn="l" indent="0" marL="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Kể lại kết hợp vận động (3-4 phút)</a:t>
            </a:r>
            <a:endParaRPr lang="en-US" sz="2150" dirty="0"/>
          </a:p>
        </p:txBody>
      </p:sp>
      <p:sp>
        <p:nvSpPr>
          <p:cNvPr id="23" name="Text 17"/>
          <p:cNvSpPr/>
          <p:nvPr/>
        </p:nvSpPr>
        <p:spPr>
          <a:xfrm>
            <a:off x="8419624" y="6269355"/>
            <a:ext cx="5437703" cy="706755"/>
          </a:xfrm>
          <a:prstGeom prst="rect">
            <a:avLst/>
          </a:prstGeom>
          <a:noFill/>
          <a:ln/>
        </p:spPr>
        <p:txBody>
          <a:bodyPr wrap="square" lIns="0" tIns="0" rIns="0" bIns="0" rtlCol="0" anchor="t"/>
          <a:lstStyle/>
          <a:p>
            <a:pPr algn="l" indent="0" marL="0">
              <a:lnSpc>
                <a:spcPts val="2750"/>
              </a:lnSpc>
              <a:buNone/>
            </a:pPr>
            <a:r>
              <a:rPr lang="en-US" sz="1700" dirty="0">
                <a:solidFill>
                  <a:srgbClr val="151617"/>
                </a:solidFill>
                <a:latin typeface="Inconsolata" pitchFamily="34" charset="0"/>
                <a:ea typeface="Inconsolata" pitchFamily="34" charset="-122"/>
                <a:cs typeface="Inconsolata" pitchFamily="34" charset="-120"/>
              </a:rPr>
              <a:t>Cô kể lại lần 2 kết hợp cho trẻ làm động tác minh họa hành trình của giọt nước.</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9538811" cy="708779"/>
          </a:xfrm>
          <a:prstGeom prst="rect">
            <a:avLst/>
          </a:prstGeom>
          <a:noFill/>
          <a:ln/>
        </p:spPr>
        <p:txBody>
          <a:bodyPr wrap="non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Hoạt Động Vận Động Minh Họa</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algn="r"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Rơi xuống</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Giơ tay cao rồi thả xuống, minh họa giọt nước rơi từ mây xuống đất</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pic>
        <p:nvPicPr>
          <p:cNvPr id="6" name="Image 1" descr="preencoded.png">    </p:cNvPr>
          <p:cNvPicPr>
            <a:picLocks noChangeAspect="1"/>
          </p:cNvPicPr>
          <p:nvPr/>
        </p:nvPicPr>
        <p:blipFill>
          <a:blip r:embed="rId2"/>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Trôi theo sông</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Đưa tay uốn lượn như dòng nước chảy qua suối và sông</a:t>
            </a:r>
            <a:endParaRPr lang="en-US" sz="1750" dirty="0"/>
          </a:p>
        </p:txBody>
      </p:sp>
      <p:pic>
        <p:nvPicPr>
          <p:cNvPr id="9" name="Image 2" descr="preencoded.png">    </p:cNvPr>
          <p:cNvPicPr>
            <a:picLocks noChangeAspect="1"/>
          </p:cNvPicPr>
          <p:nvPr/>
        </p:nvPicPr>
        <p:blipFill>
          <a:blip r:embed="rId3"/>
          <a:stretch>
            <a:fillRect/>
          </a:stretch>
        </p:blipFill>
        <p:spPr>
          <a:xfrm>
            <a:off x="5032653" y="2413516"/>
            <a:ext cx="4564975" cy="4564975"/>
          </a:xfrm>
          <a:prstGeom prst="rect">
            <a:avLst/>
          </a:prstGeom>
        </p:spPr>
      </p:pic>
      <p:pic>
        <p:nvPicPr>
          <p:cNvPr id="10" name="Image 3" descr="preencoded.png">    </p:cNvPr>
          <p:cNvPicPr>
            <a:picLocks noChangeAspect="1"/>
          </p:cNvPicPr>
          <p:nvPr/>
        </p:nvPicPr>
        <p:blipFill>
          <a:blip r:embed="rId4"/>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Bay hơi</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Tay vươn cao xoay nhẹ, minh họa nước bay hơi lên bầu trời</a:t>
            </a:r>
            <a:endParaRPr lang="en-US" sz="1750" dirty="0"/>
          </a:p>
        </p:txBody>
      </p:sp>
      <p:pic>
        <p:nvPicPr>
          <p:cNvPr id="13" name="Image 4" descr="preencoded.png">    </p:cNvPr>
          <p:cNvPicPr>
            <a:picLocks noChangeAspect="1"/>
          </p:cNvPicPr>
          <p:nvPr/>
        </p:nvPicPr>
        <p:blipFill>
          <a:blip r:embed="rId5"/>
          <a:stretch>
            <a:fillRect/>
          </a:stretch>
        </p:blipFill>
        <p:spPr>
          <a:xfrm>
            <a:off x="5032653" y="2413516"/>
            <a:ext cx="4564975" cy="4564975"/>
          </a:xfrm>
          <a:prstGeom prst="rect">
            <a:avLst/>
          </a:prstGeom>
        </p:spPr>
      </p:pic>
      <p:pic>
        <p:nvPicPr>
          <p:cNvPr id="14" name="Image 5" descr="preencoded.png">    </p:cNvPr>
          <p:cNvPicPr>
            <a:picLocks noChangeAspect="1"/>
          </p:cNvPicPr>
          <p:nvPr/>
        </p:nvPicPr>
        <p:blipFill>
          <a:blip r:embed="rId6"/>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algn="r"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Làm mưa</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Ngón tay chuyển động từ trên xuống dưới, minh họa mưa rơi</a:t>
            </a:r>
            <a:endParaRPr lang="en-US" sz="1750" dirty="0"/>
          </a:p>
        </p:txBody>
      </p:sp>
      <p:pic>
        <p:nvPicPr>
          <p:cNvPr id="17" name="Image 6" descr="preencoded.png">    </p:cNvPr>
          <p:cNvPicPr>
            <a:picLocks noChangeAspect="1"/>
          </p:cNvPicPr>
          <p:nvPr/>
        </p:nvPicPr>
        <p:blipFill>
          <a:blip r:embed="rId7"/>
          <a:stretch>
            <a:fillRect/>
          </a:stretch>
        </p:blipFill>
        <p:spPr>
          <a:xfrm>
            <a:off x="5032653" y="2413516"/>
            <a:ext cx="4564975" cy="4564975"/>
          </a:xfrm>
          <a:prstGeom prst="rect">
            <a:avLst/>
          </a:prstGeom>
        </p:spPr>
      </p:pic>
      <p:pic>
        <p:nvPicPr>
          <p:cNvPr id="18" name="Image 7" descr="preencoded.png">    </p:cNvPr>
          <p:cNvPicPr>
            <a:picLocks noChangeAspect="1"/>
          </p:cNvPicPr>
          <p:nvPr/>
        </p:nvPicPr>
        <p:blipFill>
          <a:blip r:embed="rId8"/>
          <a:stretch>
            <a:fillRect/>
          </a:stretch>
        </p:blipFill>
        <p:spPr>
          <a:xfrm>
            <a:off x="5838230" y="5402461"/>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695563"/>
            <a:ext cx="6465213" cy="708779"/>
          </a:xfrm>
          <a:prstGeom prst="rect">
            <a:avLst/>
          </a:prstGeom>
          <a:noFill/>
          <a:ln/>
        </p:spPr>
        <p:txBody>
          <a:bodyPr wrap="non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Củng Cố và Nhận Xét</a:t>
            </a:r>
            <a:endParaRPr lang="en-US" sz="4450" dirty="0"/>
          </a:p>
        </p:txBody>
      </p:sp>
      <p:pic>
        <p:nvPicPr>
          <p:cNvPr id="4" name="Image 1" descr="preencoded.png">    </p:cNvPr>
          <p:cNvPicPr>
            <a:picLocks noChangeAspect="1"/>
          </p:cNvPicPr>
          <p:nvPr/>
        </p:nvPicPr>
        <p:blipFill>
          <a:blip r:embed="rId2"/>
          <a:stretch>
            <a:fillRect/>
          </a:stretch>
        </p:blipFill>
        <p:spPr>
          <a:xfrm>
            <a:off x="6280190" y="1744504"/>
            <a:ext cx="1134070" cy="1360884"/>
          </a:xfrm>
          <a:prstGeom prst="rect">
            <a:avLst/>
          </a:prstGeom>
        </p:spPr>
      </p:pic>
      <p:sp>
        <p:nvSpPr>
          <p:cNvPr id="5" name="Text 1"/>
          <p:cNvSpPr/>
          <p:nvPr/>
        </p:nvSpPr>
        <p:spPr>
          <a:xfrm>
            <a:off x="7754422" y="197131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Câu hỏi gợi mở</a:t>
            </a:r>
            <a:endParaRPr lang="en-US" sz="2200" dirty="0"/>
          </a:p>
        </p:txBody>
      </p:sp>
      <p:sp>
        <p:nvSpPr>
          <p:cNvPr id="6" name="Text 2"/>
          <p:cNvSpPr/>
          <p:nvPr/>
        </p:nvSpPr>
        <p:spPr>
          <a:xfrm>
            <a:off x="7754422" y="2461736"/>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Con có thích giọt nước nhỏ không?</a:t>
            </a:r>
            <a:endParaRPr lang="en-US" sz="1750" dirty="0"/>
          </a:p>
        </p:txBody>
      </p:sp>
      <p:pic>
        <p:nvPicPr>
          <p:cNvPr id="7" name="Image 2" descr="preencoded.png">    </p:cNvPr>
          <p:cNvPicPr>
            <a:picLocks noChangeAspect="1"/>
          </p:cNvPicPr>
          <p:nvPr/>
        </p:nvPicPr>
        <p:blipFill>
          <a:blip r:embed="rId3"/>
          <a:stretch>
            <a:fillRect/>
          </a:stretch>
        </p:blipFill>
        <p:spPr>
          <a:xfrm>
            <a:off x="6280190" y="3105388"/>
            <a:ext cx="1134070" cy="1360884"/>
          </a:xfrm>
          <a:prstGeom prst="rect">
            <a:avLst/>
          </a:prstGeom>
        </p:spPr>
      </p:pic>
      <p:sp>
        <p:nvSpPr>
          <p:cNvPr id="8" name="Text 3"/>
          <p:cNvSpPr/>
          <p:nvPr/>
        </p:nvSpPr>
        <p:spPr>
          <a:xfrm>
            <a:off x="7754422" y="333220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Ý nghĩa</a:t>
            </a:r>
            <a:endParaRPr lang="en-US" sz="2200" dirty="0"/>
          </a:p>
        </p:txBody>
      </p:sp>
      <p:sp>
        <p:nvSpPr>
          <p:cNvPr id="9" name="Text 4"/>
          <p:cNvSpPr/>
          <p:nvPr/>
        </p:nvSpPr>
        <p:spPr>
          <a:xfrm>
            <a:off x="7754422" y="3822621"/>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Nước có quan trọng không?</a:t>
            </a:r>
            <a:endParaRPr lang="en-US" sz="1750" dirty="0"/>
          </a:p>
        </p:txBody>
      </p:sp>
      <p:pic>
        <p:nvPicPr>
          <p:cNvPr id="10" name="Image 3" descr="preencoded.png">    </p:cNvPr>
          <p:cNvPicPr>
            <a:picLocks noChangeAspect="1"/>
          </p:cNvPicPr>
          <p:nvPr/>
        </p:nvPicPr>
        <p:blipFill>
          <a:blip r:embed="rId4"/>
          <a:stretch>
            <a:fillRect/>
          </a:stretch>
        </p:blipFill>
        <p:spPr>
          <a:xfrm>
            <a:off x="6280190" y="4466273"/>
            <a:ext cx="1134070" cy="1360884"/>
          </a:xfrm>
          <a:prstGeom prst="rect">
            <a:avLst/>
          </a:prstGeom>
        </p:spPr>
      </p:pic>
      <p:sp>
        <p:nvSpPr>
          <p:cNvPr id="11" name="Text 5"/>
          <p:cNvSpPr/>
          <p:nvPr/>
        </p:nvSpPr>
        <p:spPr>
          <a:xfrm>
            <a:off x="7754422" y="469308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Hành động</a:t>
            </a:r>
            <a:endParaRPr lang="en-US" sz="2200" dirty="0"/>
          </a:p>
        </p:txBody>
      </p:sp>
      <p:sp>
        <p:nvSpPr>
          <p:cNvPr id="12" name="Text 6"/>
          <p:cNvSpPr/>
          <p:nvPr/>
        </p:nvSpPr>
        <p:spPr>
          <a:xfrm>
            <a:off x="7754422" y="5183505"/>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Mình phải làm gì với nước?</a:t>
            </a:r>
            <a:endParaRPr lang="en-US" sz="1750" dirty="0"/>
          </a:p>
        </p:txBody>
      </p:sp>
      <p:sp>
        <p:nvSpPr>
          <p:cNvPr id="13" name="Text 7"/>
          <p:cNvSpPr/>
          <p:nvPr/>
        </p:nvSpPr>
        <p:spPr>
          <a:xfrm>
            <a:off x="6280190" y="6082308"/>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Thông qua các câu hỏi này, cô giáo gợi ý cho trẻ hiểu về tầm quan trọng của nước và cách bảo vệ nguồn nước. Trẻ được khuyến khích không vứt rác xuống ao hồ, không nghịch nước bẩn và biết tiết kiệm nước trong sinh hoạt hàng ngày.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47405"/>
            <a:ext cx="7923490" cy="708779"/>
          </a:xfrm>
          <a:prstGeom prst="rect">
            <a:avLst/>
          </a:prstGeom>
          <a:noFill/>
          <a:ln/>
        </p:spPr>
        <p:txBody>
          <a:bodyPr wrap="none" lIns="0" tIns="0" rIns="0" bIns="0" rtlCol="0" anchor="t"/>
          <a:lstStyle/>
          <a:p>
            <a:pPr algn="l" indent="0" marL="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Gợi Ý Mở Rộng Hoạt Động</a:t>
            </a:r>
            <a:endParaRPr lang="en-US" sz="4450" dirty="0"/>
          </a:p>
        </p:txBody>
      </p:sp>
      <p:pic>
        <p:nvPicPr>
          <p:cNvPr id="3" name="Image 0" descr="preencoded.png">    </p:cNvPr>
          <p:cNvPicPr>
            <a:picLocks noChangeAspect="1"/>
          </p:cNvPicPr>
          <p:nvPr/>
        </p:nvPicPr>
        <p:blipFill>
          <a:blip r:embed="rId1"/>
          <a:stretch>
            <a:fillRect/>
          </a:stretch>
        </p:blipFill>
        <p:spPr>
          <a:xfrm>
            <a:off x="793790" y="2309813"/>
            <a:ext cx="4120753" cy="2546747"/>
          </a:xfrm>
          <a:prstGeom prst="rect">
            <a:avLst/>
          </a:prstGeom>
        </p:spPr>
      </p:pic>
      <p:sp>
        <p:nvSpPr>
          <p:cNvPr id="4" name="Text 1"/>
          <p:cNvSpPr/>
          <p:nvPr/>
        </p:nvSpPr>
        <p:spPr>
          <a:xfrm>
            <a:off x="793790" y="514004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Hoạt động vẽ</a:t>
            </a:r>
            <a:endParaRPr lang="en-US" sz="2200" dirty="0"/>
          </a:p>
        </p:txBody>
      </p:sp>
      <p:sp>
        <p:nvSpPr>
          <p:cNvPr id="5" name="Text 2"/>
          <p:cNvSpPr/>
          <p:nvPr/>
        </p:nvSpPr>
        <p:spPr>
          <a:xfrm>
            <a:off x="793790" y="5630466"/>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Vẽ giọt nước nhỏ cùng bạn bè trên mây, giúp trẻ phát triển khả năng sáng tạo và củng cố kiến thức về câu chuyện.</a:t>
            </a:r>
            <a:endParaRPr lang="en-US" sz="1750" dirty="0"/>
          </a:p>
        </p:txBody>
      </p:sp>
      <p:pic>
        <p:nvPicPr>
          <p:cNvPr id="6" name="Image 1" descr="preencoded.png">    </p:cNvPr>
          <p:cNvPicPr>
            <a:picLocks noChangeAspect="1"/>
          </p:cNvPicPr>
          <p:nvPr/>
        </p:nvPicPr>
        <p:blipFill>
          <a:blip r:embed="rId2"/>
          <a:stretch>
            <a:fillRect/>
          </a:stretch>
        </p:blipFill>
        <p:spPr>
          <a:xfrm>
            <a:off x="5254704" y="2309813"/>
            <a:ext cx="4120872" cy="2546866"/>
          </a:xfrm>
          <a:prstGeom prst="rect">
            <a:avLst/>
          </a:prstGeom>
        </p:spPr>
      </p:pic>
      <p:sp>
        <p:nvSpPr>
          <p:cNvPr id="7" name="Text 3"/>
          <p:cNvSpPr/>
          <p:nvPr/>
        </p:nvSpPr>
        <p:spPr>
          <a:xfrm>
            <a:off x="5254704" y="5140166"/>
            <a:ext cx="3170634"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Thí nghiệm đơn giản</a:t>
            </a:r>
            <a:endParaRPr lang="en-US" sz="2200" dirty="0"/>
          </a:p>
        </p:txBody>
      </p:sp>
      <p:sp>
        <p:nvSpPr>
          <p:cNvPr id="8" name="Text 4"/>
          <p:cNvSpPr/>
          <p:nvPr/>
        </p:nvSpPr>
        <p:spPr>
          <a:xfrm>
            <a:off x="5254704" y="5630585"/>
            <a:ext cx="4120872"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Làm thí nghiệm về nước bay hơi bằng cách để khô khăn ướt ngoài trời, giúp trẻ quan sát hiện tượng nước bay hơi trong thực tế.</a:t>
            </a:r>
            <a:endParaRPr lang="en-US" sz="1750" dirty="0"/>
          </a:p>
        </p:txBody>
      </p:sp>
      <p:pic>
        <p:nvPicPr>
          <p:cNvPr id="9" name="Image 2" descr="preencoded.png">    </p:cNvPr>
          <p:cNvPicPr>
            <a:picLocks noChangeAspect="1"/>
          </p:cNvPicPr>
          <p:nvPr/>
        </p:nvPicPr>
        <p:blipFill>
          <a:blip r:embed="rId3"/>
          <a:stretch>
            <a:fillRect/>
          </a:stretch>
        </p:blipFill>
        <p:spPr>
          <a:xfrm>
            <a:off x="9715738" y="2309813"/>
            <a:ext cx="4120753" cy="2546747"/>
          </a:xfrm>
          <a:prstGeom prst="rect">
            <a:avLst/>
          </a:prstGeom>
        </p:spPr>
      </p:pic>
      <p:sp>
        <p:nvSpPr>
          <p:cNvPr id="10" name="Text 5"/>
          <p:cNvSpPr/>
          <p:nvPr/>
        </p:nvSpPr>
        <p:spPr>
          <a:xfrm>
            <a:off x="9715738" y="5140047"/>
            <a:ext cx="4057055" cy="354330"/>
          </a:xfrm>
          <a:prstGeom prst="rect">
            <a:avLst/>
          </a:prstGeom>
          <a:noFill/>
          <a:ln/>
        </p:spPr>
        <p:txBody>
          <a:bodyPr wrap="none" lIns="0" tIns="0" rIns="0" bIns="0" rtlCol="0" anchor="t"/>
          <a:lstStyle/>
          <a:p>
            <a:pPr algn="l" indent="0" marL="0">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Ghép tranh chu trình nước</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151617"/>
                </a:solidFill>
                <a:latin typeface="Inconsolata" pitchFamily="34" charset="0"/>
                <a:ea typeface="Inconsolata" pitchFamily="34" charset="-122"/>
                <a:cs typeface="Inconsolata" pitchFamily="34" charset="-120"/>
              </a:rPr>
              <a:t>Ghép tranh chu trình nước đơn giản theo thứ tự: mây – mưa – đất – sông – bay hơi – mây, giúp trẻ hiểu rõ hơn về vòng tuần hoàn của nước.</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2025-04-14T06:04:38Z</dcterms:created>
  <dcterms:modified xsi:type="dcterms:W3CDTF">2025-04-14T06:04:38Z</dcterms:modified>
</cp:coreProperties>
</file>