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3.xml"/><Relationship Id="rId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1412081"/>
            <a:ext cx="7468553" cy="1408033"/>
          </a:xfrm>
          <a:prstGeom prst="rect">
            <a:avLst/>
          </a:prstGeom>
          <a:noFill/>
          <a:ln/>
        </p:spPr>
        <p:txBody>
          <a:bodyPr wrap="squar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Nhận Biết và Phân Biệt: Phía Trước / Phía Sau</a:t>
            </a:r>
            <a:endParaRPr lang="en-US" sz="4400" dirty="0"/>
          </a:p>
        </p:txBody>
      </p:sp>
      <p:sp>
        <p:nvSpPr>
          <p:cNvPr id="4" name="Text 1"/>
          <p:cNvSpPr/>
          <p:nvPr/>
        </p:nvSpPr>
        <p:spPr>
          <a:xfrm>
            <a:off x="837724" y="3179088"/>
            <a:ext cx="7468553" cy="1532096"/>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Bài giảng này được thiết kế cho trẻ nhà trẻ từ 24-36 tháng, nhằm giúp các bé bước đầu nhận biết và phân biệt được phía trước và phía sau của bản thân, đồ vật và người khác. Thông qua các hoạt động vui nhộn và tương tác, trẻ sẽ phát triển kỹ năng quan sát, ghi nhớ và định hướng không gian.</a:t>
            </a:r>
            <a:endParaRPr lang="en-US" sz="1850" dirty="0"/>
          </a:p>
        </p:txBody>
      </p:sp>
      <p:sp>
        <p:nvSpPr>
          <p:cNvPr id="5" name="Text 2"/>
          <p:cNvSpPr/>
          <p:nvPr/>
        </p:nvSpPr>
        <p:spPr>
          <a:xfrm>
            <a:off x="837724" y="4980384"/>
            <a:ext cx="7468553"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Trong thời gian 15-20 phút, các bé sẽ tham gia vào nhiều hoạt động thú vị giúp hình thành khái niệm về vị trí không gian, đồng thời rèn luyện khả năng làm theo hiệu lệnh đơn giản liên quan đến phía trước/phía sau.</a:t>
            </a:r>
            <a:endParaRPr lang="en-US" sz="1850" dirty="0"/>
          </a:p>
        </p:txBody>
      </p:sp>
      <p:sp>
        <p:nvSpPr>
          <p:cNvPr id="6" name="Shape 3"/>
          <p:cNvSpPr/>
          <p:nvPr/>
        </p:nvSpPr>
        <p:spPr>
          <a:xfrm>
            <a:off x="837724" y="6416516"/>
            <a:ext cx="382905" cy="382905"/>
          </a:xfrm>
          <a:prstGeom prst="roundRect">
            <a:avLst>
              <a:gd name="adj" fmla="val 23878209"/>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845344" y="6424136"/>
            <a:ext cx="367665" cy="367665"/>
          </a:xfrm>
          <a:prstGeom prst="rect">
            <a:avLst/>
          </a:prstGeom>
        </p:spPr>
      </p:pic>
      <p:sp>
        <p:nvSpPr>
          <p:cNvPr id="8" name="Text 4"/>
          <p:cNvSpPr/>
          <p:nvPr/>
        </p:nvSpPr>
        <p:spPr>
          <a:xfrm>
            <a:off x="1340287" y="6398657"/>
            <a:ext cx="1784628" cy="418862"/>
          </a:xfrm>
          <a:prstGeom prst="rect">
            <a:avLst/>
          </a:prstGeom>
          <a:noFill/>
          <a:ln/>
        </p:spPr>
        <p:txBody>
          <a:bodyPr wrap="none" lIns="0" tIns="0" rIns="0" bIns="0" rtlCol="0" anchor="t"/>
          <a:lstStyle/>
          <a:p>
            <a:pPr algn="l" indent="0" marL="0">
              <a:lnSpc>
                <a:spcPts val="3250"/>
              </a:lnSpc>
              <a:buNone/>
            </a:pPr>
            <a:r>
              <a:rPr lang="en-US" sz="2350" b="1" spc="-38" kern="0" dirty="0">
                <a:solidFill>
                  <a:srgbClr val="272525"/>
                </a:solidFill>
                <a:latin typeface="Source Sans Pro Bold" pitchFamily="34" charset="0"/>
                <a:ea typeface="Source Sans Pro Bold" pitchFamily="34" charset="-122"/>
                <a:cs typeface="Source Sans Pro Bold" pitchFamily="34" charset="-120"/>
              </a:rPr>
              <a:t>by Tâm Thanh</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910233"/>
            <a:ext cx="5632490"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Mục Tiêu Bài Học</a:t>
            </a:r>
            <a:endParaRPr lang="en-US" sz="4400" dirty="0"/>
          </a:p>
        </p:txBody>
      </p:sp>
      <p:pic>
        <p:nvPicPr>
          <p:cNvPr id="3" name="Image 0" descr="preencoded.png">    </p:cNvPr>
          <p:cNvPicPr>
            <a:picLocks noChangeAspect="1"/>
          </p:cNvPicPr>
          <p:nvPr/>
        </p:nvPicPr>
        <p:blipFill>
          <a:blip r:embed="rId1"/>
          <a:stretch>
            <a:fillRect/>
          </a:stretch>
        </p:blipFill>
        <p:spPr>
          <a:xfrm>
            <a:off x="3007638" y="2093000"/>
            <a:ext cx="2137529" cy="1357193"/>
          </a:xfrm>
          <a:prstGeom prst="rect">
            <a:avLst/>
          </a:prstGeom>
        </p:spPr>
      </p:pic>
      <p:pic>
        <p:nvPicPr>
          <p:cNvPr id="4" name="Image 1" descr="preencoded.png">    </p:cNvPr>
          <p:cNvPicPr>
            <a:picLocks noChangeAspect="1"/>
          </p:cNvPicPr>
          <p:nvPr/>
        </p:nvPicPr>
        <p:blipFill>
          <a:blip r:embed="rId2"/>
          <a:stretch>
            <a:fillRect/>
          </a:stretch>
        </p:blipFill>
        <p:spPr>
          <a:xfrm>
            <a:off x="3907988" y="2728793"/>
            <a:ext cx="336590" cy="420767"/>
          </a:xfrm>
          <a:prstGeom prst="rect">
            <a:avLst/>
          </a:prstGeom>
        </p:spPr>
      </p:pic>
      <p:sp>
        <p:nvSpPr>
          <p:cNvPr id="5" name="Text 1"/>
          <p:cNvSpPr/>
          <p:nvPr/>
        </p:nvSpPr>
        <p:spPr>
          <a:xfrm>
            <a:off x="5384482" y="2332315"/>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Kiến thức</a:t>
            </a:r>
            <a:endParaRPr lang="en-US" sz="2200" dirty="0"/>
          </a:p>
        </p:txBody>
      </p:sp>
      <p:sp>
        <p:nvSpPr>
          <p:cNvPr id="6" name="Text 2"/>
          <p:cNvSpPr/>
          <p:nvPr/>
        </p:nvSpPr>
        <p:spPr>
          <a:xfrm>
            <a:off x="5384482" y="2827853"/>
            <a:ext cx="4062889"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Nhận biết, phân biệt phía trước và phía sau</a:t>
            </a:r>
            <a:endParaRPr lang="en-US" sz="1850" dirty="0"/>
          </a:p>
        </p:txBody>
      </p:sp>
      <p:sp>
        <p:nvSpPr>
          <p:cNvPr id="7" name="Shape 3"/>
          <p:cNvSpPr/>
          <p:nvPr/>
        </p:nvSpPr>
        <p:spPr>
          <a:xfrm>
            <a:off x="5204936" y="3464838"/>
            <a:ext cx="8527971" cy="15240"/>
          </a:xfrm>
          <a:prstGeom prst="roundRect">
            <a:avLst>
              <a:gd name="adj" fmla="val 659712"/>
            </a:avLst>
          </a:prstGeom>
          <a:solidFill>
            <a:srgbClr val="DABADD"/>
          </a:solidFill>
          <a:ln/>
        </p:spPr>
      </p:sp>
      <p:pic>
        <p:nvPicPr>
          <p:cNvPr id="8" name="Image 2" descr="preencoded.png">    </p:cNvPr>
          <p:cNvPicPr>
            <a:picLocks noChangeAspect="1"/>
          </p:cNvPicPr>
          <p:nvPr/>
        </p:nvPicPr>
        <p:blipFill>
          <a:blip r:embed="rId3"/>
          <a:stretch>
            <a:fillRect/>
          </a:stretch>
        </p:blipFill>
        <p:spPr>
          <a:xfrm>
            <a:off x="1938814" y="3509962"/>
            <a:ext cx="4275058" cy="1357193"/>
          </a:xfrm>
          <a:prstGeom prst="rect">
            <a:avLst/>
          </a:prstGeom>
        </p:spPr>
      </p:pic>
      <p:pic>
        <p:nvPicPr>
          <p:cNvPr id="9" name="Image 3" descr="preencoded.png">    </p:cNvPr>
          <p:cNvPicPr>
            <a:picLocks noChangeAspect="1"/>
          </p:cNvPicPr>
          <p:nvPr/>
        </p:nvPicPr>
        <p:blipFill>
          <a:blip r:embed="rId4"/>
          <a:stretch>
            <a:fillRect/>
          </a:stretch>
        </p:blipFill>
        <p:spPr>
          <a:xfrm>
            <a:off x="3907988" y="3978116"/>
            <a:ext cx="336590" cy="420767"/>
          </a:xfrm>
          <a:prstGeom prst="rect">
            <a:avLst/>
          </a:prstGeom>
        </p:spPr>
      </p:pic>
      <p:sp>
        <p:nvSpPr>
          <p:cNvPr id="10" name="Text 4"/>
          <p:cNvSpPr/>
          <p:nvPr/>
        </p:nvSpPr>
        <p:spPr>
          <a:xfrm>
            <a:off x="6453187" y="3749278"/>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Kỹ năng</a:t>
            </a:r>
            <a:endParaRPr lang="en-US" sz="2200" dirty="0"/>
          </a:p>
        </p:txBody>
      </p:sp>
      <p:sp>
        <p:nvSpPr>
          <p:cNvPr id="11" name="Text 5"/>
          <p:cNvSpPr/>
          <p:nvPr/>
        </p:nvSpPr>
        <p:spPr>
          <a:xfrm>
            <a:off x="6453187" y="4244816"/>
            <a:ext cx="3959185"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Quan sát, ghi nhớ, định hướng không gian</a:t>
            </a:r>
            <a:endParaRPr lang="en-US" sz="1850" dirty="0"/>
          </a:p>
        </p:txBody>
      </p:sp>
      <p:sp>
        <p:nvSpPr>
          <p:cNvPr id="12" name="Shape 6"/>
          <p:cNvSpPr/>
          <p:nvPr/>
        </p:nvSpPr>
        <p:spPr>
          <a:xfrm>
            <a:off x="6273641" y="4881801"/>
            <a:ext cx="7459266" cy="15240"/>
          </a:xfrm>
          <a:prstGeom prst="roundRect">
            <a:avLst>
              <a:gd name="adj" fmla="val 659712"/>
            </a:avLst>
          </a:prstGeom>
          <a:solidFill>
            <a:srgbClr val="DABADD"/>
          </a:solidFill>
          <a:ln/>
        </p:spPr>
      </p:sp>
      <p:pic>
        <p:nvPicPr>
          <p:cNvPr id="13" name="Image 4" descr="preencoded.png">    </p:cNvPr>
          <p:cNvPicPr>
            <a:picLocks noChangeAspect="1"/>
          </p:cNvPicPr>
          <p:nvPr/>
        </p:nvPicPr>
        <p:blipFill>
          <a:blip r:embed="rId5"/>
          <a:stretch>
            <a:fillRect/>
          </a:stretch>
        </p:blipFill>
        <p:spPr>
          <a:xfrm>
            <a:off x="870109" y="4926925"/>
            <a:ext cx="6412587" cy="1357193"/>
          </a:xfrm>
          <a:prstGeom prst="rect">
            <a:avLst/>
          </a:prstGeom>
        </p:spPr>
      </p:pic>
      <p:pic>
        <p:nvPicPr>
          <p:cNvPr id="14" name="Image 5" descr="preencoded.png">    </p:cNvPr>
          <p:cNvPicPr>
            <a:picLocks noChangeAspect="1"/>
          </p:cNvPicPr>
          <p:nvPr/>
        </p:nvPicPr>
        <p:blipFill>
          <a:blip r:embed="rId6"/>
          <a:stretch>
            <a:fillRect/>
          </a:stretch>
        </p:blipFill>
        <p:spPr>
          <a:xfrm>
            <a:off x="3908107" y="5395079"/>
            <a:ext cx="336590" cy="420767"/>
          </a:xfrm>
          <a:prstGeom prst="rect">
            <a:avLst/>
          </a:prstGeom>
        </p:spPr>
      </p:pic>
      <p:sp>
        <p:nvSpPr>
          <p:cNvPr id="15" name="Text 7"/>
          <p:cNvSpPr/>
          <p:nvPr/>
        </p:nvSpPr>
        <p:spPr>
          <a:xfrm>
            <a:off x="7522012" y="5166241"/>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Thái độ</a:t>
            </a:r>
            <a:endParaRPr lang="en-US" sz="2200" dirty="0"/>
          </a:p>
        </p:txBody>
      </p:sp>
      <p:sp>
        <p:nvSpPr>
          <p:cNvPr id="16" name="Text 8"/>
          <p:cNvSpPr/>
          <p:nvPr/>
        </p:nvSpPr>
        <p:spPr>
          <a:xfrm>
            <a:off x="7522012" y="5661779"/>
            <a:ext cx="2941677"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Hứng thú, lắng nghe và hợp tác</a:t>
            </a:r>
            <a:endParaRPr lang="en-US" sz="1850" dirty="0"/>
          </a:p>
        </p:txBody>
      </p:sp>
      <p:sp>
        <p:nvSpPr>
          <p:cNvPr id="17" name="Text 9"/>
          <p:cNvSpPr/>
          <p:nvPr/>
        </p:nvSpPr>
        <p:spPr>
          <a:xfrm>
            <a:off x="837724" y="6553319"/>
            <a:ext cx="12954952"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Bài học hướng đến việc giúp trẻ bước đầu nhận biết và phân biệt được khái niệm phía trước/phía sau thông qua các hoạt động tương tác. Trẻ sẽ phát triển khả năng quan sát, ghi nhớ và định hướng không gian, đồng thời rèn luyện việc làm theo các hiệu lệnh đơn giản.</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56615" y="606266"/>
            <a:ext cx="6104573" cy="647224"/>
          </a:xfrm>
          <a:prstGeom prst="rect">
            <a:avLst/>
          </a:prstGeom>
          <a:noFill/>
          <a:ln/>
        </p:spPr>
        <p:txBody>
          <a:bodyPr wrap="none" lIns="0" tIns="0" rIns="0" bIns="0" rtlCol="0" anchor="t"/>
          <a:lstStyle/>
          <a:p>
            <a:pPr algn="l" indent="0" marL="0">
              <a:lnSpc>
                <a:spcPts val="5050"/>
              </a:lnSpc>
              <a:buNone/>
            </a:pPr>
            <a:r>
              <a:rPr lang="en-US" sz="4050" spc="-82" kern="0" dirty="0">
                <a:solidFill>
                  <a:srgbClr val="D73AD7"/>
                </a:solidFill>
                <a:latin typeface="Source Serif Pro Semi Bold" pitchFamily="34" charset="0"/>
                <a:ea typeface="Source Serif Pro Semi Bold" pitchFamily="34" charset="-122"/>
                <a:cs typeface="Source Serif Pro Semi Bold" pitchFamily="34" charset="-120"/>
              </a:rPr>
              <a:t>Chuẩn Bị Đồ Dùng Dạy Học</a:t>
            </a:r>
            <a:endParaRPr lang="en-US" sz="4050" dirty="0"/>
          </a:p>
        </p:txBody>
      </p:sp>
      <p:sp>
        <p:nvSpPr>
          <p:cNvPr id="4" name="Shape 1"/>
          <p:cNvSpPr/>
          <p:nvPr/>
        </p:nvSpPr>
        <p:spPr>
          <a:xfrm>
            <a:off x="6256615" y="1583531"/>
            <a:ext cx="3691771" cy="2824520"/>
          </a:xfrm>
          <a:prstGeom prst="roundRect">
            <a:avLst>
              <a:gd name="adj" fmla="val 3273"/>
            </a:avLst>
          </a:prstGeom>
          <a:solidFill>
            <a:srgbClr val="F4D4F7"/>
          </a:solidFill>
          <a:ln w="7620">
            <a:solidFill>
              <a:srgbClr val="DABADD"/>
            </a:solidFill>
            <a:prstDash val="solid"/>
          </a:ln>
        </p:spPr>
      </p:sp>
      <p:sp>
        <p:nvSpPr>
          <p:cNvPr id="5" name="Text 2"/>
          <p:cNvSpPr/>
          <p:nvPr/>
        </p:nvSpPr>
        <p:spPr>
          <a:xfrm>
            <a:off x="6484263" y="1811179"/>
            <a:ext cx="2589133" cy="323612"/>
          </a:xfrm>
          <a:prstGeom prst="rect">
            <a:avLst/>
          </a:prstGeom>
          <a:noFill/>
          <a:ln/>
        </p:spPr>
        <p:txBody>
          <a:bodyPr wrap="none" lIns="0" tIns="0" rIns="0" bIns="0" rtlCol="0" anchor="t"/>
          <a:lstStyle/>
          <a:p>
            <a:pPr algn="l" indent="0" marL="0">
              <a:lnSpc>
                <a:spcPts val="2500"/>
              </a:lnSpc>
              <a:buNone/>
            </a:pPr>
            <a:r>
              <a:rPr lang="en-US" sz="2000" spc="-41" kern="0" dirty="0">
                <a:solidFill>
                  <a:srgbClr val="272525"/>
                </a:solidFill>
                <a:latin typeface="Source Serif Pro Semi Bold" pitchFamily="34" charset="0"/>
                <a:ea typeface="Source Serif Pro Semi Bold" pitchFamily="34" charset="-122"/>
                <a:cs typeface="Source Serif Pro Semi Bold" pitchFamily="34" charset="-120"/>
              </a:rPr>
              <a:t>Đồ dùng trực quan</a:t>
            </a:r>
            <a:endParaRPr lang="en-US" sz="2000" dirty="0"/>
          </a:p>
        </p:txBody>
      </p:sp>
      <p:sp>
        <p:nvSpPr>
          <p:cNvPr id="6" name="Text 3"/>
          <p:cNvSpPr/>
          <p:nvPr/>
        </p:nvSpPr>
        <p:spPr>
          <a:xfrm>
            <a:off x="6484263" y="2266831"/>
            <a:ext cx="3236476" cy="703898"/>
          </a:xfrm>
          <a:prstGeom prst="rect">
            <a:avLst/>
          </a:prstGeom>
          <a:noFill/>
          <a:ln/>
        </p:spPr>
        <p:txBody>
          <a:bodyPr wrap="square" lIns="0" tIns="0" rIns="0" bIns="0" rtlCol="0" anchor="t"/>
          <a:lstStyle/>
          <a:p>
            <a:pPr algn="l" marL="342900" indent="-342900">
              <a:lnSpc>
                <a:spcPts val="2750"/>
              </a:lnSpc>
              <a:buSzPct val="100000"/>
              <a:buChar char="•"/>
            </a:pPr>
            <a:r>
              <a:rPr lang="en-US" sz="1700" spc="-35" kern="0" dirty="0">
                <a:solidFill>
                  <a:srgbClr val="272525"/>
                </a:solidFill>
                <a:latin typeface="Source Sans Pro" pitchFamily="34" charset="0"/>
                <a:ea typeface="Source Sans Pro" pitchFamily="34" charset="-122"/>
                <a:cs typeface="Source Sans Pro" pitchFamily="34" charset="-120"/>
              </a:rPr>
              <a:t>Hình ảnh các con vật/đồ vật từ phía trước và phía sau</a:t>
            </a:r>
            <a:endParaRPr lang="en-US" sz="1700" dirty="0"/>
          </a:p>
        </p:txBody>
      </p:sp>
      <p:sp>
        <p:nvSpPr>
          <p:cNvPr id="7" name="Text 4"/>
          <p:cNvSpPr/>
          <p:nvPr/>
        </p:nvSpPr>
        <p:spPr>
          <a:xfrm>
            <a:off x="6484263" y="3047643"/>
            <a:ext cx="3236476" cy="703898"/>
          </a:xfrm>
          <a:prstGeom prst="rect">
            <a:avLst/>
          </a:prstGeom>
          <a:noFill/>
          <a:ln/>
        </p:spPr>
        <p:txBody>
          <a:bodyPr wrap="square" lIns="0" tIns="0" rIns="0" bIns="0" rtlCol="0" anchor="t"/>
          <a:lstStyle/>
          <a:p>
            <a:pPr algn="l" marL="342900" indent="-342900">
              <a:lnSpc>
                <a:spcPts val="2750"/>
              </a:lnSpc>
              <a:buSzPct val="100000"/>
              <a:buChar char="•"/>
            </a:pPr>
            <a:r>
              <a:rPr lang="en-US" sz="1700" spc="-35" kern="0" dirty="0">
                <a:solidFill>
                  <a:srgbClr val="272525"/>
                </a:solidFill>
                <a:latin typeface="Source Sans Pro" pitchFamily="34" charset="0"/>
                <a:ea typeface="Source Sans Pro" pitchFamily="34" charset="-122"/>
                <a:cs typeface="Source Sans Pro" pitchFamily="34" charset="-120"/>
              </a:rPr>
              <a:t>Mô hình búp bê hoặc thú nhồi bông</a:t>
            </a:r>
            <a:endParaRPr lang="en-US" sz="1700" dirty="0"/>
          </a:p>
        </p:txBody>
      </p:sp>
      <p:sp>
        <p:nvSpPr>
          <p:cNvPr id="8" name="Text 5"/>
          <p:cNvSpPr/>
          <p:nvPr/>
        </p:nvSpPr>
        <p:spPr>
          <a:xfrm>
            <a:off x="6484263" y="3828455"/>
            <a:ext cx="3236476" cy="351949"/>
          </a:xfrm>
          <a:prstGeom prst="rect">
            <a:avLst/>
          </a:prstGeom>
          <a:noFill/>
          <a:ln/>
        </p:spPr>
        <p:txBody>
          <a:bodyPr wrap="none" lIns="0" tIns="0" rIns="0" bIns="0" rtlCol="0" anchor="t"/>
          <a:lstStyle/>
          <a:p>
            <a:pPr algn="l" marL="342900" indent="-342900">
              <a:lnSpc>
                <a:spcPts val="2750"/>
              </a:lnSpc>
              <a:buSzPct val="100000"/>
              <a:buChar char="•"/>
            </a:pPr>
            <a:r>
              <a:rPr lang="en-US" sz="1700" spc="-35" kern="0" dirty="0">
                <a:solidFill>
                  <a:srgbClr val="272525"/>
                </a:solidFill>
                <a:latin typeface="Source Sans Pro" pitchFamily="34" charset="0"/>
                <a:ea typeface="Source Sans Pro" pitchFamily="34" charset="-122"/>
                <a:cs typeface="Source Sans Pro" pitchFamily="34" charset="-120"/>
              </a:rPr>
              <a:t>Ghế nhỏ, khối hình làm đạo cụ</a:t>
            </a:r>
            <a:endParaRPr lang="en-US" sz="1700" dirty="0"/>
          </a:p>
        </p:txBody>
      </p:sp>
      <p:sp>
        <p:nvSpPr>
          <p:cNvPr id="9" name="Shape 6"/>
          <p:cNvSpPr/>
          <p:nvPr/>
        </p:nvSpPr>
        <p:spPr>
          <a:xfrm>
            <a:off x="10168414" y="1583531"/>
            <a:ext cx="3691771" cy="2824520"/>
          </a:xfrm>
          <a:prstGeom prst="roundRect">
            <a:avLst>
              <a:gd name="adj" fmla="val 3273"/>
            </a:avLst>
          </a:prstGeom>
          <a:solidFill>
            <a:srgbClr val="F4D4F7"/>
          </a:solidFill>
          <a:ln w="7620">
            <a:solidFill>
              <a:srgbClr val="DABADD"/>
            </a:solidFill>
            <a:prstDash val="solid"/>
          </a:ln>
        </p:spPr>
      </p:sp>
      <p:sp>
        <p:nvSpPr>
          <p:cNvPr id="10" name="Text 7"/>
          <p:cNvSpPr/>
          <p:nvPr/>
        </p:nvSpPr>
        <p:spPr>
          <a:xfrm>
            <a:off x="10396061" y="1811179"/>
            <a:ext cx="2589133" cy="323612"/>
          </a:xfrm>
          <a:prstGeom prst="rect">
            <a:avLst/>
          </a:prstGeom>
          <a:noFill/>
          <a:ln/>
        </p:spPr>
        <p:txBody>
          <a:bodyPr wrap="none" lIns="0" tIns="0" rIns="0" bIns="0" rtlCol="0" anchor="t"/>
          <a:lstStyle/>
          <a:p>
            <a:pPr algn="l" indent="0" marL="0">
              <a:lnSpc>
                <a:spcPts val="2500"/>
              </a:lnSpc>
              <a:buNone/>
            </a:pPr>
            <a:r>
              <a:rPr lang="en-US" sz="2000" spc="-41" kern="0" dirty="0">
                <a:solidFill>
                  <a:srgbClr val="272525"/>
                </a:solidFill>
                <a:latin typeface="Source Serif Pro Semi Bold" pitchFamily="34" charset="0"/>
                <a:ea typeface="Source Serif Pro Semi Bold" pitchFamily="34" charset="-122"/>
                <a:cs typeface="Source Serif Pro Semi Bold" pitchFamily="34" charset="-120"/>
              </a:rPr>
              <a:t>Phương tiện hỗ trợ</a:t>
            </a:r>
            <a:endParaRPr lang="en-US" sz="2000" dirty="0"/>
          </a:p>
        </p:txBody>
      </p:sp>
      <p:sp>
        <p:nvSpPr>
          <p:cNvPr id="11" name="Text 8"/>
          <p:cNvSpPr/>
          <p:nvPr/>
        </p:nvSpPr>
        <p:spPr>
          <a:xfrm>
            <a:off x="10396061" y="2266831"/>
            <a:ext cx="3236476" cy="351949"/>
          </a:xfrm>
          <a:prstGeom prst="rect">
            <a:avLst/>
          </a:prstGeom>
          <a:noFill/>
          <a:ln/>
        </p:spPr>
        <p:txBody>
          <a:bodyPr wrap="none" lIns="0" tIns="0" rIns="0" bIns="0" rtlCol="0" anchor="t"/>
          <a:lstStyle/>
          <a:p>
            <a:pPr algn="l" marL="342900" indent="-342900">
              <a:lnSpc>
                <a:spcPts val="2750"/>
              </a:lnSpc>
              <a:buSzPct val="100000"/>
              <a:buChar char="•"/>
            </a:pPr>
            <a:r>
              <a:rPr lang="en-US" sz="1700" spc="-35" kern="0" dirty="0">
                <a:solidFill>
                  <a:srgbClr val="272525"/>
                </a:solidFill>
                <a:latin typeface="Source Sans Pro" pitchFamily="34" charset="0"/>
                <a:ea typeface="Source Sans Pro" pitchFamily="34" charset="-122"/>
                <a:cs typeface="Source Sans Pro" pitchFamily="34" charset="-120"/>
              </a:rPr>
              <a:t>Nhạc vui nhộn để chơi vận động</a:t>
            </a:r>
            <a:endParaRPr lang="en-US" sz="1700" dirty="0"/>
          </a:p>
        </p:txBody>
      </p:sp>
      <p:sp>
        <p:nvSpPr>
          <p:cNvPr id="12" name="Text 9"/>
          <p:cNvSpPr/>
          <p:nvPr/>
        </p:nvSpPr>
        <p:spPr>
          <a:xfrm>
            <a:off x="10396061" y="2695694"/>
            <a:ext cx="3236476" cy="703898"/>
          </a:xfrm>
          <a:prstGeom prst="rect">
            <a:avLst/>
          </a:prstGeom>
          <a:noFill/>
          <a:ln/>
        </p:spPr>
        <p:txBody>
          <a:bodyPr wrap="square" lIns="0" tIns="0" rIns="0" bIns="0" rtlCol="0" anchor="t"/>
          <a:lstStyle/>
          <a:p>
            <a:pPr algn="l" marL="342900" indent="-342900">
              <a:lnSpc>
                <a:spcPts val="2750"/>
              </a:lnSpc>
              <a:buSzPct val="100000"/>
              <a:buChar char="•"/>
            </a:pPr>
            <a:r>
              <a:rPr lang="en-US" sz="1700" spc="-35" kern="0" dirty="0">
                <a:solidFill>
                  <a:srgbClr val="272525"/>
                </a:solidFill>
                <a:latin typeface="Source Sans Pro" pitchFamily="34" charset="0"/>
                <a:ea typeface="Source Sans Pro" pitchFamily="34" charset="-122"/>
                <a:cs typeface="Source Sans Pro" pitchFamily="34" charset="-120"/>
              </a:rPr>
              <a:t>Đồ dùng gắn sau lưng trẻ (nhãn dán, sticker)</a:t>
            </a:r>
            <a:endParaRPr lang="en-US" sz="1700" dirty="0"/>
          </a:p>
        </p:txBody>
      </p:sp>
      <p:sp>
        <p:nvSpPr>
          <p:cNvPr id="13" name="Shape 10"/>
          <p:cNvSpPr/>
          <p:nvPr/>
        </p:nvSpPr>
        <p:spPr>
          <a:xfrm>
            <a:off x="6256615" y="4628078"/>
            <a:ext cx="7603569" cy="1691759"/>
          </a:xfrm>
          <a:prstGeom prst="roundRect">
            <a:avLst>
              <a:gd name="adj" fmla="val 5464"/>
            </a:avLst>
          </a:prstGeom>
          <a:solidFill>
            <a:srgbClr val="F4D4F7"/>
          </a:solidFill>
          <a:ln w="7620">
            <a:solidFill>
              <a:srgbClr val="DABADD"/>
            </a:solidFill>
            <a:prstDash val="solid"/>
          </a:ln>
        </p:spPr>
      </p:sp>
      <p:sp>
        <p:nvSpPr>
          <p:cNvPr id="14" name="Text 11"/>
          <p:cNvSpPr/>
          <p:nvPr/>
        </p:nvSpPr>
        <p:spPr>
          <a:xfrm>
            <a:off x="6484263" y="4855726"/>
            <a:ext cx="2589133" cy="323612"/>
          </a:xfrm>
          <a:prstGeom prst="rect">
            <a:avLst/>
          </a:prstGeom>
          <a:noFill/>
          <a:ln/>
        </p:spPr>
        <p:txBody>
          <a:bodyPr wrap="none" lIns="0" tIns="0" rIns="0" bIns="0" rtlCol="0" anchor="t"/>
          <a:lstStyle/>
          <a:p>
            <a:pPr algn="l" indent="0" marL="0">
              <a:lnSpc>
                <a:spcPts val="2500"/>
              </a:lnSpc>
              <a:buNone/>
            </a:pPr>
            <a:r>
              <a:rPr lang="en-US" sz="2000" spc="-41" kern="0" dirty="0">
                <a:solidFill>
                  <a:srgbClr val="272525"/>
                </a:solidFill>
                <a:latin typeface="Source Serif Pro Semi Bold" pitchFamily="34" charset="0"/>
                <a:ea typeface="Source Serif Pro Semi Bold" pitchFamily="34" charset="-122"/>
                <a:cs typeface="Source Serif Pro Semi Bold" pitchFamily="34" charset="-120"/>
              </a:rPr>
              <a:t>Không gian</a:t>
            </a:r>
            <a:endParaRPr lang="en-US" sz="2000" dirty="0"/>
          </a:p>
        </p:txBody>
      </p:sp>
      <p:sp>
        <p:nvSpPr>
          <p:cNvPr id="15" name="Text 12"/>
          <p:cNvSpPr/>
          <p:nvPr/>
        </p:nvSpPr>
        <p:spPr>
          <a:xfrm>
            <a:off x="6484263" y="5311378"/>
            <a:ext cx="7148274" cy="351949"/>
          </a:xfrm>
          <a:prstGeom prst="rect">
            <a:avLst/>
          </a:prstGeom>
          <a:noFill/>
          <a:ln/>
        </p:spPr>
        <p:txBody>
          <a:bodyPr wrap="none" lIns="0" tIns="0" rIns="0" bIns="0" rtlCol="0" anchor="t"/>
          <a:lstStyle/>
          <a:p>
            <a:pPr algn="l" marL="342900" indent="-342900">
              <a:lnSpc>
                <a:spcPts val="2750"/>
              </a:lnSpc>
              <a:buSzPct val="100000"/>
              <a:buChar char="•"/>
            </a:pPr>
            <a:r>
              <a:rPr lang="en-US" sz="1700" spc="-35" kern="0" dirty="0">
                <a:solidFill>
                  <a:srgbClr val="272525"/>
                </a:solidFill>
                <a:latin typeface="Source Sans Pro" pitchFamily="34" charset="0"/>
                <a:ea typeface="Source Sans Pro" pitchFamily="34" charset="-122"/>
                <a:cs typeface="Source Sans Pro" pitchFamily="34" charset="-120"/>
              </a:rPr>
              <a:t>Trong lớp học</a:t>
            </a:r>
            <a:endParaRPr lang="en-US" sz="1700" dirty="0"/>
          </a:p>
        </p:txBody>
      </p:sp>
      <p:sp>
        <p:nvSpPr>
          <p:cNvPr id="16" name="Text 13"/>
          <p:cNvSpPr/>
          <p:nvPr/>
        </p:nvSpPr>
        <p:spPr>
          <a:xfrm>
            <a:off x="6484263" y="5740241"/>
            <a:ext cx="7148274" cy="351949"/>
          </a:xfrm>
          <a:prstGeom prst="rect">
            <a:avLst/>
          </a:prstGeom>
          <a:noFill/>
          <a:ln/>
        </p:spPr>
        <p:txBody>
          <a:bodyPr wrap="none" lIns="0" tIns="0" rIns="0" bIns="0" rtlCol="0" anchor="t"/>
          <a:lstStyle/>
          <a:p>
            <a:pPr algn="l" marL="342900" indent="-342900">
              <a:lnSpc>
                <a:spcPts val="2750"/>
              </a:lnSpc>
              <a:buSzPct val="100000"/>
              <a:buChar char="•"/>
            </a:pPr>
            <a:r>
              <a:rPr lang="en-US" sz="1700" spc="-35" kern="0" dirty="0">
                <a:solidFill>
                  <a:srgbClr val="272525"/>
                </a:solidFill>
                <a:latin typeface="Source Sans Pro" pitchFamily="34" charset="0"/>
                <a:ea typeface="Source Sans Pro" pitchFamily="34" charset="-122"/>
                <a:cs typeface="Source Sans Pro" pitchFamily="34" charset="-120"/>
              </a:rPr>
              <a:t>Sắp xếp bàn ghế tạo không gian rộng</a:t>
            </a:r>
            <a:endParaRPr lang="en-US" sz="1700" dirty="0"/>
          </a:p>
        </p:txBody>
      </p:sp>
      <p:sp>
        <p:nvSpPr>
          <p:cNvPr id="17" name="Text 14"/>
          <p:cNvSpPr/>
          <p:nvPr/>
        </p:nvSpPr>
        <p:spPr>
          <a:xfrm>
            <a:off x="6256615" y="6567368"/>
            <a:ext cx="7603569" cy="1055846"/>
          </a:xfrm>
          <a:prstGeom prst="rect">
            <a:avLst/>
          </a:prstGeom>
          <a:noFill/>
          <a:ln/>
        </p:spPr>
        <p:txBody>
          <a:bodyPr wrap="square" lIns="0" tIns="0" rIns="0" bIns="0" rtlCol="0" anchor="t"/>
          <a:lstStyle/>
          <a:p>
            <a:pPr algn="l" indent="0" marL="0">
              <a:lnSpc>
                <a:spcPts val="2750"/>
              </a:lnSpc>
              <a:buNone/>
            </a:pPr>
            <a:r>
              <a:rPr lang="en-US" sz="1700" spc="-35" kern="0" dirty="0">
                <a:solidFill>
                  <a:srgbClr val="272525"/>
                </a:solidFill>
                <a:latin typeface="Source Sans Pro" pitchFamily="34" charset="0"/>
                <a:ea typeface="Source Sans Pro" pitchFamily="34" charset="-122"/>
                <a:cs typeface="Source Sans Pro" pitchFamily="34" charset="-120"/>
              </a:rPr>
              <a:t>Để chuẩn bị cho bài học, giáo viên cần chuẩn bị đầy đủ các đồ dùng trực quan như hình ảnh các con vật/đồ vật có thể nhìn từ phía trước và phía sau, mô hình búp bê hoặc thú nhồi bông, và các đạo cụ hỗ trợ khác.</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719733"/>
            <a:ext cx="6207800"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Hoạt Động Gây Hứng Thú</a:t>
            </a:r>
            <a:endParaRPr lang="en-US" sz="4400" dirty="0"/>
          </a:p>
        </p:txBody>
      </p:sp>
      <p:sp>
        <p:nvSpPr>
          <p:cNvPr id="3" name="Shape 1"/>
          <p:cNvSpPr/>
          <p:nvPr/>
        </p:nvSpPr>
        <p:spPr>
          <a:xfrm>
            <a:off x="7299960" y="1902500"/>
            <a:ext cx="30480" cy="4188976"/>
          </a:xfrm>
          <a:prstGeom prst="roundRect">
            <a:avLst>
              <a:gd name="adj" fmla="val 329856"/>
            </a:avLst>
          </a:prstGeom>
          <a:solidFill>
            <a:srgbClr val="DABADD"/>
          </a:solidFill>
          <a:ln/>
        </p:spPr>
      </p:sp>
      <p:sp>
        <p:nvSpPr>
          <p:cNvPr id="4" name="Shape 2"/>
          <p:cNvSpPr/>
          <p:nvPr/>
        </p:nvSpPr>
        <p:spPr>
          <a:xfrm>
            <a:off x="6358354" y="2425660"/>
            <a:ext cx="718066" cy="30480"/>
          </a:xfrm>
          <a:prstGeom prst="roundRect">
            <a:avLst>
              <a:gd name="adj" fmla="val 329856"/>
            </a:avLst>
          </a:prstGeom>
          <a:solidFill>
            <a:srgbClr val="DABADD"/>
          </a:solidFill>
          <a:ln/>
        </p:spPr>
      </p:sp>
      <p:sp>
        <p:nvSpPr>
          <p:cNvPr id="5" name="Shape 3"/>
          <p:cNvSpPr/>
          <p:nvPr/>
        </p:nvSpPr>
        <p:spPr>
          <a:xfrm>
            <a:off x="7045940" y="2171700"/>
            <a:ext cx="538520" cy="538520"/>
          </a:xfrm>
          <a:prstGeom prst="roundRect">
            <a:avLst>
              <a:gd name="adj" fmla="val 18670"/>
            </a:avLst>
          </a:prstGeom>
          <a:solidFill>
            <a:srgbClr val="F4D4F7"/>
          </a:solidFill>
          <a:ln w="7620">
            <a:solidFill>
              <a:srgbClr val="DABADD"/>
            </a:solidFill>
            <a:prstDash val="solid"/>
          </a:ln>
        </p:spPr>
      </p:sp>
      <p:pic>
        <p:nvPicPr>
          <p:cNvPr id="6" name="Image 0" descr="preencoded.png">    </p:cNvPr>
          <p:cNvPicPr>
            <a:picLocks noChangeAspect="1"/>
          </p:cNvPicPr>
          <p:nvPr/>
        </p:nvPicPr>
        <p:blipFill>
          <a:blip r:embed="rId1"/>
          <a:stretch>
            <a:fillRect/>
          </a:stretch>
        </p:blipFill>
        <p:spPr>
          <a:xfrm>
            <a:off x="7146191" y="2229683"/>
            <a:ext cx="337899" cy="422434"/>
          </a:xfrm>
          <a:prstGeom prst="rect">
            <a:avLst/>
          </a:prstGeom>
        </p:spPr>
      </p:pic>
      <p:sp>
        <p:nvSpPr>
          <p:cNvPr id="7" name="Text 4"/>
          <p:cNvSpPr/>
          <p:nvPr/>
        </p:nvSpPr>
        <p:spPr>
          <a:xfrm>
            <a:off x="3266361" y="2141815"/>
            <a:ext cx="2852023" cy="351949"/>
          </a:xfrm>
          <a:prstGeom prst="rect">
            <a:avLst/>
          </a:prstGeom>
          <a:noFill/>
          <a:ln/>
        </p:spPr>
        <p:txBody>
          <a:bodyPr wrap="none" lIns="0" tIns="0" rIns="0" bIns="0" rtlCol="0" anchor="t"/>
          <a:lstStyle/>
          <a:p>
            <a:pPr algn="r"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Trò chơi "Đi xe đến lớp"</a:t>
            </a:r>
            <a:endParaRPr lang="en-US" sz="2200" dirty="0"/>
          </a:p>
        </p:txBody>
      </p:sp>
      <p:sp>
        <p:nvSpPr>
          <p:cNvPr id="8" name="Text 5"/>
          <p:cNvSpPr/>
          <p:nvPr/>
        </p:nvSpPr>
        <p:spPr>
          <a:xfrm>
            <a:off x="837724" y="2637353"/>
            <a:ext cx="5280660" cy="766048"/>
          </a:xfrm>
          <a:prstGeom prst="rect">
            <a:avLst/>
          </a:prstGeom>
          <a:noFill/>
          <a:ln/>
        </p:spPr>
        <p:txBody>
          <a:bodyPr wrap="square" lIns="0" tIns="0" rIns="0" bIns="0" rtlCol="0" anchor="t"/>
          <a:lstStyle/>
          <a:p>
            <a:pPr algn="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Cô và trẻ giả vờ lái xe, xác định ai ngồi phía trước, ai ngồi phía sau</a:t>
            </a:r>
            <a:endParaRPr lang="en-US" sz="1850" dirty="0"/>
          </a:p>
        </p:txBody>
      </p:sp>
      <p:sp>
        <p:nvSpPr>
          <p:cNvPr id="9" name="Shape 6"/>
          <p:cNvSpPr/>
          <p:nvPr/>
        </p:nvSpPr>
        <p:spPr>
          <a:xfrm>
            <a:off x="7553980" y="3622477"/>
            <a:ext cx="718066" cy="30480"/>
          </a:xfrm>
          <a:prstGeom prst="roundRect">
            <a:avLst>
              <a:gd name="adj" fmla="val 329856"/>
            </a:avLst>
          </a:prstGeom>
          <a:solidFill>
            <a:srgbClr val="DABADD"/>
          </a:solidFill>
          <a:ln/>
        </p:spPr>
      </p:sp>
      <p:sp>
        <p:nvSpPr>
          <p:cNvPr id="10" name="Shape 7"/>
          <p:cNvSpPr/>
          <p:nvPr/>
        </p:nvSpPr>
        <p:spPr>
          <a:xfrm>
            <a:off x="7045940" y="3368516"/>
            <a:ext cx="538520" cy="538520"/>
          </a:xfrm>
          <a:prstGeom prst="roundRect">
            <a:avLst>
              <a:gd name="adj" fmla="val 18670"/>
            </a:avLst>
          </a:prstGeom>
          <a:solidFill>
            <a:srgbClr val="F4D4F7"/>
          </a:solidFill>
          <a:ln w="7620">
            <a:solidFill>
              <a:srgbClr val="DABADD"/>
            </a:solidFill>
            <a:prstDash val="solid"/>
          </a:ln>
        </p:spPr>
      </p:sp>
      <p:pic>
        <p:nvPicPr>
          <p:cNvPr id="11" name="Image 1" descr="preencoded.png">    </p:cNvPr>
          <p:cNvPicPr>
            <a:picLocks noChangeAspect="1"/>
          </p:cNvPicPr>
          <p:nvPr/>
        </p:nvPicPr>
        <p:blipFill>
          <a:blip r:embed="rId2"/>
          <a:stretch>
            <a:fillRect/>
          </a:stretch>
        </p:blipFill>
        <p:spPr>
          <a:xfrm>
            <a:off x="7146191" y="3426500"/>
            <a:ext cx="337899" cy="422434"/>
          </a:xfrm>
          <a:prstGeom prst="rect">
            <a:avLst/>
          </a:prstGeom>
        </p:spPr>
      </p:pic>
      <p:sp>
        <p:nvSpPr>
          <p:cNvPr id="12" name="Text 8"/>
          <p:cNvSpPr/>
          <p:nvPr/>
        </p:nvSpPr>
        <p:spPr>
          <a:xfrm>
            <a:off x="8512016" y="3338632"/>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Giới thiệu bài học</a:t>
            </a:r>
            <a:endParaRPr lang="en-US" sz="2200" dirty="0"/>
          </a:p>
        </p:txBody>
      </p:sp>
      <p:sp>
        <p:nvSpPr>
          <p:cNvPr id="13" name="Text 9"/>
          <p:cNvSpPr/>
          <p:nvPr/>
        </p:nvSpPr>
        <p:spPr>
          <a:xfrm>
            <a:off x="8512016" y="3834170"/>
            <a:ext cx="5280660"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Cô giới thiệu: "Hôm nay cô và các con cùng nhau học cách nhận biết phía trước và phía sau nhé!"</a:t>
            </a:r>
            <a:endParaRPr lang="en-US" sz="1850" dirty="0"/>
          </a:p>
        </p:txBody>
      </p:sp>
      <p:sp>
        <p:nvSpPr>
          <p:cNvPr id="14" name="Shape 10"/>
          <p:cNvSpPr/>
          <p:nvPr/>
        </p:nvSpPr>
        <p:spPr>
          <a:xfrm>
            <a:off x="6358354" y="4699635"/>
            <a:ext cx="718066" cy="30480"/>
          </a:xfrm>
          <a:prstGeom prst="roundRect">
            <a:avLst>
              <a:gd name="adj" fmla="val 329856"/>
            </a:avLst>
          </a:prstGeom>
          <a:solidFill>
            <a:srgbClr val="DABADD"/>
          </a:solidFill>
          <a:ln/>
        </p:spPr>
      </p:sp>
      <p:sp>
        <p:nvSpPr>
          <p:cNvPr id="15" name="Shape 11"/>
          <p:cNvSpPr/>
          <p:nvPr/>
        </p:nvSpPr>
        <p:spPr>
          <a:xfrm>
            <a:off x="7045940" y="4445675"/>
            <a:ext cx="538520" cy="538520"/>
          </a:xfrm>
          <a:prstGeom prst="roundRect">
            <a:avLst>
              <a:gd name="adj" fmla="val 18670"/>
            </a:avLst>
          </a:prstGeom>
          <a:solidFill>
            <a:srgbClr val="F4D4F7"/>
          </a:solidFill>
          <a:ln w="7620">
            <a:solidFill>
              <a:srgbClr val="DABADD"/>
            </a:solidFill>
            <a:prstDash val="solid"/>
          </a:ln>
        </p:spPr>
      </p:sp>
      <p:pic>
        <p:nvPicPr>
          <p:cNvPr id="16" name="Image 2" descr="preencoded.png">    </p:cNvPr>
          <p:cNvPicPr>
            <a:picLocks noChangeAspect="1"/>
          </p:cNvPicPr>
          <p:nvPr/>
        </p:nvPicPr>
        <p:blipFill>
          <a:blip r:embed="rId3"/>
          <a:stretch>
            <a:fillRect/>
          </a:stretch>
        </p:blipFill>
        <p:spPr>
          <a:xfrm>
            <a:off x="7146191" y="4503658"/>
            <a:ext cx="337899" cy="422434"/>
          </a:xfrm>
          <a:prstGeom prst="rect">
            <a:avLst/>
          </a:prstGeom>
        </p:spPr>
      </p:pic>
      <p:sp>
        <p:nvSpPr>
          <p:cNvPr id="17" name="Text 12"/>
          <p:cNvSpPr/>
          <p:nvPr/>
        </p:nvSpPr>
        <p:spPr>
          <a:xfrm>
            <a:off x="3302198" y="4415790"/>
            <a:ext cx="2816185" cy="351949"/>
          </a:xfrm>
          <a:prstGeom prst="rect">
            <a:avLst/>
          </a:prstGeom>
          <a:noFill/>
          <a:ln/>
        </p:spPr>
        <p:txBody>
          <a:bodyPr wrap="none" lIns="0" tIns="0" rIns="0" bIns="0" rtlCol="0" anchor="t"/>
          <a:lstStyle/>
          <a:p>
            <a:pPr algn="r"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Tạo không khí vui vẻ</a:t>
            </a:r>
            <a:endParaRPr lang="en-US" sz="2200" dirty="0"/>
          </a:p>
        </p:txBody>
      </p:sp>
      <p:sp>
        <p:nvSpPr>
          <p:cNvPr id="18" name="Text 13"/>
          <p:cNvSpPr/>
          <p:nvPr/>
        </p:nvSpPr>
        <p:spPr>
          <a:xfrm>
            <a:off x="837724" y="4911328"/>
            <a:ext cx="5280660" cy="383024"/>
          </a:xfrm>
          <a:prstGeom prst="rect">
            <a:avLst/>
          </a:prstGeom>
          <a:noFill/>
          <a:ln/>
        </p:spPr>
        <p:txBody>
          <a:bodyPr wrap="none" lIns="0" tIns="0" rIns="0" bIns="0" rtlCol="0" anchor="t"/>
          <a:lstStyle/>
          <a:p>
            <a:pPr algn="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Khuyến khích trẻ tham gia tích cực vào hoạt động</a:t>
            </a:r>
            <a:endParaRPr lang="en-US" sz="1850" dirty="0"/>
          </a:p>
        </p:txBody>
      </p:sp>
      <p:sp>
        <p:nvSpPr>
          <p:cNvPr id="19" name="Text 14"/>
          <p:cNvSpPr/>
          <p:nvPr/>
        </p:nvSpPr>
        <p:spPr>
          <a:xfrm>
            <a:off x="837724" y="6360676"/>
            <a:ext cx="12954952"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Hoạt động gây hứng thú diễn ra trong khoảng 3-5 phút, giúp trẻ làm quen với khái niệm phía trước/phía sau một cách tự nhiên và thú vị. Thông qua trò chơi "Đi xe đến lớp", trẻ được trải nghiệm trực tiếp các vị trí không gian và bắt đầu hình thành khái niệm về phía trước và phía sau.</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1525310"/>
            <a:ext cx="5632490"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Hoạt Động Nhận Biết</a:t>
            </a:r>
            <a:endParaRPr lang="en-US" sz="4400" dirty="0"/>
          </a:p>
        </p:txBody>
      </p:sp>
      <p:sp>
        <p:nvSpPr>
          <p:cNvPr id="3" name="Shape 1"/>
          <p:cNvSpPr/>
          <p:nvPr/>
        </p:nvSpPr>
        <p:spPr>
          <a:xfrm>
            <a:off x="837724" y="3426142"/>
            <a:ext cx="4078962" cy="239316"/>
          </a:xfrm>
          <a:prstGeom prst="roundRect">
            <a:avLst>
              <a:gd name="adj" fmla="val 42011"/>
            </a:avLst>
          </a:prstGeom>
          <a:solidFill>
            <a:srgbClr val="F4D4F7"/>
          </a:solidFill>
          <a:ln w="7620">
            <a:solidFill>
              <a:srgbClr val="DABADD"/>
            </a:solidFill>
            <a:prstDash val="solid"/>
          </a:ln>
        </p:spPr>
      </p:sp>
      <p:sp>
        <p:nvSpPr>
          <p:cNvPr id="4" name="Text 2"/>
          <p:cNvSpPr/>
          <p:nvPr/>
        </p:nvSpPr>
        <p:spPr>
          <a:xfrm>
            <a:off x="837724" y="4024432"/>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Quan sát và đàm thoại</a:t>
            </a:r>
            <a:endParaRPr lang="en-US" sz="2200" dirty="0"/>
          </a:p>
        </p:txBody>
      </p:sp>
      <p:sp>
        <p:nvSpPr>
          <p:cNvPr id="5" name="Text 3"/>
          <p:cNvSpPr/>
          <p:nvPr/>
        </p:nvSpPr>
        <p:spPr>
          <a:xfrm>
            <a:off x="837724" y="4519970"/>
            <a:ext cx="4078962"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Cô đưa hình ảnh ô tô, con vật và chỉ rõ phía trước/phía sau. Trẻ quan sát và nhắc lại.</a:t>
            </a:r>
            <a:endParaRPr lang="en-US" sz="1850" dirty="0"/>
          </a:p>
        </p:txBody>
      </p:sp>
      <p:sp>
        <p:nvSpPr>
          <p:cNvPr id="6" name="Shape 4"/>
          <p:cNvSpPr/>
          <p:nvPr/>
        </p:nvSpPr>
        <p:spPr>
          <a:xfrm>
            <a:off x="5275659" y="3067050"/>
            <a:ext cx="4078962" cy="239316"/>
          </a:xfrm>
          <a:prstGeom prst="roundRect">
            <a:avLst>
              <a:gd name="adj" fmla="val 42011"/>
            </a:avLst>
          </a:prstGeom>
          <a:solidFill>
            <a:srgbClr val="F4D4F7"/>
          </a:solidFill>
          <a:ln w="7620">
            <a:solidFill>
              <a:srgbClr val="DABADD"/>
            </a:solidFill>
            <a:prstDash val="solid"/>
          </a:ln>
        </p:spPr>
      </p:sp>
      <p:sp>
        <p:nvSpPr>
          <p:cNvPr id="7" name="Text 5"/>
          <p:cNvSpPr/>
          <p:nvPr/>
        </p:nvSpPr>
        <p:spPr>
          <a:xfrm>
            <a:off x="5275659" y="3665339"/>
            <a:ext cx="4078962" cy="703898"/>
          </a:xfrm>
          <a:prstGeom prst="rect">
            <a:avLst/>
          </a:prstGeom>
          <a:noFill/>
          <a:ln/>
        </p:spPr>
        <p:txBody>
          <a:bodyPr wrap="squar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Trò chơi "Ai đứng phía trước? Ai đứng phía sau?"</a:t>
            </a:r>
            <a:endParaRPr lang="en-US" sz="2200" dirty="0"/>
          </a:p>
        </p:txBody>
      </p:sp>
      <p:sp>
        <p:nvSpPr>
          <p:cNvPr id="8" name="Text 6"/>
          <p:cNvSpPr/>
          <p:nvPr/>
        </p:nvSpPr>
        <p:spPr>
          <a:xfrm>
            <a:off x="5275659" y="4512826"/>
            <a:ext cx="4078962"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Mời 2-3 trẻ lên đứng hàng dọc, hỏi và xác định vị trí của từng bạn.</a:t>
            </a:r>
            <a:endParaRPr lang="en-US" sz="1850" dirty="0"/>
          </a:p>
        </p:txBody>
      </p:sp>
      <p:sp>
        <p:nvSpPr>
          <p:cNvPr id="9" name="Shape 7"/>
          <p:cNvSpPr/>
          <p:nvPr/>
        </p:nvSpPr>
        <p:spPr>
          <a:xfrm>
            <a:off x="9713595" y="2708077"/>
            <a:ext cx="4078962" cy="239316"/>
          </a:xfrm>
          <a:prstGeom prst="roundRect">
            <a:avLst>
              <a:gd name="adj" fmla="val 42011"/>
            </a:avLst>
          </a:prstGeom>
          <a:solidFill>
            <a:srgbClr val="F4D4F7"/>
          </a:solidFill>
          <a:ln w="7620">
            <a:solidFill>
              <a:srgbClr val="DABADD"/>
            </a:solidFill>
            <a:prstDash val="solid"/>
          </a:ln>
        </p:spPr>
      </p:sp>
      <p:sp>
        <p:nvSpPr>
          <p:cNvPr id="10" name="Text 8"/>
          <p:cNvSpPr/>
          <p:nvPr/>
        </p:nvSpPr>
        <p:spPr>
          <a:xfrm>
            <a:off x="9713595" y="3306366"/>
            <a:ext cx="2961799"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Vận động theo hiệu lệnh</a:t>
            </a:r>
            <a:endParaRPr lang="en-US" sz="2200" dirty="0"/>
          </a:p>
        </p:txBody>
      </p:sp>
      <p:sp>
        <p:nvSpPr>
          <p:cNvPr id="11" name="Text 9"/>
          <p:cNvSpPr/>
          <p:nvPr/>
        </p:nvSpPr>
        <p:spPr>
          <a:xfrm>
            <a:off x="9713595" y="3801904"/>
            <a:ext cx="4078962"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Trẻ di chuyển và thực hiện theo hiệu lệnh: "Đứng phía sau bạn", "Ngồi phía trước cô"...</a:t>
            </a:r>
            <a:endParaRPr lang="en-US" sz="1850" dirty="0"/>
          </a:p>
        </p:txBody>
      </p:sp>
      <p:sp>
        <p:nvSpPr>
          <p:cNvPr id="12" name="Text 10"/>
          <p:cNvSpPr/>
          <p:nvPr/>
        </p:nvSpPr>
        <p:spPr>
          <a:xfrm>
            <a:off x="837724" y="5555218"/>
            <a:ext cx="12954952"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Hoạt động nhận biết diễn ra trong khoảng 10-12 phút, tập trung vào việc giúp trẻ hiểu rõ khái niệm phía trước/phía sau thông qua quan sát, trò chơi và vận động. Trẻ được học cách nhận biết phía trước/phía sau của đồ vật, con vật và người thông qua các hoạt động tương tác trực quan.</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1857375"/>
            <a:ext cx="5632490"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Hoạt Động Kết Thúc</a:t>
            </a:r>
            <a:endParaRPr lang="en-US" sz="4400" dirty="0"/>
          </a:p>
        </p:txBody>
      </p:sp>
      <p:sp>
        <p:nvSpPr>
          <p:cNvPr id="3" name="Shape 1"/>
          <p:cNvSpPr/>
          <p:nvPr/>
        </p:nvSpPr>
        <p:spPr>
          <a:xfrm>
            <a:off x="837724" y="3309342"/>
            <a:ext cx="538520" cy="538520"/>
          </a:xfrm>
          <a:prstGeom prst="roundRect">
            <a:avLst>
              <a:gd name="adj" fmla="val 18670"/>
            </a:avLst>
          </a:prstGeom>
          <a:solidFill>
            <a:srgbClr val="F4D4F7"/>
          </a:solidFill>
          <a:ln w="7620">
            <a:solidFill>
              <a:srgbClr val="DABADD"/>
            </a:solidFill>
            <a:prstDash val="solid"/>
          </a:ln>
        </p:spPr>
      </p:sp>
      <p:pic>
        <p:nvPicPr>
          <p:cNvPr id="4" name="Image 0" descr="preencoded.png">    </p:cNvPr>
          <p:cNvPicPr>
            <a:picLocks noChangeAspect="1"/>
          </p:cNvPicPr>
          <p:nvPr/>
        </p:nvPicPr>
        <p:blipFill>
          <a:blip r:embed="rId1"/>
          <a:stretch>
            <a:fillRect/>
          </a:stretch>
        </p:blipFill>
        <p:spPr>
          <a:xfrm>
            <a:off x="937974" y="3367326"/>
            <a:ext cx="337899" cy="422434"/>
          </a:xfrm>
          <a:prstGeom prst="rect">
            <a:avLst/>
          </a:prstGeom>
        </p:spPr>
      </p:pic>
      <p:sp>
        <p:nvSpPr>
          <p:cNvPr id="5" name="Text 2"/>
          <p:cNvSpPr/>
          <p:nvPr/>
        </p:nvSpPr>
        <p:spPr>
          <a:xfrm>
            <a:off x="1615559" y="3309342"/>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Đặt câu hỏi củng cố</a:t>
            </a:r>
            <a:endParaRPr lang="en-US" sz="2200" dirty="0"/>
          </a:p>
        </p:txBody>
      </p:sp>
      <p:sp>
        <p:nvSpPr>
          <p:cNvPr id="6" name="Text 3"/>
          <p:cNvSpPr/>
          <p:nvPr/>
        </p:nvSpPr>
        <p:spPr>
          <a:xfrm>
            <a:off x="1615559" y="3804880"/>
            <a:ext cx="3380899"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"Khi con đứng phía sau bạn thì con thấy gì?" "Phía trước mình là gì?"</a:t>
            </a:r>
            <a:endParaRPr lang="en-US" sz="1850" dirty="0"/>
          </a:p>
        </p:txBody>
      </p:sp>
      <p:sp>
        <p:nvSpPr>
          <p:cNvPr id="7" name="Shape 4"/>
          <p:cNvSpPr/>
          <p:nvPr/>
        </p:nvSpPr>
        <p:spPr>
          <a:xfrm>
            <a:off x="5235773" y="3309342"/>
            <a:ext cx="538520" cy="538520"/>
          </a:xfrm>
          <a:prstGeom prst="roundRect">
            <a:avLst>
              <a:gd name="adj" fmla="val 18670"/>
            </a:avLst>
          </a:prstGeom>
          <a:solidFill>
            <a:srgbClr val="F4D4F7"/>
          </a:solidFill>
          <a:ln w="7620">
            <a:solidFill>
              <a:srgbClr val="DABADD"/>
            </a:solidFill>
            <a:prstDash val="solid"/>
          </a:ln>
        </p:spPr>
      </p:sp>
      <p:pic>
        <p:nvPicPr>
          <p:cNvPr id="8" name="Image 1" descr="preencoded.png">    </p:cNvPr>
          <p:cNvPicPr>
            <a:picLocks noChangeAspect="1"/>
          </p:cNvPicPr>
          <p:nvPr/>
        </p:nvPicPr>
        <p:blipFill>
          <a:blip r:embed="rId2"/>
          <a:stretch>
            <a:fillRect/>
          </a:stretch>
        </p:blipFill>
        <p:spPr>
          <a:xfrm>
            <a:off x="5336024" y="3367326"/>
            <a:ext cx="337899" cy="422434"/>
          </a:xfrm>
          <a:prstGeom prst="rect">
            <a:avLst/>
          </a:prstGeom>
        </p:spPr>
      </p:pic>
      <p:sp>
        <p:nvSpPr>
          <p:cNvPr id="9" name="Text 5"/>
          <p:cNvSpPr/>
          <p:nvPr/>
        </p:nvSpPr>
        <p:spPr>
          <a:xfrm>
            <a:off x="6013609" y="3309342"/>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Khen ngợi và nhận xét</a:t>
            </a:r>
            <a:endParaRPr lang="en-US" sz="2200" dirty="0"/>
          </a:p>
        </p:txBody>
      </p:sp>
      <p:sp>
        <p:nvSpPr>
          <p:cNvPr id="10" name="Text 6"/>
          <p:cNvSpPr/>
          <p:nvPr/>
        </p:nvSpPr>
        <p:spPr>
          <a:xfrm>
            <a:off x="6013609" y="3804880"/>
            <a:ext cx="3380899"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Cô khen ngợi, đưa ra nhận xét tích cực về sự tham gia của trẻ</a:t>
            </a:r>
            <a:endParaRPr lang="en-US" sz="1850" dirty="0"/>
          </a:p>
        </p:txBody>
      </p:sp>
      <p:sp>
        <p:nvSpPr>
          <p:cNvPr id="11" name="Shape 7"/>
          <p:cNvSpPr/>
          <p:nvPr/>
        </p:nvSpPr>
        <p:spPr>
          <a:xfrm>
            <a:off x="9633823" y="3309342"/>
            <a:ext cx="538520" cy="538520"/>
          </a:xfrm>
          <a:prstGeom prst="roundRect">
            <a:avLst>
              <a:gd name="adj" fmla="val 18670"/>
            </a:avLst>
          </a:prstGeom>
          <a:solidFill>
            <a:srgbClr val="F4D4F7"/>
          </a:solidFill>
          <a:ln w="7620">
            <a:solidFill>
              <a:srgbClr val="DABADD"/>
            </a:solidFill>
            <a:prstDash val="solid"/>
          </a:ln>
        </p:spPr>
      </p:sp>
      <p:pic>
        <p:nvPicPr>
          <p:cNvPr id="12" name="Image 2" descr="preencoded.png">    </p:cNvPr>
          <p:cNvPicPr>
            <a:picLocks noChangeAspect="1"/>
          </p:cNvPicPr>
          <p:nvPr/>
        </p:nvPicPr>
        <p:blipFill>
          <a:blip r:embed="rId3"/>
          <a:stretch>
            <a:fillRect/>
          </a:stretch>
        </p:blipFill>
        <p:spPr>
          <a:xfrm>
            <a:off x="9734074" y="3367326"/>
            <a:ext cx="337899" cy="422434"/>
          </a:xfrm>
          <a:prstGeom prst="rect">
            <a:avLst/>
          </a:prstGeom>
        </p:spPr>
      </p:pic>
      <p:sp>
        <p:nvSpPr>
          <p:cNvPr id="13" name="Text 8"/>
          <p:cNvSpPr/>
          <p:nvPr/>
        </p:nvSpPr>
        <p:spPr>
          <a:xfrm>
            <a:off x="10411658" y="3309342"/>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Hát và vận động</a:t>
            </a:r>
            <a:endParaRPr lang="en-US" sz="2200" dirty="0"/>
          </a:p>
        </p:txBody>
      </p:sp>
      <p:sp>
        <p:nvSpPr>
          <p:cNvPr id="14" name="Text 9"/>
          <p:cNvSpPr/>
          <p:nvPr/>
        </p:nvSpPr>
        <p:spPr>
          <a:xfrm>
            <a:off x="10411658" y="3804880"/>
            <a:ext cx="3380899"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Cùng hát và vận động theo bài "Đoàn tàu tí hon" - trẻ xếp hàng nối đuôi nhau</a:t>
            </a:r>
            <a:endParaRPr lang="en-US" sz="1850" dirty="0"/>
          </a:p>
        </p:txBody>
      </p:sp>
      <p:sp>
        <p:nvSpPr>
          <p:cNvPr id="15" name="Text 10"/>
          <p:cNvSpPr/>
          <p:nvPr/>
        </p:nvSpPr>
        <p:spPr>
          <a:xfrm>
            <a:off x="837724" y="5223153"/>
            <a:ext cx="12954952"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Hoạt động kết thúc diễn ra trong khoảng 3-5 phút, giúp củng cố kiến thức về phía trước/phía sau thông qua các câu hỏi và hoạt động vui nhộn. Bài hát "Đoàn tàu tí hon" không chỉ tạo không khí vui vẻ mà còn giúp trẻ thực hành khái niệm phía trước/phía sau khi xếp hàng nối đuôi nhau.</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778312"/>
            <a:ext cx="5632490"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Hoạt Động Mở Rộng</a:t>
            </a:r>
            <a:endParaRPr lang="en-US" sz="4400" dirty="0"/>
          </a:p>
        </p:txBody>
      </p:sp>
      <p:pic>
        <p:nvPicPr>
          <p:cNvPr id="3" name="Image 0" descr="preencoded.png">    </p:cNvPr>
          <p:cNvPicPr>
            <a:picLocks noChangeAspect="1"/>
          </p:cNvPicPr>
          <p:nvPr/>
        </p:nvPicPr>
        <p:blipFill>
          <a:blip r:embed="rId1"/>
          <a:stretch>
            <a:fillRect/>
          </a:stretch>
        </p:blipFill>
        <p:spPr>
          <a:xfrm>
            <a:off x="837724" y="2002869"/>
            <a:ext cx="598408" cy="598408"/>
          </a:xfrm>
          <a:prstGeom prst="rect">
            <a:avLst/>
          </a:prstGeom>
        </p:spPr>
      </p:pic>
      <p:sp>
        <p:nvSpPr>
          <p:cNvPr id="4" name="Text 1"/>
          <p:cNvSpPr/>
          <p:nvPr/>
        </p:nvSpPr>
        <p:spPr>
          <a:xfrm>
            <a:off x="1675448" y="1961078"/>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Trò chơi xếp hàng</a:t>
            </a:r>
            <a:endParaRPr lang="en-US" sz="2200" dirty="0"/>
          </a:p>
        </p:txBody>
      </p:sp>
      <p:sp>
        <p:nvSpPr>
          <p:cNvPr id="5" name="Text 2"/>
          <p:cNvSpPr/>
          <p:nvPr/>
        </p:nvSpPr>
        <p:spPr>
          <a:xfrm>
            <a:off x="1675448" y="2456617"/>
            <a:ext cx="12117229"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Trẻ chơi các trò xếp hàng, tìm vật phía trước - phía sau đồ chơi</a:t>
            </a:r>
            <a:endParaRPr lang="en-US" sz="1850" dirty="0"/>
          </a:p>
        </p:txBody>
      </p:sp>
      <p:pic>
        <p:nvPicPr>
          <p:cNvPr id="6" name="Image 1" descr="preencoded.png">    </p:cNvPr>
          <p:cNvPicPr>
            <a:picLocks noChangeAspect="1"/>
          </p:cNvPicPr>
          <p:nvPr/>
        </p:nvPicPr>
        <p:blipFill>
          <a:blip r:embed="rId2"/>
          <a:stretch>
            <a:fillRect/>
          </a:stretch>
        </p:blipFill>
        <p:spPr>
          <a:xfrm>
            <a:off x="837724" y="3599497"/>
            <a:ext cx="598408" cy="598408"/>
          </a:xfrm>
          <a:prstGeom prst="rect">
            <a:avLst/>
          </a:prstGeom>
        </p:spPr>
      </p:pic>
      <p:sp>
        <p:nvSpPr>
          <p:cNvPr id="7" name="Text 3"/>
          <p:cNvSpPr/>
          <p:nvPr/>
        </p:nvSpPr>
        <p:spPr>
          <a:xfrm>
            <a:off x="1675448" y="3557707"/>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Tô màu tranh vẽ</a:t>
            </a:r>
            <a:endParaRPr lang="en-US" sz="2200" dirty="0"/>
          </a:p>
        </p:txBody>
      </p:sp>
      <p:sp>
        <p:nvSpPr>
          <p:cNvPr id="8" name="Text 4"/>
          <p:cNvSpPr/>
          <p:nvPr/>
        </p:nvSpPr>
        <p:spPr>
          <a:xfrm>
            <a:off x="1675448" y="4053245"/>
            <a:ext cx="12117229"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Tô màu tranh có tình huống phía trước/phía sau (nếu có thời gian)</a:t>
            </a:r>
            <a:endParaRPr lang="en-US" sz="1850" dirty="0"/>
          </a:p>
        </p:txBody>
      </p:sp>
      <p:pic>
        <p:nvPicPr>
          <p:cNvPr id="9" name="Image 2" descr="preencoded.png">    </p:cNvPr>
          <p:cNvPicPr>
            <a:picLocks noChangeAspect="1"/>
          </p:cNvPicPr>
          <p:nvPr/>
        </p:nvPicPr>
        <p:blipFill>
          <a:blip r:embed="rId3"/>
          <a:stretch>
            <a:fillRect/>
          </a:stretch>
        </p:blipFill>
        <p:spPr>
          <a:xfrm>
            <a:off x="837724" y="5196126"/>
            <a:ext cx="598408" cy="598408"/>
          </a:xfrm>
          <a:prstGeom prst="rect">
            <a:avLst/>
          </a:prstGeom>
        </p:spPr>
      </p:pic>
      <p:sp>
        <p:nvSpPr>
          <p:cNvPr id="10" name="Text 5"/>
          <p:cNvSpPr/>
          <p:nvPr/>
        </p:nvSpPr>
        <p:spPr>
          <a:xfrm>
            <a:off x="1675448" y="5154335"/>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Hoạt động ngoài trời</a:t>
            </a:r>
            <a:endParaRPr lang="en-US" sz="2200" dirty="0"/>
          </a:p>
        </p:txBody>
      </p:sp>
      <p:sp>
        <p:nvSpPr>
          <p:cNvPr id="11" name="Text 6"/>
          <p:cNvSpPr/>
          <p:nvPr/>
        </p:nvSpPr>
        <p:spPr>
          <a:xfrm>
            <a:off x="1675448" y="5649873"/>
            <a:ext cx="12117229"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Lồng ghép vào hoạt động ngoài trời hoặc giờ chơi tự do</a:t>
            </a:r>
            <a:endParaRPr lang="en-US" sz="1850" dirty="0"/>
          </a:p>
        </p:txBody>
      </p:sp>
      <p:sp>
        <p:nvSpPr>
          <p:cNvPr id="12" name="Text 7"/>
          <p:cNvSpPr/>
          <p:nvPr/>
        </p:nvSpPr>
        <p:spPr>
          <a:xfrm>
            <a:off x="837724" y="6302097"/>
            <a:ext cx="12954952"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Các hoạt động mở rộng giúp trẻ tiếp tục củng cố kiến thức về phía trước/phía sau trong nhiều tình huống khác nhau. Thông qua việc chơi các trò xếp hàng, tô màu tranh vẽ có tình huống phía trước/phía sau, và tham gia các hoạt động ngoài trời, trẻ được thực hành và áp dụng kiến thức đã học vào thực tế.</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02682" y="394930"/>
            <a:ext cx="3843576" cy="422315"/>
          </a:xfrm>
          <a:prstGeom prst="rect">
            <a:avLst/>
          </a:prstGeom>
          <a:noFill/>
          <a:ln/>
        </p:spPr>
        <p:txBody>
          <a:bodyPr wrap="none" lIns="0" tIns="0" rIns="0" bIns="0" rtlCol="0" anchor="t"/>
          <a:lstStyle/>
          <a:p>
            <a:pPr algn="l" indent="0" marL="0">
              <a:lnSpc>
                <a:spcPts val="3300"/>
              </a:lnSpc>
              <a:buNone/>
            </a:pPr>
            <a:r>
              <a:rPr lang="en-US" sz="2650" spc="-53" kern="0" dirty="0">
                <a:solidFill>
                  <a:srgbClr val="D73AD7"/>
                </a:solidFill>
                <a:latin typeface="Source Serif Pro Semi Bold" pitchFamily="34" charset="0"/>
                <a:ea typeface="Source Serif Pro Semi Bold" pitchFamily="34" charset="-122"/>
                <a:cs typeface="Source Serif Pro Semi Bold" pitchFamily="34" charset="-120"/>
              </a:rPr>
              <a:t>Đánh Giá Kết Quả Học Tập</a:t>
            </a:r>
            <a:endParaRPr lang="en-US" sz="2650" dirty="0"/>
          </a:p>
        </p:txBody>
      </p:sp>
      <p:pic>
        <p:nvPicPr>
          <p:cNvPr id="3" name="Image 0" descr="preencoded.png">    </p:cNvPr>
          <p:cNvPicPr>
            <a:picLocks noChangeAspect="1"/>
          </p:cNvPicPr>
          <p:nvPr/>
        </p:nvPicPr>
        <p:blipFill>
          <a:blip r:embed="rId1"/>
          <a:stretch>
            <a:fillRect/>
          </a:stretch>
        </p:blipFill>
        <p:spPr>
          <a:xfrm>
            <a:off x="502682" y="1104424"/>
            <a:ext cx="13625036" cy="7455932"/>
          </a:xfrm>
          <a:prstGeom prst="rect">
            <a:avLst/>
          </a:prstGeom>
        </p:spPr>
      </p:pic>
      <p:sp>
        <p:nvSpPr>
          <p:cNvPr id="4" name="Shape 1"/>
          <p:cNvSpPr/>
          <p:nvPr/>
        </p:nvSpPr>
        <p:spPr>
          <a:xfrm>
            <a:off x="1221938" y="8590836"/>
            <a:ext cx="143589" cy="143589"/>
          </a:xfrm>
          <a:prstGeom prst="roundRect">
            <a:avLst>
              <a:gd name="adj" fmla="val 12736"/>
            </a:avLst>
          </a:prstGeom>
          <a:solidFill>
            <a:srgbClr val="3D0B41"/>
          </a:solidFill>
          <a:ln/>
        </p:spPr>
      </p:sp>
      <p:sp>
        <p:nvSpPr>
          <p:cNvPr id="5" name="Text 2"/>
          <p:cNvSpPr/>
          <p:nvPr/>
        </p:nvSpPr>
        <p:spPr>
          <a:xfrm>
            <a:off x="1426488" y="8590836"/>
            <a:ext cx="1679258" cy="143589"/>
          </a:xfrm>
          <a:prstGeom prst="rect">
            <a:avLst/>
          </a:prstGeom>
          <a:noFill/>
          <a:ln/>
        </p:spPr>
        <p:txBody>
          <a:bodyPr wrap="none" lIns="0" tIns="0" rIns="0" bIns="0" rtlCol="0" anchor="t"/>
          <a:lstStyle/>
          <a:p>
            <a:pPr algn="l" indent="0" marL="0">
              <a:lnSpc>
                <a:spcPts val="1100"/>
              </a:lnSpc>
              <a:buNone/>
            </a:pPr>
            <a:r>
              <a:rPr lang="en-US" sz="1100" spc="-23" kern="0" dirty="0">
                <a:solidFill>
                  <a:srgbClr val="272525"/>
                </a:solidFill>
                <a:latin typeface="Source Sans Pro" pitchFamily="34" charset="0"/>
                <a:ea typeface="Source Sans Pro" pitchFamily="34" charset="-122"/>
                <a:cs typeface="Source Sans Pro" pitchFamily="34" charset="-120"/>
              </a:rPr>
              <a:t>Nhận biết phía trước/sau củ...</a:t>
            </a:r>
            <a:endParaRPr lang="en-US" sz="1100" dirty="0"/>
          </a:p>
        </p:txBody>
      </p:sp>
      <p:sp>
        <p:nvSpPr>
          <p:cNvPr id="6" name="Shape 3"/>
          <p:cNvSpPr/>
          <p:nvPr/>
        </p:nvSpPr>
        <p:spPr>
          <a:xfrm>
            <a:off x="3617714" y="8590836"/>
            <a:ext cx="143589" cy="143589"/>
          </a:xfrm>
          <a:prstGeom prst="roundRect">
            <a:avLst>
              <a:gd name="adj" fmla="val 12736"/>
            </a:avLst>
          </a:prstGeom>
          <a:solidFill>
            <a:srgbClr val="781781"/>
          </a:solidFill>
          <a:ln/>
        </p:spPr>
      </p:sp>
      <p:sp>
        <p:nvSpPr>
          <p:cNvPr id="7" name="Text 4"/>
          <p:cNvSpPr/>
          <p:nvPr/>
        </p:nvSpPr>
        <p:spPr>
          <a:xfrm>
            <a:off x="3822263" y="8590836"/>
            <a:ext cx="1679258" cy="143589"/>
          </a:xfrm>
          <a:prstGeom prst="rect">
            <a:avLst/>
          </a:prstGeom>
          <a:noFill/>
          <a:ln/>
        </p:spPr>
        <p:txBody>
          <a:bodyPr wrap="none" lIns="0" tIns="0" rIns="0" bIns="0" rtlCol="0" anchor="t"/>
          <a:lstStyle/>
          <a:p>
            <a:pPr algn="l" indent="0" marL="0">
              <a:lnSpc>
                <a:spcPts val="1100"/>
              </a:lnSpc>
              <a:buNone/>
            </a:pPr>
            <a:r>
              <a:rPr lang="en-US" sz="1100" spc="-23" kern="0" dirty="0">
                <a:solidFill>
                  <a:srgbClr val="272525"/>
                </a:solidFill>
                <a:latin typeface="Source Sans Pro" pitchFamily="34" charset="0"/>
                <a:ea typeface="Source Sans Pro" pitchFamily="34" charset="-122"/>
                <a:cs typeface="Source Sans Pro" pitchFamily="34" charset="-120"/>
              </a:rPr>
              <a:t>Nhận biết phía trước/sau củ...</a:t>
            </a:r>
            <a:endParaRPr lang="en-US" sz="1100" dirty="0"/>
          </a:p>
        </p:txBody>
      </p:sp>
      <p:sp>
        <p:nvSpPr>
          <p:cNvPr id="8" name="Shape 5"/>
          <p:cNvSpPr/>
          <p:nvPr/>
        </p:nvSpPr>
        <p:spPr>
          <a:xfrm>
            <a:off x="6401038" y="8590836"/>
            <a:ext cx="143589" cy="143589"/>
          </a:xfrm>
          <a:prstGeom prst="roundRect">
            <a:avLst>
              <a:gd name="adj" fmla="val 12736"/>
            </a:avLst>
          </a:prstGeom>
          <a:solidFill>
            <a:srgbClr val="B422C1"/>
          </a:solidFill>
          <a:ln/>
        </p:spPr>
      </p:sp>
      <p:sp>
        <p:nvSpPr>
          <p:cNvPr id="9" name="Text 6"/>
          <p:cNvSpPr/>
          <p:nvPr/>
        </p:nvSpPr>
        <p:spPr>
          <a:xfrm>
            <a:off x="6605588" y="8590836"/>
            <a:ext cx="1623536" cy="143589"/>
          </a:xfrm>
          <a:prstGeom prst="rect">
            <a:avLst/>
          </a:prstGeom>
          <a:noFill/>
          <a:ln/>
        </p:spPr>
        <p:txBody>
          <a:bodyPr wrap="none" lIns="0" tIns="0" rIns="0" bIns="0" rtlCol="0" anchor="t"/>
          <a:lstStyle/>
          <a:p>
            <a:pPr algn="l" indent="0" marL="0">
              <a:lnSpc>
                <a:spcPts val="1100"/>
              </a:lnSpc>
              <a:buNone/>
            </a:pPr>
            <a:r>
              <a:rPr lang="en-US" sz="1100" spc="-23" kern="0" dirty="0">
                <a:solidFill>
                  <a:srgbClr val="272525"/>
                </a:solidFill>
                <a:latin typeface="Source Sans Pro" pitchFamily="34" charset="0"/>
                <a:ea typeface="Source Sans Pro" pitchFamily="34" charset="-122"/>
                <a:cs typeface="Source Sans Pro" pitchFamily="34" charset="-120"/>
              </a:rPr>
              <a:t>Làm theo hiệu lệnh đơn giản</a:t>
            </a:r>
            <a:endParaRPr lang="en-US" sz="1100" dirty="0"/>
          </a:p>
        </p:txBody>
      </p:sp>
      <p:sp>
        <p:nvSpPr>
          <p:cNvPr id="10" name="Shape 7"/>
          <p:cNvSpPr/>
          <p:nvPr/>
        </p:nvSpPr>
        <p:spPr>
          <a:xfrm>
            <a:off x="9147215" y="8590836"/>
            <a:ext cx="143589" cy="143589"/>
          </a:xfrm>
          <a:prstGeom prst="roundRect">
            <a:avLst>
              <a:gd name="adj" fmla="val 12736"/>
            </a:avLst>
          </a:prstGeom>
          <a:solidFill>
            <a:srgbClr val="D44FE0"/>
          </a:solidFill>
          <a:ln/>
        </p:spPr>
      </p:sp>
      <p:sp>
        <p:nvSpPr>
          <p:cNvPr id="11" name="Text 8"/>
          <p:cNvSpPr/>
          <p:nvPr/>
        </p:nvSpPr>
        <p:spPr>
          <a:xfrm>
            <a:off x="9351764" y="8590836"/>
            <a:ext cx="1642229" cy="143589"/>
          </a:xfrm>
          <a:prstGeom prst="rect">
            <a:avLst/>
          </a:prstGeom>
          <a:noFill/>
          <a:ln/>
        </p:spPr>
        <p:txBody>
          <a:bodyPr wrap="none" lIns="0" tIns="0" rIns="0" bIns="0" rtlCol="0" anchor="t"/>
          <a:lstStyle/>
          <a:p>
            <a:pPr algn="l" indent="0" marL="0">
              <a:lnSpc>
                <a:spcPts val="1100"/>
              </a:lnSpc>
              <a:buNone/>
            </a:pPr>
            <a:r>
              <a:rPr lang="en-US" sz="1100" spc="-23" kern="0" dirty="0">
                <a:solidFill>
                  <a:srgbClr val="272525"/>
                </a:solidFill>
                <a:latin typeface="Source Sans Pro" pitchFamily="34" charset="0"/>
                <a:ea typeface="Source Sans Pro" pitchFamily="34" charset="-122"/>
                <a:cs typeface="Source Sans Pro" pitchFamily="34" charset="-120"/>
              </a:rPr>
              <a:t>Tham gia tích cực vào hoạt ...</a:t>
            </a:r>
            <a:endParaRPr lang="en-US" sz="1100" dirty="0"/>
          </a:p>
        </p:txBody>
      </p:sp>
      <p:sp>
        <p:nvSpPr>
          <p:cNvPr id="12" name="Shape 9"/>
          <p:cNvSpPr/>
          <p:nvPr/>
        </p:nvSpPr>
        <p:spPr>
          <a:xfrm>
            <a:off x="11524536" y="8590836"/>
            <a:ext cx="143589" cy="143589"/>
          </a:xfrm>
          <a:prstGeom prst="roundRect">
            <a:avLst>
              <a:gd name="adj" fmla="val 12736"/>
            </a:avLst>
          </a:prstGeom>
          <a:solidFill>
            <a:srgbClr val="E48FEB"/>
          </a:solidFill>
          <a:ln/>
        </p:spPr>
      </p:sp>
      <p:sp>
        <p:nvSpPr>
          <p:cNvPr id="13" name="Text 10"/>
          <p:cNvSpPr/>
          <p:nvPr/>
        </p:nvSpPr>
        <p:spPr>
          <a:xfrm>
            <a:off x="11729085" y="8590836"/>
            <a:ext cx="1823561" cy="143589"/>
          </a:xfrm>
          <a:prstGeom prst="rect">
            <a:avLst/>
          </a:prstGeom>
          <a:noFill/>
          <a:ln/>
        </p:spPr>
        <p:txBody>
          <a:bodyPr wrap="none" lIns="0" tIns="0" rIns="0" bIns="0" rtlCol="0" anchor="t"/>
          <a:lstStyle/>
          <a:p>
            <a:pPr algn="l" indent="0" marL="0">
              <a:lnSpc>
                <a:spcPts val="1100"/>
              </a:lnSpc>
              <a:buNone/>
            </a:pPr>
            <a:r>
              <a:rPr lang="en-US" sz="1100" spc="-23" kern="0" dirty="0">
                <a:solidFill>
                  <a:srgbClr val="272525"/>
                </a:solidFill>
                <a:latin typeface="Source Sans Pro" pitchFamily="34" charset="0"/>
                <a:ea typeface="Source Sans Pro" pitchFamily="34" charset="-122"/>
                <a:cs typeface="Source Sans Pro" pitchFamily="34" charset="-120"/>
              </a:rPr>
              <a:t>Áp dụng vào hoạt động mở rộng</a:t>
            </a:r>
            <a:endParaRPr lang="en-US" sz="1100" dirty="0"/>
          </a:p>
        </p:txBody>
      </p:sp>
      <p:sp>
        <p:nvSpPr>
          <p:cNvPr id="14" name="Text 11"/>
          <p:cNvSpPr/>
          <p:nvPr/>
        </p:nvSpPr>
        <p:spPr>
          <a:xfrm>
            <a:off x="502682" y="8895993"/>
            <a:ext cx="13625036" cy="459343"/>
          </a:xfrm>
          <a:prstGeom prst="rect">
            <a:avLst/>
          </a:prstGeom>
          <a:noFill/>
          <a:ln/>
        </p:spPr>
        <p:txBody>
          <a:bodyPr wrap="square" lIns="0" tIns="0" rIns="0" bIns="0" rtlCol="0" anchor="t"/>
          <a:lstStyle/>
          <a:p>
            <a:pPr algn="l" indent="0" marL="0">
              <a:lnSpc>
                <a:spcPts val="1800"/>
              </a:lnSpc>
              <a:buNone/>
            </a:pPr>
            <a:r>
              <a:rPr lang="en-US" sz="1100" spc="-23" kern="0" dirty="0">
                <a:solidFill>
                  <a:srgbClr val="272525"/>
                </a:solidFill>
                <a:latin typeface="Source Sans Pro" pitchFamily="34" charset="0"/>
                <a:ea typeface="Source Sans Pro" pitchFamily="34" charset="-122"/>
                <a:cs typeface="Source Sans Pro" pitchFamily="34" charset="-120"/>
              </a:rPr>
              <a:t>Qua bài học, đa số trẻ đã bước đầu nhận biết và phân biệt được phía trước/phía sau của đồ vật, con vật và bản thân. Trẻ thể hiện sự hứng thú cao trong việc tham gia các hoạt động, với 90% trẻ tham gia tích cực. Khả năng nhận biết phía trước/sau của đồ vật đạt 85%, trong khi khả năng làm theo hiệu lệnh đơn giản đạt 75%.</a:t>
            </a:r>
            <a:endParaRPr lang="en-US" sz="1100" dirty="0"/>
          </a:p>
        </p:txBody>
      </p:sp>
      <p:sp>
        <p:nvSpPr>
          <p:cNvPr id="15" name="Text 12"/>
          <p:cNvSpPr/>
          <p:nvPr/>
        </p:nvSpPr>
        <p:spPr>
          <a:xfrm>
            <a:off x="502682" y="9516904"/>
            <a:ext cx="13625036" cy="229672"/>
          </a:xfrm>
          <a:prstGeom prst="rect">
            <a:avLst/>
          </a:prstGeom>
          <a:noFill/>
          <a:ln/>
        </p:spPr>
        <p:txBody>
          <a:bodyPr wrap="none" lIns="0" tIns="0" rIns="0" bIns="0" rtlCol="0" anchor="t"/>
          <a:lstStyle/>
          <a:p>
            <a:pPr algn="l" indent="0" marL="0">
              <a:lnSpc>
                <a:spcPts val="1800"/>
              </a:lnSpc>
              <a:buNone/>
            </a:pPr>
            <a:r>
              <a:rPr lang="en-US" sz="1100" spc="-23" kern="0" dirty="0">
                <a:solidFill>
                  <a:srgbClr val="272525"/>
                </a:solidFill>
                <a:latin typeface="Source Sans Pro" pitchFamily="34" charset="0"/>
                <a:ea typeface="Source Sans Pro" pitchFamily="34" charset="-122"/>
                <a:cs typeface="Source Sans Pro" pitchFamily="34" charset="-120"/>
              </a:rPr>
              <a:t>Để nâng cao hiệu quả, giáo viên cần tiếp tục củng cố khái niệm này trong các hoạt động hàng ngày, đặc biệt là trong giờ chơi tự do và hoạt động ngoài trời.</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2025-04-13T03:14:40Z</dcterms:created>
  <dcterms:modified xsi:type="dcterms:W3CDTF">2025-04-13T03:14:40Z</dcterms:modified>
</cp:coreProperties>
</file>