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embeddedFontLst>
    <p:embeddedFont>
      <p:font typeface="Merriweather"/>
      <p:regular r:id="rId15"/>
    </p:embeddedFont>
    <p:embeddedFont>
      <p:font typeface="Merriweather"/>
      <p:regular r:id="rId16"/>
    </p:embeddedFont>
    <p:embeddedFont>
      <p:font typeface="Merriweather"/>
      <p:regular r:id="rId17"/>
    </p:embeddedFont>
    <p:embeddedFont>
      <p:font typeface="Merriweather"/>
      <p:regular r:id="rId18"/>
    </p:embeddedFont>
    <p:embeddedFont>
      <p:font typeface="Open Sans"/>
      <p:regular r:id="rId19"/>
    </p:embeddedFont>
    <p:embeddedFont>
      <p:font typeface="Open Sans"/>
      <p:regular r:id="rId20"/>
    </p:embeddedFont>
    <p:embeddedFont>
      <p:font typeface="Open Sans"/>
      <p:regular r:id="rId21"/>
    </p:embeddedFont>
    <p:embeddedFont>
      <p:font typeface="Open Sans"/>
      <p:regular r:id="rId22"/>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5" Type="http://schemas.openxmlformats.org/officeDocument/2006/relationships/font" Target="fonts/font1.fntdata"/><Relationship Id="rId16" Type="http://schemas.openxmlformats.org/officeDocument/2006/relationships/font" Target="fonts/font2.fntdata"/><Relationship Id="rId17" Type="http://schemas.openxmlformats.org/officeDocument/2006/relationships/font" Target="fonts/font3.fntdata"/><Relationship Id="rId18" Type="http://schemas.openxmlformats.org/officeDocument/2006/relationships/font" Target="fonts/font4.fntdata"/><Relationship Id="rId19" Type="http://schemas.openxmlformats.org/officeDocument/2006/relationships/font" Target="fonts/font5.fntdata"/><Relationship Id="rId20" Type="http://schemas.openxmlformats.org/officeDocument/2006/relationships/font" Target="fonts/font6.fntdata"/><Relationship Id="rId21" Type="http://schemas.openxmlformats.org/officeDocument/2006/relationships/font" Target="fonts/font7.fntdata"/><Relationship Id="rId22"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2-1.png"/><Relationship Id="rId2" Type="http://schemas.openxmlformats.org/officeDocument/2006/relationships/image" Target="../media/image-1002-2.png"/><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3-1.png"/><Relationship Id="rId2" Type="http://schemas.openxmlformats.org/officeDocument/2006/relationships/image" Target="../media/image-1003-2.png"/><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4-1.png"/><Relationship Id="rId2" Type="http://schemas.openxmlformats.org/officeDocument/2006/relationships/image" Target="../media/image-1004-2.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5-1.png"/><Relationship Id="rId2" Type="http://schemas.openxmlformats.org/officeDocument/2006/relationships/image" Target="../media/image-1005-2.png"/><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6-1.png"/><Relationship Id="rId2" Type="http://schemas.openxmlformats.org/officeDocument/2006/relationships/image" Target="../media/image-1006-2.png"/><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7-1.png"/><Relationship Id="rId2" Type="http://schemas.openxmlformats.org/officeDocument/2006/relationships/image" Target="../media/image-1007-2.png"/><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8-1.png"/><Relationship Id="rId2" Type="http://schemas.openxmlformats.org/officeDocument/2006/relationships/image" Target="../media/image-1008-2.png"/><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1" Type="http://schemas.openxmlformats.org/officeDocument/2006/relationships/image" Target="../media/image-1009-1.png"/><Relationship Id="rId2" Type="http://schemas.openxmlformats.org/officeDocument/2006/relationships/image" Target="../media/image-1009-2.png"/><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FFF"/>
          </a:solidFill>
          <a:ln/>
        </p:spPr>
      </p:sp>
      <p:pic>
        <p:nvPicPr>
          <p:cNvPr id="4" name="Image 1" descr="preencoded.png">
            <a:hlinkClick r:id="rId3" tooltip=""/>
          </p:cNvPr>
          <p:cNvPicPr>
            <a:picLocks noChangeAspect="1"/>
          </p:cNvPicPr>
          <p:nvPr/>
        </p:nvPicPr>
        <p:blipFill>
          <a:blip r:embed="rId2"/>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xml"/><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slideLayout" Target="../slideLayouts/slideLayout3.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5.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6.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slideLayout" Target="../slideLayouts/slideLayout7.xml"/><Relationship Id="rId10"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512213"/>
            <a:ext cx="7556421" cy="1417558"/>
          </a:xfrm>
          <a:prstGeom prst="rect">
            <a:avLst/>
          </a:prstGeom>
          <a:noFill/>
          <a:ln/>
        </p:spPr>
        <p:txBody>
          <a:bodyPr wrap="square" lIns="0" tIns="0" rIns="0" bIns="0" rtlCol="0" anchor="t"/>
          <a:lstStyle/>
          <a:p>
            <a:pPr algn="l" indent="0" mar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Giáo Án Trò Chuyện: Thời Tiết Mùa Hè</a:t>
            </a:r>
            <a:endParaRPr lang="en-US" sz="4450" dirty="0"/>
          </a:p>
        </p:txBody>
      </p:sp>
      <p:sp>
        <p:nvSpPr>
          <p:cNvPr id="4" name="Text 1"/>
          <p:cNvSpPr/>
          <p:nvPr/>
        </p:nvSpPr>
        <p:spPr>
          <a:xfrm>
            <a:off x="793790" y="3269933"/>
            <a:ext cx="7556421" cy="1451610"/>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Giáo án này được thiết kế cho trẻ từ 24-36 tháng, với thời gian học khoảng 15-20 phút. Chủ đề tập trung vào việc giúp trẻ nhận biết đặc điểm của thời tiết mùa hè như nắng, nóng, và học cách thích nghi với thời tiết này.</a:t>
            </a:r>
            <a:endParaRPr lang="en-US" sz="1750" dirty="0"/>
          </a:p>
        </p:txBody>
      </p:sp>
      <p:sp>
        <p:nvSpPr>
          <p:cNvPr id="5" name="Text 2"/>
          <p:cNvSpPr/>
          <p:nvPr/>
        </p:nvSpPr>
        <p:spPr>
          <a:xfrm>
            <a:off x="793790" y="4976693"/>
            <a:ext cx="7556421" cy="1088708"/>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Thông qua các hoạt động trò chuyện, quan sát tranh ảnh và trải nghiệm thực tế, trẻ sẽ phát triển vốn từ vựng liên quan đến mùa hè và học cách bảo vệ bản thân khi trời nóng.</a:t>
            </a:r>
            <a:endParaRPr lang="en-US" sz="1750" dirty="0"/>
          </a:p>
        </p:txBody>
      </p:sp>
      <p:sp>
        <p:nvSpPr>
          <p:cNvPr id="6" name="Shape 3"/>
          <p:cNvSpPr/>
          <p:nvPr/>
        </p:nvSpPr>
        <p:spPr>
          <a:xfrm>
            <a:off x="793790" y="6337459"/>
            <a:ext cx="362903" cy="362903"/>
          </a:xfrm>
          <a:prstGeom prst="roundRect">
            <a:avLst>
              <a:gd name="adj" fmla="val 25194296"/>
            </a:avLst>
          </a:prstGeom>
          <a:noFill/>
          <a:ln w="7620">
            <a:solidFill>
              <a:srgbClr val="FFFFFF"/>
            </a:solidFill>
            <a:prstDash val="solid"/>
          </a:ln>
        </p:spPr>
      </p:sp>
      <p:pic>
        <p:nvPicPr>
          <p:cNvPr id="7" name="Image 1" descr="preencoded.png">    </p:cNvPr>
          <p:cNvPicPr>
            <a:picLocks noChangeAspect="1"/>
          </p:cNvPicPr>
          <p:nvPr/>
        </p:nvPicPr>
        <p:blipFill>
          <a:blip r:embed="rId2"/>
          <a:stretch>
            <a:fillRect/>
          </a:stretch>
        </p:blipFill>
        <p:spPr>
          <a:xfrm>
            <a:off x="801410" y="6345079"/>
            <a:ext cx="347663" cy="347663"/>
          </a:xfrm>
          <a:prstGeom prst="rect">
            <a:avLst/>
          </a:prstGeom>
        </p:spPr>
      </p:pic>
      <p:sp>
        <p:nvSpPr>
          <p:cNvPr id="8" name="Text 4"/>
          <p:cNvSpPr/>
          <p:nvPr/>
        </p:nvSpPr>
        <p:spPr>
          <a:xfrm>
            <a:off x="1270040" y="6320552"/>
            <a:ext cx="1995249" cy="396835"/>
          </a:xfrm>
          <a:prstGeom prst="rect">
            <a:avLst/>
          </a:prstGeom>
          <a:noFill/>
          <a:ln/>
        </p:spPr>
        <p:txBody>
          <a:bodyPr wrap="none" lIns="0" tIns="0" rIns="0" bIns="0" rtlCol="0" anchor="t"/>
          <a:lstStyle/>
          <a:p>
            <a:pPr algn="l" indent="0" marL="0">
              <a:lnSpc>
                <a:spcPts val="3100"/>
              </a:lnSpc>
              <a:buNone/>
            </a:pPr>
            <a:r>
              <a:rPr lang="en-US" sz="2200" b="1" dirty="0">
                <a:solidFill>
                  <a:srgbClr val="403C4E"/>
                </a:solidFill>
                <a:latin typeface="Open Sans Bold" pitchFamily="34" charset="0"/>
                <a:ea typeface="Open Sans Bold" pitchFamily="34" charset="-122"/>
                <a:cs typeface="Open Sans Bold" pitchFamily="34" charset="-120"/>
              </a:rPr>
              <a:t>by Tâm Thanh</a:t>
            </a:r>
            <a:endParaRPr lang="en-US" sz="22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844510"/>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Mục Tiêu Giáo Dục</a:t>
            </a:r>
            <a:endParaRPr lang="en-US" sz="4450" dirty="0"/>
          </a:p>
        </p:txBody>
      </p:sp>
      <p:pic>
        <p:nvPicPr>
          <p:cNvPr id="3" name="Image 0" descr="preencoded.png">    </p:cNvPr>
          <p:cNvPicPr>
            <a:picLocks noChangeAspect="1"/>
          </p:cNvPicPr>
          <p:nvPr/>
        </p:nvPicPr>
        <p:blipFill>
          <a:blip r:embed="rId1"/>
          <a:stretch>
            <a:fillRect/>
          </a:stretch>
        </p:blipFill>
        <p:spPr>
          <a:xfrm>
            <a:off x="2978348" y="2006917"/>
            <a:ext cx="2152055" cy="1306949"/>
          </a:xfrm>
          <a:prstGeom prst="rect">
            <a:avLst/>
          </a:prstGeom>
        </p:spPr>
      </p:pic>
      <p:pic>
        <p:nvPicPr>
          <p:cNvPr id="4" name="Image 1" descr="preencoded.png">    </p:cNvPr>
          <p:cNvPicPr>
            <a:picLocks noChangeAspect="1"/>
          </p:cNvPicPr>
          <p:nvPr/>
        </p:nvPicPr>
        <p:blipFill>
          <a:blip r:embed="rId2"/>
          <a:stretch>
            <a:fillRect/>
          </a:stretch>
        </p:blipFill>
        <p:spPr>
          <a:xfrm>
            <a:off x="3894892" y="2622947"/>
            <a:ext cx="318968" cy="398621"/>
          </a:xfrm>
          <a:prstGeom prst="rect">
            <a:avLst/>
          </a:prstGeom>
        </p:spPr>
      </p:pic>
      <p:sp>
        <p:nvSpPr>
          <p:cNvPr id="5" name="Text 1"/>
          <p:cNvSpPr/>
          <p:nvPr/>
        </p:nvSpPr>
        <p:spPr>
          <a:xfrm>
            <a:off x="5357217" y="2233732"/>
            <a:ext cx="2890242"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Phát triển nhận thức</a:t>
            </a:r>
            <a:endParaRPr lang="en-US" sz="2200" dirty="0"/>
          </a:p>
        </p:txBody>
      </p:sp>
      <p:sp>
        <p:nvSpPr>
          <p:cNvPr id="6" name="Text 2"/>
          <p:cNvSpPr/>
          <p:nvPr/>
        </p:nvSpPr>
        <p:spPr>
          <a:xfrm>
            <a:off x="5357217" y="2724150"/>
            <a:ext cx="2921437" cy="362903"/>
          </a:xfrm>
          <a:prstGeom prst="rect">
            <a:avLst/>
          </a:prstGeom>
          <a:noFill/>
          <a:ln/>
        </p:spPr>
        <p:txBody>
          <a:bodyPr wrap="non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Nhận biết đặc điểm mùa hè</a:t>
            </a:r>
            <a:endParaRPr lang="en-US" sz="1750" dirty="0"/>
          </a:p>
        </p:txBody>
      </p:sp>
      <p:sp>
        <p:nvSpPr>
          <p:cNvPr id="7" name="Shape 3"/>
          <p:cNvSpPr/>
          <p:nvPr/>
        </p:nvSpPr>
        <p:spPr>
          <a:xfrm>
            <a:off x="5187077" y="3326963"/>
            <a:ext cx="8592860" cy="15240"/>
          </a:xfrm>
          <a:prstGeom prst="roundRect">
            <a:avLst>
              <a:gd name="adj" fmla="val 625116"/>
            </a:avLst>
          </a:prstGeom>
          <a:solidFill>
            <a:srgbClr val="E5BEB2"/>
          </a:solidFill>
          <a:ln/>
        </p:spPr>
      </p:sp>
      <p:pic>
        <p:nvPicPr>
          <p:cNvPr id="8" name="Image 2" descr="preencoded.png">    </p:cNvPr>
          <p:cNvPicPr>
            <a:picLocks noChangeAspect="1"/>
          </p:cNvPicPr>
          <p:nvPr/>
        </p:nvPicPr>
        <p:blipFill>
          <a:blip r:embed="rId3"/>
          <a:stretch>
            <a:fillRect/>
          </a:stretch>
        </p:blipFill>
        <p:spPr>
          <a:xfrm>
            <a:off x="1902381" y="3370540"/>
            <a:ext cx="4304109" cy="1306949"/>
          </a:xfrm>
          <a:prstGeom prst="rect">
            <a:avLst/>
          </a:prstGeom>
        </p:spPr>
      </p:pic>
      <p:pic>
        <p:nvPicPr>
          <p:cNvPr id="9" name="Image 3" descr="preencoded.png">    </p:cNvPr>
          <p:cNvPicPr>
            <a:picLocks noChangeAspect="1"/>
          </p:cNvPicPr>
          <p:nvPr/>
        </p:nvPicPr>
        <p:blipFill>
          <a:blip r:embed="rId4"/>
          <a:stretch>
            <a:fillRect/>
          </a:stretch>
        </p:blipFill>
        <p:spPr>
          <a:xfrm>
            <a:off x="3894892" y="3824645"/>
            <a:ext cx="318968" cy="398621"/>
          </a:xfrm>
          <a:prstGeom prst="rect">
            <a:avLst/>
          </a:prstGeom>
        </p:spPr>
      </p:pic>
      <p:sp>
        <p:nvSpPr>
          <p:cNvPr id="10" name="Text 4"/>
          <p:cNvSpPr/>
          <p:nvPr/>
        </p:nvSpPr>
        <p:spPr>
          <a:xfrm>
            <a:off x="6433304" y="3597354"/>
            <a:ext cx="2807732"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Phát triển ngôn ngữ</a:t>
            </a:r>
            <a:endParaRPr lang="en-US" sz="2200" dirty="0"/>
          </a:p>
        </p:txBody>
      </p:sp>
      <p:sp>
        <p:nvSpPr>
          <p:cNvPr id="11" name="Text 5"/>
          <p:cNvSpPr/>
          <p:nvPr/>
        </p:nvSpPr>
        <p:spPr>
          <a:xfrm>
            <a:off x="6433304" y="4087773"/>
            <a:ext cx="2807732" cy="362903"/>
          </a:xfrm>
          <a:prstGeom prst="rect">
            <a:avLst/>
          </a:prstGeom>
          <a:noFill/>
          <a:ln/>
        </p:spPr>
        <p:txBody>
          <a:bodyPr wrap="non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Học từ vựng mùa hè</a:t>
            </a:r>
            <a:endParaRPr lang="en-US" sz="1750" dirty="0"/>
          </a:p>
        </p:txBody>
      </p:sp>
      <p:sp>
        <p:nvSpPr>
          <p:cNvPr id="12" name="Shape 6"/>
          <p:cNvSpPr/>
          <p:nvPr/>
        </p:nvSpPr>
        <p:spPr>
          <a:xfrm>
            <a:off x="6263164" y="4690586"/>
            <a:ext cx="7516773" cy="15240"/>
          </a:xfrm>
          <a:prstGeom prst="roundRect">
            <a:avLst>
              <a:gd name="adj" fmla="val 625116"/>
            </a:avLst>
          </a:prstGeom>
          <a:solidFill>
            <a:srgbClr val="E5BEB2"/>
          </a:solidFill>
          <a:ln/>
        </p:spPr>
      </p:sp>
      <p:pic>
        <p:nvPicPr>
          <p:cNvPr id="13" name="Image 4" descr="preencoded.png">    </p:cNvPr>
          <p:cNvPicPr>
            <a:picLocks noChangeAspect="1"/>
          </p:cNvPicPr>
          <p:nvPr/>
        </p:nvPicPr>
        <p:blipFill>
          <a:blip r:embed="rId5"/>
          <a:stretch>
            <a:fillRect/>
          </a:stretch>
        </p:blipFill>
        <p:spPr>
          <a:xfrm>
            <a:off x="826294" y="4734163"/>
            <a:ext cx="6456164" cy="1306949"/>
          </a:xfrm>
          <a:prstGeom prst="rect">
            <a:avLst/>
          </a:prstGeom>
        </p:spPr>
      </p:pic>
      <p:pic>
        <p:nvPicPr>
          <p:cNvPr id="14" name="Image 5" descr="preencoded.png">    </p:cNvPr>
          <p:cNvPicPr>
            <a:picLocks noChangeAspect="1"/>
          </p:cNvPicPr>
          <p:nvPr/>
        </p:nvPicPr>
        <p:blipFill>
          <a:blip r:embed="rId6"/>
          <a:stretch>
            <a:fillRect/>
          </a:stretch>
        </p:blipFill>
        <p:spPr>
          <a:xfrm>
            <a:off x="3894773" y="5188268"/>
            <a:ext cx="318968" cy="398621"/>
          </a:xfrm>
          <a:prstGeom prst="rect">
            <a:avLst/>
          </a:prstGeom>
        </p:spPr>
      </p:pic>
      <p:sp>
        <p:nvSpPr>
          <p:cNvPr id="15" name="Text 7"/>
          <p:cNvSpPr/>
          <p:nvPr/>
        </p:nvSpPr>
        <p:spPr>
          <a:xfrm>
            <a:off x="7509272" y="4960977"/>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Kỹ năng sống</a:t>
            </a:r>
            <a:endParaRPr lang="en-US" sz="2200" dirty="0"/>
          </a:p>
        </p:txBody>
      </p:sp>
      <p:sp>
        <p:nvSpPr>
          <p:cNvPr id="16" name="Text 8"/>
          <p:cNvSpPr/>
          <p:nvPr/>
        </p:nvSpPr>
        <p:spPr>
          <a:xfrm>
            <a:off x="7509272" y="5451396"/>
            <a:ext cx="2929771" cy="362903"/>
          </a:xfrm>
          <a:prstGeom prst="rect">
            <a:avLst/>
          </a:prstGeom>
          <a:noFill/>
          <a:ln/>
        </p:spPr>
        <p:txBody>
          <a:bodyPr wrap="non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Thích nghi với thời tiết nóng</a:t>
            </a:r>
            <a:endParaRPr lang="en-US" sz="1750" dirty="0"/>
          </a:p>
        </p:txBody>
      </p:sp>
      <p:sp>
        <p:nvSpPr>
          <p:cNvPr id="17" name="Text 9"/>
          <p:cNvSpPr/>
          <p:nvPr/>
        </p:nvSpPr>
        <p:spPr>
          <a:xfrm>
            <a:off x="793790" y="6296263"/>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Giáo án hướng đến ba mục tiêu chính: giúp trẻ nhận biết đặc điểm của mùa hè như nắng và nóng; phát triển vốn từ vựng với các từ như "nắng", "nóng", "mùa hè"; và dạy trẻ các kỹ năng thích nghi như mặc quần áo phù hợp, đội mũ và uống nước khi trời nóng.</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1758315"/>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Chuẩn Bị Học Cụ</a:t>
            </a:r>
            <a:endParaRPr lang="en-US" sz="4450" dirty="0"/>
          </a:p>
        </p:txBody>
      </p:sp>
      <p:sp>
        <p:nvSpPr>
          <p:cNvPr id="3" name="Shape 1"/>
          <p:cNvSpPr/>
          <p:nvPr/>
        </p:nvSpPr>
        <p:spPr>
          <a:xfrm>
            <a:off x="793790" y="2920722"/>
            <a:ext cx="4196358" cy="2206585"/>
          </a:xfrm>
          <a:prstGeom prst="roundRect">
            <a:avLst>
              <a:gd name="adj" fmla="val 4317"/>
            </a:avLst>
          </a:prstGeom>
          <a:solidFill>
            <a:srgbClr val="FFD8CC"/>
          </a:solidFill>
          <a:ln w="7620">
            <a:solidFill>
              <a:srgbClr val="E5BEB2"/>
            </a:solidFill>
            <a:prstDash val="solid"/>
          </a:ln>
        </p:spPr>
      </p:sp>
      <p:sp>
        <p:nvSpPr>
          <p:cNvPr id="4" name="Text 2"/>
          <p:cNvSpPr/>
          <p:nvPr/>
        </p:nvSpPr>
        <p:spPr>
          <a:xfrm>
            <a:off x="1028224" y="3155156"/>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Tranh ảnh</a:t>
            </a:r>
            <a:endParaRPr lang="en-US" sz="2200" dirty="0"/>
          </a:p>
        </p:txBody>
      </p:sp>
      <p:sp>
        <p:nvSpPr>
          <p:cNvPr id="5" name="Text 3"/>
          <p:cNvSpPr/>
          <p:nvPr/>
        </p:nvSpPr>
        <p:spPr>
          <a:xfrm>
            <a:off x="1028224" y="3645575"/>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Bãi biển mùa hè</a:t>
            </a:r>
            <a:endParaRPr lang="en-US" sz="1750" dirty="0"/>
          </a:p>
        </p:txBody>
      </p:sp>
      <p:sp>
        <p:nvSpPr>
          <p:cNvPr id="6" name="Text 4"/>
          <p:cNvSpPr/>
          <p:nvPr/>
        </p:nvSpPr>
        <p:spPr>
          <a:xfrm>
            <a:off x="1028224" y="4087773"/>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Ánh nắng mặt trời</a:t>
            </a:r>
            <a:endParaRPr lang="en-US" sz="1750" dirty="0"/>
          </a:p>
        </p:txBody>
      </p:sp>
      <p:sp>
        <p:nvSpPr>
          <p:cNvPr id="7" name="Text 5"/>
          <p:cNvSpPr/>
          <p:nvPr/>
        </p:nvSpPr>
        <p:spPr>
          <a:xfrm>
            <a:off x="1028224" y="4529971"/>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Trẻ em mặc trang phục mùa hè</a:t>
            </a:r>
            <a:endParaRPr lang="en-US" sz="1750" dirty="0"/>
          </a:p>
        </p:txBody>
      </p:sp>
      <p:sp>
        <p:nvSpPr>
          <p:cNvPr id="8" name="Shape 6"/>
          <p:cNvSpPr/>
          <p:nvPr/>
        </p:nvSpPr>
        <p:spPr>
          <a:xfrm>
            <a:off x="5216962" y="2920722"/>
            <a:ext cx="4196358" cy="2206585"/>
          </a:xfrm>
          <a:prstGeom prst="roundRect">
            <a:avLst>
              <a:gd name="adj" fmla="val 4317"/>
            </a:avLst>
          </a:prstGeom>
          <a:solidFill>
            <a:srgbClr val="FFD8CC"/>
          </a:solidFill>
          <a:ln w="7620">
            <a:solidFill>
              <a:srgbClr val="E5BEB2"/>
            </a:solidFill>
            <a:prstDash val="solid"/>
          </a:ln>
        </p:spPr>
      </p:sp>
      <p:sp>
        <p:nvSpPr>
          <p:cNvPr id="9" name="Text 7"/>
          <p:cNvSpPr/>
          <p:nvPr/>
        </p:nvSpPr>
        <p:spPr>
          <a:xfrm>
            <a:off x="5451396" y="3155156"/>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Đồ vật thực tế</a:t>
            </a:r>
            <a:endParaRPr lang="en-US" sz="2200" dirty="0"/>
          </a:p>
        </p:txBody>
      </p:sp>
      <p:sp>
        <p:nvSpPr>
          <p:cNvPr id="10" name="Text 8"/>
          <p:cNvSpPr/>
          <p:nvPr/>
        </p:nvSpPr>
        <p:spPr>
          <a:xfrm>
            <a:off x="5451396" y="3645575"/>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Kính râm, mũ rộng vành</a:t>
            </a:r>
            <a:endParaRPr lang="en-US" sz="1750" dirty="0"/>
          </a:p>
        </p:txBody>
      </p:sp>
      <p:sp>
        <p:nvSpPr>
          <p:cNvPr id="11" name="Text 9"/>
          <p:cNvSpPr/>
          <p:nvPr/>
        </p:nvSpPr>
        <p:spPr>
          <a:xfrm>
            <a:off x="5451396" y="4087773"/>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Quạt tay, chai nước</a:t>
            </a:r>
            <a:endParaRPr lang="en-US" sz="1750" dirty="0"/>
          </a:p>
        </p:txBody>
      </p:sp>
      <p:sp>
        <p:nvSpPr>
          <p:cNvPr id="12" name="Text 10"/>
          <p:cNvSpPr/>
          <p:nvPr/>
        </p:nvSpPr>
        <p:spPr>
          <a:xfrm>
            <a:off x="5451396" y="4529971"/>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Mô hình kem</a:t>
            </a:r>
            <a:endParaRPr lang="en-US" sz="1750" dirty="0"/>
          </a:p>
        </p:txBody>
      </p:sp>
      <p:sp>
        <p:nvSpPr>
          <p:cNvPr id="13" name="Shape 11"/>
          <p:cNvSpPr/>
          <p:nvPr/>
        </p:nvSpPr>
        <p:spPr>
          <a:xfrm>
            <a:off x="9640133" y="2920722"/>
            <a:ext cx="4196358" cy="2206585"/>
          </a:xfrm>
          <a:prstGeom prst="roundRect">
            <a:avLst>
              <a:gd name="adj" fmla="val 4317"/>
            </a:avLst>
          </a:prstGeom>
          <a:solidFill>
            <a:srgbClr val="FFD8CC"/>
          </a:solidFill>
          <a:ln w="7620">
            <a:solidFill>
              <a:srgbClr val="E5BEB2"/>
            </a:solidFill>
            <a:prstDash val="solid"/>
          </a:ln>
        </p:spPr>
      </p:sp>
      <p:sp>
        <p:nvSpPr>
          <p:cNvPr id="14" name="Text 12"/>
          <p:cNvSpPr/>
          <p:nvPr/>
        </p:nvSpPr>
        <p:spPr>
          <a:xfrm>
            <a:off x="9874568" y="3155156"/>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Âm nhạc</a:t>
            </a:r>
            <a:endParaRPr lang="en-US" sz="2200" dirty="0"/>
          </a:p>
        </p:txBody>
      </p:sp>
      <p:sp>
        <p:nvSpPr>
          <p:cNvPr id="15" name="Text 13"/>
          <p:cNvSpPr/>
          <p:nvPr/>
        </p:nvSpPr>
        <p:spPr>
          <a:xfrm>
            <a:off x="9874568" y="3645575"/>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Bài hát "Mùa hè đến"</a:t>
            </a:r>
            <a:endParaRPr lang="en-US" sz="1750" dirty="0"/>
          </a:p>
        </p:txBody>
      </p:sp>
      <p:sp>
        <p:nvSpPr>
          <p:cNvPr id="16" name="Text 14"/>
          <p:cNvSpPr/>
          <p:nvPr/>
        </p:nvSpPr>
        <p:spPr>
          <a:xfrm>
            <a:off x="9874568" y="4087773"/>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Bài hát "Bé đi chơi xa"</a:t>
            </a:r>
            <a:endParaRPr lang="en-US" sz="1750" dirty="0"/>
          </a:p>
        </p:txBody>
      </p:sp>
      <p:sp>
        <p:nvSpPr>
          <p:cNvPr id="17" name="Text 15"/>
          <p:cNvSpPr/>
          <p:nvPr/>
        </p:nvSpPr>
        <p:spPr>
          <a:xfrm>
            <a:off x="9874568" y="4529971"/>
            <a:ext cx="3727490" cy="362903"/>
          </a:xfrm>
          <a:prstGeom prst="rect">
            <a:avLst/>
          </a:prstGeom>
          <a:noFill/>
          <a:ln/>
        </p:spPr>
        <p:txBody>
          <a:bodyPr wrap="none" lIns="0" tIns="0" rIns="0" bIns="0" rtlCol="0" anchor="t"/>
          <a:lstStyle/>
          <a:p>
            <a:pPr algn="l" marL="342900" indent="-342900">
              <a:lnSpc>
                <a:spcPts val="2850"/>
              </a:lnSpc>
              <a:buSzPct val="100000"/>
              <a:buChar char="•"/>
            </a:pPr>
            <a:r>
              <a:rPr lang="en-US" sz="1750" dirty="0">
                <a:solidFill>
                  <a:srgbClr val="403C4E"/>
                </a:solidFill>
                <a:latin typeface="Open Sans" pitchFamily="34" charset="0"/>
                <a:ea typeface="Open Sans" pitchFamily="34" charset="-122"/>
                <a:cs typeface="Open Sans" pitchFamily="34" charset="-120"/>
              </a:rPr>
              <a:t>Bài hát "Trời nắng trời mưa"</a:t>
            </a:r>
            <a:endParaRPr lang="en-US" sz="1750" dirty="0"/>
          </a:p>
        </p:txBody>
      </p:sp>
      <p:sp>
        <p:nvSpPr>
          <p:cNvPr id="18" name="Text 16"/>
          <p:cNvSpPr/>
          <p:nvPr/>
        </p:nvSpPr>
        <p:spPr>
          <a:xfrm>
            <a:off x="793790" y="5382458"/>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Để buổi học hiệu quả, giáo viên cần chuẩn bị đầy đủ học cụ trực quan. Tranh ảnh về mùa hè giúp trẻ nhận biết các đặc điểm của mùa này. Đồ vật thực tế như mũ, quạt, chai nước tạo cơ hội cho trẻ trải nghiệm thực tế. Các bài hát thiếu nhi về chủ đề mùa hè giúp tạo không khí vui tươi và củng cố kiến thức.</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17471" y="892850"/>
            <a:ext cx="5124926" cy="640556"/>
          </a:xfrm>
          <a:prstGeom prst="rect">
            <a:avLst/>
          </a:prstGeom>
          <a:noFill/>
          <a:ln/>
        </p:spPr>
        <p:txBody>
          <a:bodyPr wrap="none" lIns="0" tIns="0" rIns="0" bIns="0" rtlCol="0" anchor="t"/>
          <a:lstStyle/>
          <a:p>
            <a:pPr algn="l" indent="0" marL="0">
              <a:lnSpc>
                <a:spcPts val="5000"/>
              </a:lnSpc>
              <a:buNone/>
            </a:pPr>
            <a:r>
              <a:rPr lang="en-US" sz="4000" b="1" dirty="0">
                <a:solidFill>
                  <a:srgbClr val="403C4E"/>
                </a:solidFill>
                <a:latin typeface="Merriweather Bold" pitchFamily="34" charset="0"/>
                <a:ea typeface="Merriweather Bold" pitchFamily="34" charset="-122"/>
                <a:cs typeface="Merriweather Bold" pitchFamily="34" charset="-120"/>
              </a:rPr>
              <a:t>Ổn Định Tổ Chức</a:t>
            </a:r>
            <a:endParaRPr lang="en-US" sz="4000" dirty="0"/>
          </a:p>
        </p:txBody>
      </p:sp>
      <p:sp>
        <p:nvSpPr>
          <p:cNvPr id="4" name="Shape 1"/>
          <p:cNvSpPr/>
          <p:nvPr/>
        </p:nvSpPr>
        <p:spPr>
          <a:xfrm>
            <a:off x="948095" y="1840825"/>
            <a:ext cx="22860" cy="3953113"/>
          </a:xfrm>
          <a:prstGeom prst="roundRect">
            <a:avLst>
              <a:gd name="adj" fmla="val 376639"/>
            </a:avLst>
          </a:prstGeom>
          <a:solidFill>
            <a:srgbClr val="E5BEB2"/>
          </a:solidFill>
          <a:ln/>
        </p:spPr>
      </p:sp>
      <p:sp>
        <p:nvSpPr>
          <p:cNvPr id="5" name="Shape 2"/>
          <p:cNvSpPr/>
          <p:nvPr/>
        </p:nvSpPr>
        <p:spPr>
          <a:xfrm>
            <a:off x="1155859" y="2290643"/>
            <a:ext cx="614958" cy="22860"/>
          </a:xfrm>
          <a:prstGeom prst="roundRect">
            <a:avLst>
              <a:gd name="adj" fmla="val 376639"/>
            </a:avLst>
          </a:prstGeom>
          <a:solidFill>
            <a:srgbClr val="E5BEB2"/>
          </a:solidFill>
          <a:ln/>
        </p:spPr>
      </p:sp>
      <p:sp>
        <p:nvSpPr>
          <p:cNvPr id="6" name="Shape 3"/>
          <p:cNvSpPr/>
          <p:nvPr/>
        </p:nvSpPr>
        <p:spPr>
          <a:xfrm>
            <a:off x="717471" y="2071449"/>
            <a:ext cx="461248" cy="461248"/>
          </a:xfrm>
          <a:prstGeom prst="roundRect">
            <a:avLst>
              <a:gd name="adj" fmla="val 18667"/>
            </a:avLst>
          </a:prstGeom>
          <a:solidFill>
            <a:srgbClr val="FFD8CC"/>
          </a:solidFill>
          <a:ln w="7620">
            <a:solidFill>
              <a:srgbClr val="E5BEB2"/>
            </a:solidFill>
            <a:prstDash val="solid"/>
          </a:ln>
        </p:spPr>
      </p:sp>
      <p:sp>
        <p:nvSpPr>
          <p:cNvPr id="7" name="Text 4"/>
          <p:cNvSpPr/>
          <p:nvPr/>
        </p:nvSpPr>
        <p:spPr>
          <a:xfrm>
            <a:off x="794385" y="2109907"/>
            <a:ext cx="307419" cy="384334"/>
          </a:xfrm>
          <a:prstGeom prst="rect">
            <a:avLst/>
          </a:prstGeom>
          <a:noFill/>
          <a:ln/>
        </p:spPr>
        <p:txBody>
          <a:bodyPr wrap="none" lIns="0" tIns="0" rIns="0" bIns="0" rtlCol="0" anchor="t"/>
          <a:lstStyle/>
          <a:p>
            <a:pPr algn="ctr" indent="0" marL="0">
              <a:lnSpc>
                <a:spcPts val="2400"/>
              </a:lnSpc>
              <a:buNone/>
            </a:pPr>
            <a:r>
              <a:rPr lang="en-US" sz="2400" b="1" dirty="0">
                <a:solidFill>
                  <a:srgbClr val="403C4E"/>
                </a:solidFill>
                <a:latin typeface="Merriweather Bold" pitchFamily="34" charset="0"/>
                <a:ea typeface="Merriweather Bold" pitchFamily="34" charset="-122"/>
                <a:cs typeface="Merriweather Bold" pitchFamily="34" charset="-120"/>
              </a:rPr>
              <a:t>1</a:t>
            </a:r>
            <a:endParaRPr lang="en-US" sz="2400" dirty="0"/>
          </a:p>
        </p:txBody>
      </p:sp>
      <p:sp>
        <p:nvSpPr>
          <p:cNvPr id="8" name="Text 5"/>
          <p:cNvSpPr/>
          <p:nvPr/>
        </p:nvSpPr>
        <p:spPr>
          <a:xfrm>
            <a:off x="1972985" y="2045732"/>
            <a:ext cx="2562463" cy="320278"/>
          </a:xfrm>
          <a:prstGeom prst="rect">
            <a:avLst/>
          </a:prstGeom>
          <a:noFill/>
          <a:ln/>
        </p:spPr>
        <p:txBody>
          <a:bodyPr wrap="none" lIns="0" tIns="0" rIns="0" bIns="0" rtlCol="0" anchor="t"/>
          <a:lstStyle/>
          <a:p>
            <a:pPr algn="l" indent="0" marL="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Hát mở đầu</a:t>
            </a:r>
            <a:endParaRPr lang="en-US" sz="2000" dirty="0"/>
          </a:p>
        </p:txBody>
      </p:sp>
      <p:sp>
        <p:nvSpPr>
          <p:cNvPr id="9" name="Text 6"/>
          <p:cNvSpPr/>
          <p:nvPr/>
        </p:nvSpPr>
        <p:spPr>
          <a:xfrm>
            <a:off x="1972985" y="2489002"/>
            <a:ext cx="6453545" cy="328017"/>
          </a:xfrm>
          <a:prstGeom prst="rect">
            <a:avLst/>
          </a:prstGeom>
          <a:noFill/>
          <a:ln/>
        </p:spPr>
        <p:txBody>
          <a:bodyPr wrap="none" lIns="0" tIns="0" rIns="0" bIns="0" rtlCol="0" anchor="t"/>
          <a:lstStyle/>
          <a:p>
            <a:pPr algn="l" indent="0" marL="0">
              <a:lnSpc>
                <a:spcPts val="2550"/>
              </a:lnSpc>
              <a:buNone/>
            </a:pPr>
            <a:r>
              <a:rPr lang="en-US" sz="1600" dirty="0">
                <a:solidFill>
                  <a:srgbClr val="403C4E"/>
                </a:solidFill>
                <a:latin typeface="Open Sans" pitchFamily="34" charset="0"/>
                <a:ea typeface="Open Sans" pitchFamily="34" charset="-122"/>
                <a:cs typeface="Open Sans" pitchFamily="34" charset="-120"/>
              </a:rPr>
              <a:t>Cô cùng trẻ hát bài "Bé đi chơi xa" hoặc "Trời nắng trời mưa"</a:t>
            </a:r>
            <a:endParaRPr lang="en-US" sz="1600" dirty="0"/>
          </a:p>
        </p:txBody>
      </p:sp>
      <p:sp>
        <p:nvSpPr>
          <p:cNvPr id="10" name="Shape 7"/>
          <p:cNvSpPr/>
          <p:nvPr/>
        </p:nvSpPr>
        <p:spPr>
          <a:xfrm>
            <a:off x="1155859" y="3676650"/>
            <a:ext cx="614958" cy="22860"/>
          </a:xfrm>
          <a:prstGeom prst="roundRect">
            <a:avLst>
              <a:gd name="adj" fmla="val 376639"/>
            </a:avLst>
          </a:prstGeom>
          <a:solidFill>
            <a:srgbClr val="E5BEB2"/>
          </a:solidFill>
          <a:ln/>
        </p:spPr>
      </p:sp>
      <p:sp>
        <p:nvSpPr>
          <p:cNvPr id="11" name="Shape 8"/>
          <p:cNvSpPr/>
          <p:nvPr/>
        </p:nvSpPr>
        <p:spPr>
          <a:xfrm>
            <a:off x="717471" y="3457456"/>
            <a:ext cx="461248" cy="461248"/>
          </a:xfrm>
          <a:prstGeom prst="roundRect">
            <a:avLst>
              <a:gd name="adj" fmla="val 18667"/>
            </a:avLst>
          </a:prstGeom>
          <a:solidFill>
            <a:srgbClr val="FFD8CC"/>
          </a:solidFill>
          <a:ln w="7620">
            <a:solidFill>
              <a:srgbClr val="E5BEB2"/>
            </a:solidFill>
            <a:prstDash val="solid"/>
          </a:ln>
        </p:spPr>
      </p:sp>
      <p:sp>
        <p:nvSpPr>
          <p:cNvPr id="12" name="Text 9"/>
          <p:cNvSpPr/>
          <p:nvPr/>
        </p:nvSpPr>
        <p:spPr>
          <a:xfrm>
            <a:off x="794385" y="3495913"/>
            <a:ext cx="307419" cy="384334"/>
          </a:xfrm>
          <a:prstGeom prst="rect">
            <a:avLst/>
          </a:prstGeom>
          <a:noFill/>
          <a:ln/>
        </p:spPr>
        <p:txBody>
          <a:bodyPr wrap="none" lIns="0" tIns="0" rIns="0" bIns="0" rtlCol="0" anchor="t"/>
          <a:lstStyle/>
          <a:p>
            <a:pPr algn="ctr" indent="0" marL="0">
              <a:lnSpc>
                <a:spcPts val="2400"/>
              </a:lnSpc>
              <a:buNone/>
            </a:pPr>
            <a:r>
              <a:rPr lang="en-US" sz="2400" b="1" dirty="0">
                <a:solidFill>
                  <a:srgbClr val="403C4E"/>
                </a:solidFill>
                <a:latin typeface="Merriweather Bold" pitchFamily="34" charset="0"/>
                <a:ea typeface="Merriweather Bold" pitchFamily="34" charset="-122"/>
                <a:cs typeface="Merriweather Bold" pitchFamily="34" charset="-120"/>
              </a:rPr>
              <a:t>2</a:t>
            </a:r>
            <a:endParaRPr lang="en-US" sz="2400" dirty="0"/>
          </a:p>
        </p:txBody>
      </p:sp>
      <p:sp>
        <p:nvSpPr>
          <p:cNvPr id="13" name="Text 10"/>
          <p:cNvSpPr/>
          <p:nvPr/>
        </p:nvSpPr>
        <p:spPr>
          <a:xfrm>
            <a:off x="1972985" y="3431738"/>
            <a:ext cx="2670334" cy="320278"/>
          </a:xfrm>
          <a:prstGeom prst="rect">
            <a:avLst/>
          </a:prstGeom>
          <a:noFill/>
          <a:ln/>
        </p:spPr>
        <p:txBody>
          <a:bodyPr wrap="none" lIns="0" tIns="0" rIns="0" bIns="0" rtlCol="0" anchor="t"/>
          <a:lstStyle/>
          <a:p>
            <a:pPr algn="l" indent="0" marL="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Trò chuyện dẫn nhập</a:t>
            </a:r>
            <a:endParaRPr lang="en-US" sz="2000" dirty="0"/>
          </a:p>
        </p:txBody>
      </p:sp>
      <p:sp>
        <p:nvSpPr>
          <p:cNvPr id="14" name="Text 11"/>
          <p:cNvSpPr/>
          <p:nvPr/>
        </p:nvSpPr>
        <p:spPr>
          <a:xfrm>
            <a:off x="1972985" y="3875008"/>
            <a:ext cx="6453545" cy="328017"/>
          </a:xfrm>
          <a:prstGeom prst="rect">
            <a:avLst/>
          </a:prstGeom>
          <a:noFill/>
          <a:ln/>
        </p:spPr>
        <p:txBody>
          <a:bodyPr wrap="none" lIns="0" tIns="0" rIns="0" bIns="0" rtlCol="0" anchor="t"/>
          <a:lstStyle/>
          <a:p>
            <a:pPr algn="l" indent="0" marL="0">
              <a:lnSpc>
                <a:spcPts val="2550"/>
              </a:lnSpc>
              <a:buNone/>
            </a:pPr>
            <a:r>
              <a:rPr lang="en-US" sz="1600" dirty="0">
                <a:solidFill>
                  <a:srgbClr val="403C4E"/>
                </a:solidFill>
                <a:latin typeface="Open Sans" pitchFamily="34" charset="0"/>
                <a:ea typeface="Open Sans" pitchFamily="34" charset="-122"/>
                <a:cs typeface="Open Sans" pitchFamily="34" charset="-120"/>
              </a:rPr>
              <a:t>Cô hỏi trẻ về thời tiết hôm nay</a:t>
            </a:r>
            <a:endParaRPr lang="en-US" sz="1600" dirty="0"/>
          </a:p>
        </p:txBody>
      </p:sp>
      <p:sp>
        <p:nvSpPr>
          <p:cNvPr id="15" name="Shape 12"/>
          <p:cNvSpPr/>
          <p:nvPr/>
        </p:nvSpPr>
        <p:spPr>
          <a:xfrm>
            <a:off x="1155859" y="5062657"/>
            <a:ext cx="614958" cy="22860"/>
          </a:xfrm>
          <a:prstGeom prst="roundRect">
            <a:avLst>
              <a:gd name="adj" fmla="val 376639"/>
            </a:avLst>
          </a:prstGeom>
          <a:solidFill>
            <a:srgbClr val="E5BEB2"/>
          </a:solidFill>
          <a:ln/>
        </p:spPr>
      </p:sp>
      <p:sp>
        <p:nvSpPr>
          <p:cNvPr id="16" name="Shape 13"/>
          <p:cNvSpPr/>
          <p:nvPr/>
        </p:nvSpPr>
        <p:spPr>
          <a:xfrm>
            <a:off x="717471" y="4843463"/>
            <a:ext cx="461248" cy="461248"/>
          </a:xfrm>
          <a:prstGeom prst="roundRect">
            <a:avLst>
              <a:gd name="adj" fmla="val 18667"/>
            </a:avLst>
          </a:prstGeom>
          <a:solidFill>
            <a:srgbClr val="FFD8CC"/>
          </a:solidFill>
          <a:ln w="7620">
            <a:solidFill>
              <a:srgbClr val="E5BEB2"/>
            </a:solidFill>
            <a:prstDash val="solid"/>
          </a:ln>
        </p:spPr>
      </p:sp>
      <p:sp>
        <p:nvSpPr>
          <p:cNvPr id="17" name="Text 14"/>
          <p:cNvSpPr/>
          <p:nvPr/>
        </p:nvSpPr>
        <p:spPr>
          <a:xfrm>
            <a:off x="794385" y="4881920"/>
            <a:ext cx="307419" cy="384334"/>
          </a:xfrm>
          <a:prstGeom prst="rect">
            <a:avLst/>
          </a:prstGeom>
          <a:noFill/>
          <a:ln/>
        </p:spPr>
        <p:txBody>
          <a:bodyPr wrap="none" lIns="0" tIns="0" rIns="0" bIns="0" rtlCol="0" anchor="t"/>
          <a:lstStyle/>
          <a:p>
            <a:pPr algn="ctr" indent="0" marL="0">
              <a:lnSpc>
                <a:spcPts val="2400"/>
              </a:lnSpc>
              <a:buNone/>
            </a:pPr>
            <a:r>
              <a:rPr lang="en-US" sz="2400" b="1" dirty="0">
                <a:solidFill>
                  <a:srgbClr val="403C4E"/>
                </a:solidFill>
                <a:latin typeface="Merriweather Bold" pitchFamily="34" charset="0"/>
                <a:ea typeface="Merriweather Bold" pitchFamily="34" charset="-122"/>
                <a:cs typeface="Merriweather Bold" pitchFamily="34" charset="-120"/>
              </a:rPr>
              <a:t>3</a:t>
            </a:r>
            <a:endParaRPr lang="en-US" sz="2400" dirty="0"/>
          </a:p>
        </p:txBody>
      </p:sp>
      <p:sp>
        <p:nvSpPr>
          <p:cNvPr id="18" name="Text 15"/>
          <p:cNvSpPr/>
          <p:nvPr/>
        </p:nvSpPr>
        <p:spPr>
          <a:xfrm>
            <a:off x="1972985" y="4817745"/>
            <a:ext cx="2562463" cy="320278"/>
          </a:xfrm>
          <a:prstGeom prst="rect">
            <a:avLst/>
          </a:prstGeom>
          <a:noFill/>
          <a:ln/>
        </p:spPr>
        <p:txBody>
          <a:bodyPr wrap="none" lIns="0" tIns="0" rIns="0" bIns="0" rtlCol="0" anchor="t"/>
          <a:lstStyle/>
          <a:p>
            <a:pPr algn="l" indent="0" marL="0">
              <a:lnSpc>
                <a:spcPts val="2500"/>
              </a:lnSpc>
              <a:buNone/>
            </a:pPr>
            <a:r>
              <a:rPr lang="en-US" sz="2000" b="1" dirty="0">
                <a:solidFill>
                  <a:srgbClr val="403C4E"/>
                </a:solidFill>
                <a:latin typeface="Merriweather Bold" pitchFamily="34" charset="0"/>
                <a:ea typeface="Merriweather Bold" pitchFamily="34" charset="-122"/>
                <a:cs typeface="Merriweather Bold" pitchFamily="34" charset="-120"/>
              </a:rPr>
              <a:t>Chuyển đề</a:t>
            </a:r>
            <a:endParaRPr lang="en-US" sz="2000" dirty="0"/>
          </a:p>
        </p:txBody>
      </p:sp>
      <p:sp>
        <p:nvSpPr>
          <p:cNvPr id="19" name="Text 16"/>
          <p:cNvSpPr/>
          <p:nvPr/>
        </p:nvSpPr>
        <p:spPr>
          <a:xfrm>
            <a:off x="1972985" y="5261015"/>
            <a:ext cx="6453545" cy="328017"/>
          </a:xfrm>
          <a:prstGeom prst="rect">
            <a:avLst/>
          </a:prstGeom>
          <a:noFill/>
          <a:ln/>
        </p:spPr>
        <p:txBody>
          <a:bodyPr wrap="none" lIns="0" tIns="0" rIns="0" bIns="0" rtlCol="0" anchor="t"/>
          <a:lstStyle/>
          <a:p>
            <a:pPr algn="l" indent="0" marL="0">
              <a:lnSpc>
                <a:spcPts val="2550"/>
              </a:lnSpc>
              <a:buNone/>
            </a:pPr>
            <a:r>
              <a:rPr lang="en-US" sz="1600" dirty="0">
                <a:solidFill>
                  <a:srgbClr val="403C4E"/>
                </a:solidFill>
                <a:latin typeface="Open Sans" pitchFamily="34" charset="0"/>
                <a:ea typeface="Open Sans" pitchFamily="34" charset="-122"/>
                <a:cs typeface="Open Sans" pitchFamily="34" charset="-120"/>
              </a:rPr>
              <a:t>Cô giới thiệu chủ đề mùa hè</a:t>
            </a:r>
            <a:endParaRPr lang="en-US" sz="1600" dirty="0"/>
          </a:p>
        </p:txBody>
      </p:sp>
      <p:sp>
        <p:nvSpPr>
          <p:cNvPr id="20" name="Text 17"/>
          <p:cNvSpPr/>
          <p:nvPr/>
        </p:nvSpPr>
        <p:spPr>
          <a:xfrm>
            <a:off x="717471" y="6024563"/>
            <a:ext cx="7709059" cy="1312069"/>
          </a:xfrm>
          <a:prstGeom prst="rect">
            <a:avLst/>
          </a:prstGeom>
          <a:noFill/>
          <a:ln/>
        </p:spPr>
        <p:txBody>
          <a:bodyPr wrap="square" lIns="0" tIns="0" rIns="0" bIns="0" rtlCol="0" anchor="t"/>
          <a:lstStyle/>
          <a:p>
            <a:pPr algn="l" indent="0" marL="0">
              <a:lnSpc>
                <a:spcPts val="2550"/>
              </a:lnSpc>
              <a:buNone/>
            </a:pPr>
            <a:r>
              <a:rPr lang="en-US" sz="1600" dirty="0">
                <a:solidFill>
                  <a:srgbClr val="403C4E"/>
                </a:solidFill>
                <a:latin typeface="Open Sans" pitchFamily="34" charset="0"/>
                <a:ea typeface="Open Sans" pitchFamily="34" charset="-122"/>
                <a:cs typeface="Open Sans" pitchFamily="34" charset="-120"/>
              </a:rPr>
              <a:t>Phần mở đầu kéo dài khoảng 1-2 phút, giúp trẻ ổn định và tạo hứng thú cho bài học. Cô giáo cùng trẻ hát bài hát quen thuộc về chủ đề thời tiết hoặc mùa hè để tạo không khí vui vẻ. Sau đó, cô trò chuyện ngắn với trẻ về thời tiết ngày hôm nay, gợi ý cho trẻ chú ý đến đặc điểm nắng, nóng để dẫn vào chủ đề chính.</a:t>
            </a:r>
            <a:endParaRPr lang="en-US" sz="16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1276826"/>
            <a:ext cx="7972544" cy="708779"/>
          </a:xfrm>
          <a:prstGeom prst="rect">
            <a:avLst/>
          </a:prstGeom>
          <a:noFill/>
          <a:ln/>
        </p:spPr>
        <p:txBody>
          <a:bodyPr wrap="none" lIns="0" tIns="0" rIns="0" bIns="0" rtlCol="0" anchor="t"/>
          <a:lstStyle/>
          <a:p>
            <a:pPr algn="l" indent="0" mar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Trò Chuyện - Gợi Mở Chủ Đề</a:t>
            </a:r>
            <a:endParaRPr lang="en-US" sz="4450" dirty="0"/>
          </a:p>
        </p:txBody>
      </p:sp>
      <p:sp>
        <p:nvSpPr>
          <p:cNvPr id="3" name="Shape 1"/>
          <p:cNvSpPr/>
          <p:nvPr/>
        </p:nvSpPr>
        <p:spPr>
          <a:xfrm>
            <a:off x="793790" y="2694384"/>
            <a:ext cx="510302" cy="510302"/>
          </a:xfrm>
          <a:prstGeom prst="roundRect">
            <a:avLst>
              <a:gd name="adj" fmla="val 18669"/>
            </a:avLst>
          </a:prstGeom>
          <a:solidFill>
            <a:srgbClr val="FFD8CC"/>
          </a:solidFill>
          <a:ln w="7620">
            <a:solidFill>
              <a:srgbClr val="E5BEB2"/>
            </a:solidFill>
            <a:prstDash val="solid"/>
          </a:ln>
        </p:spPr>
      </p:sp>
      <p:pic>
        <p:nvPicPr>
          <p:cNvPr id="4" name="Image 0" descr="preencoded.png">    </p:cNvPr>
          <p:cNvPicPr>
            <a:picLocks noChangeAspect="1"/>
          </p:cNvPicPr>
          <p:nvPr/>
        </p:nvPicPr>
        <p:blipFill>
          <a:blip r:embed="rId1"/>
          <a:stretch>
            <a:fillRect/>
          </a:stretch>
        </p:blipFill>
        <p:spPr>
          <a:xfrm>
            <a:off x="878860" y="2736890"/>
            <a:ext cx="340162" cy="425291"/>
          </a:xfrm>
          <a:prstGeom prst="rect">
            <a:avLst/>
          </a:prstGeom>
        </p:spPr>
      </p:pic>
      <p:sp>
        <p:nvSpPr>
          <p:cNvPr id="5" name="Text 2"/>
          <p:cNvSpPr/>
          <p:nvPr/>
        </p:nvSpPr>
        <p:spPr>
          <a:xfrm>
            <a:off x="1530906" y="2694384"/>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Quan sát tranh ảnh</a:t>
            </a:r>
            <a:endParaRPr lang="en-US" sz="2200" dirty="0"/>
          </a:p>
        </p:txBody>
      </p:sp>
      <p:sp>
        <p:nvSpPr>
          <p:cNvPr id="6" name="Text 3"/>
          <p:cNvSpPr/>
          <p:nvPr/>
        </p:nvSpPr>
        <p:spPr>
          <a:xfrm>
            <a:off x="1530906" y="3184803"/>
            <a:ext cx="5670947" cy="725805"/>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Cô đưa tranh ảnh mùa hè cho trẻ xem và hỏi "Con thấy gì trong tranh?"</a:t>
            </a:r>
            <a:endParaRPr lang="en-US" sz="1750" dirty="0"/>
          </a:p>
        </p:txBody>
      </p:sp>
      <p:sp>
        <p:nvSpPr>
          <p:cNvPr id="7" name="Shape 4"/>
          <p:cNvSpPr/>
          <p:nvPr/>
        </p:nvSpPr>
        <p:spPr>
          <a:xfrm>
            <a:off x="7428667" y="2694384"/>
            <a:ext cx="510302" cy="510302"/>
          </a:xfrm>
          <a:prstGeom prst="roundRect">
            <a:avLst>
              <a:gd name="adj" fmla="val 18669"/>
            </a:avLst>
          </a:prstGeom>
          <a:solidFill>
            <a:srgbClr val="FFD8CC"/>
          </a:solidFill>
          <a:ln w="7620">
            <a:solidFill>
              <a:srgbClr val="E5BEB2"/>
            </a:solidFill>
            <a:prstDash val="solid"/>
          </a:ln>
        </p:spPr>
      </p:sp>
      <p:pic>
        <p:nvPicPr>
          <p:cNvPr id="8" name="Image 1" descr="preencoded.png">    </p:cNvPr>
          <p:cNvPicPr>
            <a:picLocks noChangeAspect="1"/>
          </p:cNvPicPr>
          <p:nvPr/>
        </p:nvPicPr>
        <p:blipFill>
          <a:blip r:embed="rId2"/>
          <a:stretch>
            <a:fillRect/>
          </a:stretch>
        </p:blipFill>
        <p:spPr>
          <a:xfrm>
            <a:off x="7513737" y="2736890"/>
            <a:ext cx="340162" cy="425291"/>
          </a:xfrm>
          <a:prstGeom prst="rect">
            <a:avLst/>
          </a:prstGeom>
        </p:spPr>
      </p:pic>
      <p:sp>
        <p:nvSpPr>
          <p:cNvPr id="9" name="Text 5"/>
          <p:cNvSpPr/>
          <p:nvPr/>
        </p:nvSpPr>
        <p:spPr>
          <a:xfrm>
            <a:off x="8165783" y="2694384"/>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Cảm nhận thời tiết</a:t>
            </a:r>
            <a:endParaRPr lang="en-US" sz="2200" dirty="0"/>
          </a:p>
        </p:txBody>
      </p:sp>
      <p:sp>
        <p:nvSpPr>
          <p:cNvPr id="10" name="Text 6"/>
          <p:cNvSpPr/>
          <p:nvPr/>
        </p:nvSpPr>
        <p:spPr>
          <a:xfrm>
            <a:off x="8165783" y="3184803"/>
            <a:ext cx="5670947" cy="362903"/>
          </a:xfrm>
          <a:prstGeom prst="rect">
            <a:avLst/>
          </a:prstGeom>
          <a:noFill/>
          <a:ln/>
        </p:spPr>
        <p:txBody>
          <a:bodyPr wrap="non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Cô hỏi "Trời nắng thì mình thấy nóng hay lạnh?"</a:t>
            </a:r>
            <a:endParaRPr lang="en-US" sz="1750" dirty="0"/>
          </a:p>
        </p:txBody>
      </p:sp>
      <p:sp>
        <p:nvSpPr>
          <p:cNvPr id="11" name="Shape 7"/>
          <p:cNvSpPr/>
          <p:nvPr/>
        </p:nvSpPr>
        <p:spPr>
          <a:xfrm>
            <a:off x="793790" y="4392573"/>
            <a:ext cx="510302" cy="510302"/>
          </a:xfrm>
          <a:prstGeom prst="roundRect">
            <a:avLst>
              <a:gd name="adj" fmla="val 18669"/>
            </a:avLst>
          </a:prstGeom>
          <a:solidFill>
            <a:srgbClr val="FFD8CC"/>
          </a:solidFill>
          <a:ln w="7620">
            <a:solidFill>
              <a:srgbClr val="E5BEB2"/>
            </a:solidFill>
            <a:prstDash val="solid"/>
          </a:ln>
        </p:spPr>
      </p:sp>
      <p:pic>
        <p:nvPicPr>
          <p:cNvPr id="12" name="Image 2" descr="preencoded.png">    </p:cNvPr>
          <p:cNvPicPr>
            <a:picLocks noChangeAspect="1"/>
          </p:cNvPicPr>
          <p:nvPr/>
        </p:nvPicPr>
        <p:blipFill>
          <a:blip r:embed="rId3"/>
          <a:stretch>
            <a:fillRect/>
          </a:stretch>
        </p:blipFill>
        <p:spPr>
          <a:xfrm>
            <a:off x="878860" y="4435078"/>
            <a:ext cx="340162" cy="425291"/>
          </a:xfrm>
          <a:prstGeom prst="rect">
            <a:avLst/>
          </a:prstGeom>
        </p:spPr>
      </p:pic>
      <p:sp>
        <p:nvSpPr>
          <p:cNvPr id="13" name="Text 8"/>
          <p:cNvSpPr/>
          <p:nvPr/>
        </p:nvSpPr>
        <p:spPr>
          <a:xfrm>
            <a:off x="1530906" y="439257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Trang phục phù hợp</a:t>
            </a:r>
            <a:endParaRPr lang="en-US" sz="2200" dirty="0"/>
          </a:p>
        </p:txBody>
      </p:sp>
      <p:sp>
        <p:nvSpPr>
          <p:cNvPr id="14" name="Text 9"/>
          <p:cNvSpPr/>
          <p:nvPr/>
        </p:nvSpPr>
        <p:spPr>
          <a:xfrm>
            <a:off x="1530906" y="4882991"/>
            <a:ext cx="5670947" cy="362903"/>
          </a:xfrm>
          <a:prstGeom prst="rect">
            <a:avLst/>
          </a:prstGeom>
          <a:noFill/>
          <a:ln/>
        </p:spPr>
        <p:txBody>
          <a:bodyPr wrap="non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Cô hỏi "Khi trời nóng, con mặc áo dày hay mỏng?"</a:t>
            </a:r>
            <a:endParaRPr lang="en-US" sz="1750" dirty="0"/>
          </a:p>
        </p:txBody>
      </p:sp>
      <p:sp>
        <p:nvSpPr>
          <p:cNvPr id="15" name="Shape 10"/>
          <p:cNvSpPr/>
          <p:nvPr/>
        </p:nvSpPr>
        <p:spPr>
          <a:xfrm>
            <a:off x="7428667" y="4392573"/>
            <a:ext cx="510302" cy="510302"/>
          </a:xfrm>
          <a:prstGeom prst="roundRect">
            <a:avLst>
              <a:gd name="adj" fmla="val 18669"/>
            </a:avLst>
          </a:prstGeom>
          <a:solidFill>
            <a:srgbClr val="FFD8CC"/>
          </a:solidFill>
          <a:ln w="7620">
            <a:solidFill>
              <a:srgbClr val="E5BEB2"/>
            </a:solidFill>
            <a:prstDash val="solid"/>
          </a:ln>
        </p:spPr>
      </p:sp>
      <p:pic>
        <p:nvPicPr>
          <p:cNvPr id="16" name="Image 3" descr="preencoded.png">    </p:cNvPr>
          <p:cNvPicPr>
            <a:picLocks noChangeAspect="1"/>
          </p:cNvPicPr>
          <p:nvPr/>
        </p:nvPicPr>
        <p:blipFill>
          <a:blip r:embed="rId4"/>
          <a:stretch>
            <a:fillRect/>
          </a:stretch>
        </p:blipFill>
        <p:spPr>
          <a:xfrm>
            <a:off x="7513737" y="4435078"/>
            <a:ext cx="340162" cy="425291"/>
          </a:xfrm>
          <a:prstGeom prst="rect">
            <a:avLst/>
          </a:prstGeom>
        </p:spPr>
      </p:pic>
      <p:sp>
        <p:nvSpPr>
          <p:cNvPr id="17" name="Text 11"/>
          <p:cNvSpPr/>
          <p:nvPr/>
        </p:nvSpPr>
        <p:spPr>
          <a:xfrm>
            <a:off x="8165783" y="4392573"/>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Thức ăn mùa hè</a:t>
            </a:r>
            <a:endParaRPr lang="en-US" sz="2200" dirty="0"/>
          </a:p>
        </p:txBody>
      </p:sp>
      <p:sp>
        <p:nvSpPr>
          <p:cNvPr id="18" name="Text 12"/>
          <p:cNvSpPr/>
          <p:nvPr/>
        </p:nvSpPr>
        <p:spPr>
          <a:xfrm>
            <a:off x="8165783" y="4882991"/>
            <a:ext cx="5670947" cy="725805"/>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Cô hỏi "Con có thích ăn kem không? Khi nào thì mình ăn kem?"</a:t>
            </a:r>
            <a:endParaRPr lang="en-US" sz="1750" dirty="0"/>
          </a:p>
        </p:txBody>
      </p:sp>
      <p:sp>
        <p:nvSpPr>
          <p:cNvPr id="19" name="Text 13"/>
          <p:cNvSpPr/>
          <p:nvPr/>
        </p:nvSpPr>
        <p:spPr>
          <a:xfrm>
            <a:off x="793790" y="5863947"/>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Trong phần này, cô giáo sử dụng tranh ảnh về mùa hè để gợi mở cuộc trò chuyện với trẻ. Thông qua các câu hỏi đơn giản, cô khuyến khích trẻ quan sát, nhận xét và chia sẻ kinh nghiệm của bản thân về thời tiết mùa hè. Cách tiếp cận này giúp trẻ chủ động tham gia vào bài học và kết nối kiến thức mới với trải nghiệm thực tế.</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52713" y="629960"/>
            <a:ext cx="5376863" cy="672108"/>
          </a:xfrm>
          <a:prstGeom prst="rect">
            <a:avLst/>
          </a:prstGeom>
          <a:noFill/>
          <a:ln/>
        </p:spPr>
        <p:txBody>
          <a:bodyPr wrap="none" lIns="0" tIns="0" rIns="0" bIns="0" rtlCol="0" anchor="t"/>
          <a:lstStyle/>
          <a:p>
            <a:pPr algn="l" indent="0" marL="0">
              <a:lnSpc>
                <a:spcPts val="5250"/>
              </a:lnSpc>
              <a:buNone/>
            </a:pPr>
            <a:r>
              <a:rPr lang="en-US" sz="4200" b="1" dirty="0">
                <a:solidFill>
                  <a:srgbClr val="403C4E"/>
                </a:solidFill>
                <a:latin typeface="Merriweather Bold" pitchFamily="34" charset="0"/>
                <a:ea typeface="Merriweather Bold" pitchFamily="34" charset="-122"/>
                <a:cs typeface="Merriweather Bold" pitchFamily="34" charset="-120"/>
              </a:rPr>
              <a:t>Dạy Trẻ Từ Mới</a:t>
            </a:r>
            <a:endParaRPr lang="en-US" sz="4200" dirty="0"/>
          </a:p>
        </p:txBody>
      </p:sp>
      <p:sp>
        <p:nvSpPr>
          <p:cNvPr id="3" name="Text 1"/>
          <p:cNvSpPr/>
          <p:nvPr/>
        </p:nvSpPr>
        <p:spPr>
          <a:xfrm>
            <a:off x="2007394" y="2395418"/>
            <a:ext cx="2688431" cy="335994"/>
          </a:xfrm>
          <a:prstGeom prst="rect">
            <a:avLst/>
          </a:prstGeom>
          <a:noFill/>
          <a:ln/>
        </p:spPr>
        <p:txBody>
          <a:bodyPr wrap="none" lIns="0" tIns="0" rIns="0" bIns="0" rtlCol="0" anchor="t"/>
          <a:lstStyle/>
          <a:p>
            <a:pPr algn="r" indent="0" marL="0">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Nắng</a:t>
            </a:r>
            <a:endParaRPr lang="en-US" sz="2100" dirty="0"/>
          </a:p>
        </p:txBody>
      </p:sp>
      <p:sp>
        <p:nvSpPr>
          <p:cNvPr id="4" name="Text 2"/>
          <p:cNvSpPr/>
          <p:nvPr/>
        </p:nvSpPr>
        <p:spPr>
          <a:xfrm>
            <a:off x="752713" y="2860358"/>
            <a:ext cx="3943112" cy="343972"/>
          </a:xfrm>
          <a:prstGeom prst="rect">
            <a:avLst/>
          </a:prstGeom>
          <a:noFill/>
          <a:ln/>
        </p:spPr>
        <p:txBody>
          <a:bodyPr wrap="none" lIns="0" tIns="0" rIns="0" bIns="0" rtlCol="0" anchor="t"/>
          <a:lstStyle/>
          <a:p>
            <a:pPr algn="r" indent="0" marL="0">
              <a:lnSpc>
                <a:spcPts val="2700"/>
              </a:lnSpc>
              <a:buNone/>
            </a:pPr>
            <a:r>
              <a:rPr lang="en-US" sz="1650" dirty="0">
                <a:solidFill>
                  <a:srgbClr val="403C4E"/>
                </a:solidFill>
                <a:latin typeface="Open Sans" pitchFamily="34" charset="0"/>
                <a:ea typeface="Open Sans" pitchFamily="34" charset="-122"/>
                <a:cs typeface="Open Sans" pitchFamily="34" charset="-120"/>
              </a:rPr>
              <a:t>Ánh sáng từ mặt trời</a:t>
            </a:r>
            <a:endParaRPr lang="en-US" sz="1650" dirty="0"/>
          </a:p>
        </p:txBody>
      </p:sp>
      <p:pic>
        <p:nvPicPr>
          <p:cNvPr id="5" name="Image 0" descr="preencoded.png">    </p:cNvPr>
          <p:cNvPicPr>
            <a:picLocks noChangeAspect="1"/>
          </p:cNvPicPr>
          <p:nvPr/>
        </p:nvPicPr>
        <p:blipFill>
          <a:blip r:embed="rId1"/>
          <a:stretch>
            <a:fillRect/>
          </a:stretch>
        </p:blipFill>
        <p:spPr>
          <a:xfrm>
            <a:off x="5018365" y="1732121"/>
            <a:ext cx="4593669" cy="4593669"/>
          </a:xfrm>
          <a:prstGeom prst="rect">
            <a:avLst/>
          </a:prstGeom>
        </p:spPr>
      </p:pic>
      <p:pic>
        <p:nvPicPr>
          <p:cNvPr id="6" name="Image 1" descr="preencoded.png">    </p:cNvPr>
          <p:cNvPicPr>
            <a:picLocks noChangeAspect="1"/>
          </p:cNvPicPr>
          <p:nvPr/>
        </p:nvPicPr>
        <p:blipFill>
          <a:blip r:embed="rId2"/>
          <a:stretch>
            <a:fillRect/>
          </a:stretch>
        </p:blipFill>
        <p:spPr>
          <a:xfrm>
            <a:off x="6229826" y="2512338"/>
            <a:ext cx="321707" cy="402193"/>
          </a:xfrm>
          <a:prstGeom prst="rect">
            <a:avLst/>
          </a:prstGeom>
        </p:spPr>
      </p:pic>
      <p:sp>
        <p:nvSpPr>
          <p:cNvPr id="7" name="Text 3"/>
          <p:cNvSpPr/>
          <p:nvPr/>
        </p:nvSpPr>
        <p:spPr>
          <a:xfrm>
            <a:off x="9934575" y="2395418"/>
            <a:ext cx="2688431" cy="335994"/>
          </a:xfrm>
          <a:prstGeom prst="rect">
            <a:avLst/>
          </a:prstGeom>
          <a:noFill/>
          <a:ln/>
        </p:spPr>
        <p:txBody>
          <a:bodyPr wrap="none" lIns="0" tIns="0" rIns="0" bIns="0" rtlCol="0" anchor="t"/>
          <a:lstStyle/>
          <a:p>
            <a:pPr algn="l" indent="0" marL="0">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Nóng</a:t>
            </a:r>
            <a:endParaRPr lang="en-US" sz="2100" dirty="0"/>
          </a:p>
        </p:txBody>
      </p:sp>
      <p:sp>
        <p:nvSpPr>
          <p:cNvPr id="8" name="Text 4"/>
          <p:cNvSpPr/>
          <p:nvPr/>
        </p:nvSpPr>
        <p:spPr>
          <a:xfrm>
            <a:off x="9934575" y="2860358"/>
            <a:ext cx="3943112" cy="343972"/>
          </a:xfrm>
          <a:prstGeom prst="rect">
            <a:avLst/>
          </a:prstGeom>
          <a:noFill/>
          <a:ln/>
        </p:spPr>
        <p:txBody>
          <a:bodyPr wrap="none" lIns="0" tIns="0" rIns="0" bIns="0" rtlCol="0" anchor="t"/>
          <a:lstStyle/>
          <a:p>
            <a:pPr algn="l" indent="0" marL="0">
              <a:lnSpc>
                <a:spcPts val="2700"/>
              </a:lnSpc>
              <a:buNone/>
            </a:pPr>
            <a:r>
              <a:rPr lang="en-US" sz="1650" dirty="0">
                <a:solidFill>
                  <a:srgbClr val="403C4E"/>
                </a:solidFill>
                <a:latin typeface="Open Sans" pitchFamily="34" charset="0"/>
                <a:ea typeface="Open Sans" pitchFamily="34" charset="-122"/>
                <a:cs typeface="Open Sans" pitchFamily="34" charset="-120"/>
              </a:rPr>
              <a:t>Cảm giác nhiệt độ cao</a:t>
            </a:r>
            <a:endParaRPr lang="en-US" sz="1650" dirty="0"/>
          </a:p>
        </p:txBody>
      </p:sp>
      <p:pic>
        <p:nvPicPr>
          <p:cNvPr id="9" name="Image 2" descr="preencoded.png">    </p:cNvPr>
          <p:cNvPicPr>
            <a:picLocks noChangeAspect="1"/>
          </p:cNvPicPr>
          <p:nvPr/>
        </p:nvPicPr>
        <p:blipFill>
          <a:blip r:embed="rId3"/>
          <a:stretch>
            <a:fillRect/>
          </a:stretch>
        </p:blipFill>
        <p:spPr>
          <a:xfrm>
            <a:off x="5018365" y="1732121"/>
            <a:ext cx="4593669" cy="4593669"/>
          </a:xfrm>
          <a:prstGeom prst="rect">
            <a:avLst/>
          </a:prstGeom>
        </p:spPr>
      </p:pic>
      <p:pic>
        <p:nvPicPr>
          <p:cNvPr id="10" name="Image 3" descr="preencoded.png">    </p:cNvPr>
          <p:cNvPicPr>
            <a:picLocks noChangeAspect="1"/>
          </p:cNvPicPr>
          <p:nvPr/>
        </p:nvPicPr>
        <p:blipFill>
          <a:blip r:embed="rId4"/>
          <a:stretch>
            <a:fillRect/>
          </a:stretch>
        </p:blipFill>
        <p:spPr>
          <a:xfrm>
            <a:off x="8469749" y="2903339"/>
            <a:ext cx="321707" cy="402193"/>
          </a:xfrm>
          <a:prstGeom prst="rect">
            <a:avLst/>
          </a:prstGeom>
        </p:spPr>
      </p:pic>
      <p:sp>
        <p:nvSpPr>
          <p:cNvPr id="11" name="Text 5"/>
          <p:cNvSpPr/>
          <p:nvPr/>
        </p:nvSpPr>
        <p:spPr>
          <a:xfrm>
            <a:off x="9934575" y="4853464"/>
            <a:ext cx="2688431" cy="335994"/>
          </a:xfrm>
          <a:prstGeom prst="rect">
            <a:avLst/>
          </a:prstGeom>
          <a:noFill/>
          <a:ln/>
        </p:spPr>
        <p:txBody>
          <a:bodyPr wrap="none" lIns="0" tIns="0" rIns="0" bIns="0" rtlCol="0" anchor="t"/>
          <a:lstStyle/>
          <a:p>
            <a:pPr algn="l" indent="0" marL="0">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Mũ</a:t>
            </a:r>
            <a:endParaRPr lang="en-US" sz="2100" dirty="0"/>
          </a:p>
        </p:txBody>
      </p:sp>
      <p:sp>
        <p:nvSpPr>
          <p:cNvPr id="12" name="Text 6"/>
          <p:cNvSpPr/>
          <p:nvPr/>
        </p:nvSpPr>
        <p:spPr>
          <a:xfrm>
            <a:off x="9934575" y="5318403"/>
            <a:ext cx="3943112" cy="343972"/>
          </a:xfrm>
          <a:prstGeom prst="rect">
            <a:avLst/>
          </a:prstGeom>
          <a:noFill/>
          <a:ln/>
        </p:spPr>
        <p:txBody>
          <a:bodyPr wrap="none" lIns="0" tIns="0" rIns="0" bIns="0" rtlCol="0" anchor="t"/>
          <a:lstStyle/>
          <a:p>
            <a:pPr algn="l" indent="0" marL="0">
              <a:lnSpc>
                <a:spcPts val="2700"/>
              </a:lnSpc>
              <a:buNone/>
            </a:pPr>
            <a:r>
              <a:rPr lang="en-US" sz="1650" dirty="0">
                <a:solidFill>
                  <a:srgbClr val="403C4E"/>
                </a:solidFill>
                <a:latin typeface="Open Sans" pitchFamily="34" charset="0"/>
                <a:ea typeface="Open Sans" pitchFamily="34" charset="-122"/>
                <a:cs typeface="Open Sans" pitchFamily="34" charset="-120"/>
              </a:rPr>
              <a:t>Đồ đội đầu che nắng</a:t>
            </a:r>
            <a:endParaRPr lang="en-US" sz="1650" dirty="0"/>
          </a:p>
        </p:txBody>
      </p:sp>
      <p:pic>
        <p:nvPicPr>
          <p:cNvPr id="13" name="Image 4" descr="preencoded.png">    </p:cNvPr>
          <p:cNvPicPr>
            <a:picLocks noChangeAspect="1"/>
          </p:cNvPicPr>
          <p:nvPr/>
        </p:nvPicPr>
        <p:blipFill>
          <a:blip r:embed="rId5"/>
          <a:stretch>
            <a:fillRect/>
          </a:stretch>
        </p:blipFill>
        <p:spPr>
          <a:xfrm>
            <a:off x="5018365" y="1732121"/>
            <a:ext cx="4593669" cy="4593669"/>
          </a:xfrm>
          <a:prstGeom prst="rect">
            <a:avLst/>
          </a:prstGeom>
        </p:spPr>
      </p:pic>
      <p:pic>
        <p:nvPicPr>
          <p:cNvPr id="14" name="Image 5" descr="preencoded.png">    </p:cNvPr>
          <p:cNvPicPr>
            <a:picLocks noChangeAspect="1"/>
          </p:cNvPicPr>
          <p:nvPr/>
        </p:nvPicPr>
        <p:blipFill>
          <a:blip r:embed="rId6"/>
          <a:stretch>
            <a:fillRect/>
          </a:stretch>
        </p:blipFill>
        <p:spPr>
          <a:xfrm>
            <a:off x="8078748" y="5143262"/>
            <a:ext cx="321707" cy="402193"/>
          </a:xfrm>
          <a:prstGeom prst="rect">
            <a:avLst/>
          </a:prstGeom>
        </p:spPr>
      </p:pic>
      <p:sp>
        <p:nvSpPr>
          <p:cNvPr id="15" name="Text 7"/>
          <p:cNvSpPr/>
          <p:nvPr/>
        </p:nvSpPr>
        <p:spPr>
          <a:xfrm>
            <a:off x="2007394" y="4853464"/>
            <a:ext cx="2688431" cy="335994"/>
          </a:xfrm>
          <a:prstGeom prst="rect">
            <a:avLst/>
          </a:prstGeom>
          <a:noFill/>
          <a:ln/>
        </p:spPr>
        <p:txBody>
          <a:bodyPr wrap="none" lIns="0" tIns="0" rIns="0" bIns="0" rtlCol="0" anchor="t"/>
          <a:lstStyle/>
          <a:p>
            <a:pPr algn="r" indent="0" marL="0">
              <a:lnSpc>
                <a:spcPts val="2600"/>
              </a:lnSpc>
              <a:buNone/>
            </a:pPr>
            <a:r>
              <a:rPr lang="en-US" sz="2100" b="1" dirty="0">
                <a:solidFill>
                  <a:srgbClr val="403C4E"/>
                </a:solidFill>
                <a:latin typeface="Merriweather Bold" pitchFamily="34" charset="0"/>
                <a:ea typeface="Merriweather Bold" pitchFamily="34" charset="-122"/>
                <a:cs typeface="Merriweather Bold" pitchFamily="34" charset="-120"/>
              </a:rPr>
              <a:t>Quạt</a:t>
            </a:r>
            <a:endParaRPr lang="en-US" sz="2100" dirty="0"/>
          </a:p>
        </p:txBody>
      </p:sp>
      <p:sp>
        <p:nvSpPr>
          <p:cNvPr id="16" name="Text 8"/>
          <p:cNvSpPr/>
          <p:nvPr/>
        </p:nvSpPr>
        <p:spPr>
          <a:xfrm>
            <a:off x="752713" y="5318403"/>
            <a:ext cx="3943112" cy="343972"/>
          </a:xfrm>
          <a:prstGeom prst="rect">
            <a:avLst/>
          </a:prstGeom>
          <a:noFill/>
          <a:ln/>
        </p:spPr>
        <p:txBody>
          <a:bodyPr wrap="none" lIns="0" tIns="0" rIns="0" bIns="0" rtlCol="0" anchor="t"/>
          <a:lstStyle/>
          <a:p>
            <a:pPr algn="r" indent="0" marL="0">
              <a:lnSpc>
                <a:spcPts val="2700"/>
              </a:lnSpc>
              <a:buNone/>
            </a:pPr>
            <a:r>
              <a:rPr lang="en-US" sz="1650" dirty="0">
                <a:solidFill>
                  <a:srgbClr val="403C4E"/>
                </a:solidFill>
                <a:latin typeface="Open Sans" pitchFamily="34" charset="0"/>
                <a:ea typeface="Open Sans" pitchFamily="34" charset="-122"/>
                <a:cs typeface="Open Sans" pitchFamily="34" charset="-120"/>
              </a:rPr>
              <a:t>Dụng cụ tạo gió mát</a:t>
            </a:r>
            <a:endParaRPr lang="en-US" sz="1650" dirty="0"/>
          </a:p>
        </p:txBody>
      </p:sp>
      <p:pic>
        <p:nvPicPr>
          <p:cNvPr id="17" name="Image 6" descr="preencoded.png">    </p:cNvPr>
          <p:cNvPicPr>
            <a:picLocks noChangeAspect="1"/>
          </p:cNvPicPr>
          <p:nvPr/>
        </p:nvPicPr>
        <p:blipFill>
          <a:blip r:embed="rId7"/>
          <a:stretch>
            <a:fillRect/>
          </a:stretch>
        </p:blipFill>
        <p:spPr>
          <a:xfrm>
            <a:off x="5018365" y="1732121"/>
            <a:ext cx="4593669" cy="4593669"/>
          </a:xfrm>
          <a:prstGeom prst="rect">
            <a:avLst/>
          </a:prstGeom>
        </p:spPr>
      </p:pic>
      <p:pic>
        <p:nvPicPr>
          <p:cNvPr id="18" name="Image 7" descr="preencoded.png">    </p:cNvPr>
          <p:cNvPicPr>
            <a:picLocks noChangeAspect="1"/>
          </p:cNvPicPr>
          <p:nvPr/>
        </p:nvPicPr>
        <p:blipFill>
          <a:blip r:embed="rId8"/>
          <a:stretch>
            <a:fillRect/>
          </a:stretch>
        </p:blipFill>
        <p:spPr>
          <a:xfrm>
            <a:off x="5838825" y="4752261"/>
            <a:ext cx="321707" cy="402193"/>
          </a:xfrm>
          <a:prstGeom prst="rect">
            <a:avLst/>
          </a:prstGeom>
        </p:spPr>
      </p:pic>
      <p:sp>
        <p:nvSpPr>
          <p:cNvPr id="19" name="Text 9"/>
          <p:cNvSpPr/>
          <p:nvPr/>
        </p:nvSpPr>
        <p:spPr>
          <a:xfrm>
            <a:off x="752713" y="6567726"/>
            <a:ext cx="13124974" cy="1031915"/>
          </a:xfrm>
          <a:prstGeom prst="rect">
            <a:avLst/>
          </a:prstGeom>
          <a:noFill/>
          <a:ln/>
        </p:spPr>
        <p:txBody>
          <a:bodyPr wrap="square" lIns="0" tIns="0" rIns="0" bIns="0" rtlCol="0" anchor="t"/>
          <a:lstStyle/>
          <a:p>
            <a:pPr algn="l" indent="0" marL="0">
              <a:lnSpc>
                <a:spcPts val="2700"/>
              </a:lnSpc>
              <a:buNone/>
            </a:pPr>
            <a:r>
              <a:rPr lang="en-US" sz="1650" dirty="0">
                <a:solidFill>
                  <a:srgbClr val="403C4E"/>
                </a:solidFill>
                <a:latin typeface="Open Sans" pitchFamily="34" charset="0"/>
                <a:ea typeface="Open Sans" pitchFamily="34" charset="-122"/>
                <a:cs typeface="Open Sans" pitchFamily="34" charset="-120"/>
              </a:rPr>
              <a:t>Phần dạy từ mới tập trung vào các từ vựng cơ bản liên quan đến mùa hè như "nắng", "nóng", "mùa hè", "mũ", "kem", "nước", và "quạt". Cô giáo phát âm từng từ rõ ràng, cho trẻ lặp lại, đồng thời chỉ vào tranh ảnh hoặc đồ vật thực tế tương ứng. Phương pháp này giúp trẻ kết nối từ vựng với hình ảnh trực quan, tạo điều kiện thuận lợi cho việc ghi nhớ và sử dụng từ.</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10208" y="558760"/>
            <a:ext cx="6857286" cy="634127"/>
          </a:xfrm>
          <a:prstGeom prst="rect">
            <a:avLst/>
          </a:prstGeom>
          <a:noFill/>
          <a:ln/>
        </p:spPr>
        <p:txBody>
          <a:bodyPr wrap="none" lIns="0" tIns="0" rIns="0" bIns="0" rtlCol="0" anchor="t"/>
          <a:lstStyle/>
          <a:p>
            <a:pPr algn="l" indent="0" marL="0">
              <a:lnSpc>
                <a:spcPts val="4950"/>
              </a:lnSpc>
              <a:buNone/>
            </a:pPr>
            <a:r>
              <a:rPr lang="en-US" sz="3950" b="1" dirty="0">
                <a:solidFill>
                  <a:srgbClr val="403C4E"/>
                </a:solidFill>
                <a:latin typeface="Merriweather Bold" pitchFamily="34" charset="0"/>
                <a:ea typeface="Merriweather Bold" pitchFamily="34" charset="-122"/>
                <a:cs typeface="Merriweather Bold" pitchFamily="34" charset="-120"/>
              </a:rPr>
              <a:t>Mở Rộng - Liên Hệ Thực Tế</a:t>
            </a:r>
            <a:endParaRPr lang="en-US" sz="3950" dirty="0"/>
          </a:p>
        </p:txBody>
      </p:sp>
      <p:pic>
        <p:nvPicPr>
          <p:cNvPr id="3" name="Image 0" descr="preencoded.png">    </p:cNvPr>
          <p:cNvPicPr>
            <a:picLocks noChangeAspect="1"/>
          </p:cNvPicPr>
          <p:nvPr/>
        </p:nvPicPr>
        <p:blipFill>
          <a:blip r:embed="rId1"/>
          <a:stretch>
            <a:fillRect/>
          </a:stretch>
        </p:blipFill>
        <p:spPr>
          <a:xfrm>
            <a:off x="710208" y="1598652"/>
            <a:ext cx="1014532" cy="1217533"/>
          </a:xfrm>
          <a:prstGeom prst="rect">
            <a:avLst/>
          </a:prstGeom>
        </p:spPr>
      </p:pic>
      <p:sp>
        <p:nvSpPr>
          <p:cNvPr id="4" name="Text 1"/>
          <p:cNvSpPr/>
          <p:nvPr/>
        </p:nvSpPr>
        <p:spPr>
          <a:xfrm>
            <a:off x="2029063" y="1801535"/>
            <a:ext cx="2536508" cy="316944"/>
          </a:xfrm>
          <a:prstGeom prst="rect">
            <a:avLst/>
          </a:prstGeom>
          <a:noFill/>
          <a:ln/>
        </p:spPr>
        <p:txBody>
          <a:bodyPr wrap="none" lIns="0" tIns="0" rIns="0" bIns="0" rtlCol="0" anchor="t"/>
          <a:lstStyle/>
          <a:p>
            <a:pPr algn="l" indent="0" marL="0">
              <a:lnSpc>
                <a:spcPts val="2450"/>
              </a:lnSpc>
              <a:buNone/>
            </a:pPr>
            <a:r>
              <a:rPr lang="en-US" sz="1950" b="1" dirty="0">
                <a:solidFill>
                  <a:srgbClr val="403C4E"/>
                </a:solidFill>
                <a:latin typeface="Merriweather Bold" pitchFamily="34" charset="0"/>
                <a:ea typeface="Merriweather Bold" pitchFamily="34" charset="-122"/>
                <a:cs typeface="Merriweather Bold" pitchFamily="34" charset="-120"/>
              </a:rPr>
              <a:t>Đội mũ</a:t>
            </a:r>
            <a:endParaRPr lang="en-US" sz="1950" dirty="0"/>
          </a:p>
        </p:txBody>
      </p:sp>
      <p:sp>
        <p:nvSpPr>
          <p:cNvPr id="5" name="Text 2"/>
          <p:cNvSpPr/>
          <p:nvPr/>
        </p:nvSpPr>
        <p:spPr>
          <a:xfrm>
            <a:off x="2029063" y="2240161"/>
            <a:ext cx="11891129" cy="324564"/>
          </a:xfrm>
          <a:prstGeom prst="rect">
            <a:avLst/>
          </a:prstGeom>
          <a:noFill/>
          <a:ln/>
        </p:spPr>
        <p:txBody>
          <a:bodyPr wrap="none" lIns="0" tIns="0" rIns="0" bIns="0" rtlCol="0" anchor="t"/>
          <a:lstStyle/>
          <a:p>
            <a:pPr algn="l" indent="0" marL="0">
              <a:lnSpc>
                <a:spcPts val="2550"/>
              </a:lnSpc>
              <a:buNone/>
            </a:pPr>
            <a:r>
              <a:rPr lang="en-US" sz="1550" dirty="0">
                <a:solidFill>
                  <a:srgbClr val="403C4E"/>
                </a:solidFill>
                <a:latin typeface="Open Sans" pitchFamily="34" charset="0"/>
                <a:ea typeface="Open Sans" pitchFamily="34" charset="-122"/>
                <a:cs typeface="Open Sans" pitchFamily="34" charset="-120"/>
              </a:rPr>
              <a:t>Cho trẻ thực hành đội mũ rộng vành</a:t>
            </a:r>
            <a:endParaRPr lang="en-US" sz="1550" dirty="0"/>
          </a:p>
        </p:txBody>
      </p:sp>
      <p:pic>
        <p:nvPicPr>
          <p:cNvPr id="6" name="Image 1" descr="preencoded.png">    </p:cNvPr>
          <p:cNvPicPr>
            <a:picLocks noChangeAspect="1"/>
          </p:cNvPicPr>
          <p:nvPr/>
        </p:nvPicPr>
        <p:blipFill>
          <a:blip r:embed="rId2"/>
          <a:stretch>
            <a:fillRect/>
          </a:stretch>
        </p:blipFill>
        <p:spPr>
          <a:xfrm>
            <a:off x="710208" y="2816185"/>
            <a:ext cx="1014532" cy="1217533"/>
          </a:xfrm>
          <a:prstGeom prst="rect">
            <a:avLst/>
          </a:prstGeom>
        </p:spPr>
      </p:pic>
      <p:sp>
        <p:nvSpPr>
          <p:cNvPr id="7" name="Text 3"/>
          <p:cNvSpPr/>
          <p:nvPr/>
        </p:nvSpPr>
        <p:spPr>
          <a:xfrm>
            <a:off x="2029063" y="3019068"/>
            <a:ext cx="2536508" cy="316944"/>
          </a:xfrm>
          <a:prstGeom prst="rect">
            <a:avLst/>
          </a:prstGeom>
          <a:noFill/>
          <a:ln/>
        </p:spPr>
        <p:txBody>
          <a:bodyPr wrap="none" lIns="0" tIns="0" rIns="0" bIns="0" rtlCol="0" anchor="t"/>
          <a:lstStyle/>
          <a:p>
            <a:pPr algn="l" indent="0" marL="0">
              <a:lnSpc>
                <a:spcPts val="2450"/>
              </a:lnSpc>
              <a:buNone/>
            </a:pPr>
            <a:r>
              <a:rPr lang="en-US" sz="1950" b="1" dirty="0">
                <a:solidFill>
                  <a:srgbClr val="403C4E"/>
                </a:solidFill>
                <a:latin typeface="Merriweather Bold" pitchFamily="34" charset="0"/>
                <a:ea typeface="Merriweather Bold" pitchFamily="34" charset="-122"/>
                <a:cs typeface="Merriweather Bold" pitchFamily="34" charset="-120"/>
              </a:rPr>
              <a:t>Dùng quạt</a:t>
            </a:r>
            <a:endParaRPr lang="en-US" sz="1950" dirty="0"/>
          </a:p>
        </p:txBody>
      </p:sp>
      <p:sp>
        <p:nvSpPr>
          <p:cNvPr id="8" name="Text 4"/>
          <p:cNvSpPr/>
          <p:nvPr/>
        </p:nvSpPr>
        <p:spPr>
          <a:xfrm>
            <a:off x="2029063" y="3457694"/>
            <a:ext cx="11891129" cy="324564"/>
          </a:xfrm>
          <a:prstGeom prst="rect">
            <a:avLst/>
          </a:prstGeom>
          <a:noFill/>
          <a:ln/>
        </p:spPr>
        <p:txBody>
          <a:bodyPr wrap="none" lIns="0" tIns="0" rIns="0" bIns="0" rtlCol="0" anchor="t"/>
          <a:lstStyle/>
          <a:p>
            <a:pPr algn="l" indent="0" marL="0">
              <a:lnSpc>
                <a:spcPts val="2550"/>
              </a:lnSpc>
              <a:buNone/>
            </a:pPr>
            <a:r>
              <a:rPr lang="en-US" sz="1550" dirty="0">
                <a:solidFill>
                  <a:srgbClr val="403C4E"/>
                </a:solidFill>
                <a:latin typeface="Open Sans" pitchFamily="34" charset="0"/>
                <a:ea typeface="Open Sans" pitchFamily="34" charset="-122"/>
                <a:cs typeface="Open Sans" pitchFamily="34" charset="-120"/>
              </a:rPr>
              <a:t>Hướng dẫn trẻ sử dụng quạt tay</a:t>
            </a:r>
            <a:endParaRPr lang="en-US" sz="1550" dirty="0"/>
          </a:p>
        </p:txBody>
      </p:sp>
      <p:pic>
        <p:nvPicPr>
          <p:cNvPr id="9" name="Image 2" descr="preencoded.png">    </p:cNvPr>
          <p:cNvPicPr>
            <a:picLocks noChangeAspect="1"/>
          </p:cNvPicPr>
          <p:nvPr/>
        </p:nvPicPr>
        <p:blipFill>
          <a:blip r:embed="rId3"/>
          <a:stretch>
            <a:fillRect/>
          </a:stretch>
        </p:blipFill>
        <p:spPr>
          <a:xfrm>
            <a:off x="710208" y="4033718"/>
            <a:ext cx="1014532" cy="1217533"/>
          </a:xfrm>
          <a:prstGeom prst="rect">
            <a:avLst/>
          </a:prstGeom>
        </p:spPr>
      </p:pic>
      <p:sp>
        <p:nvSpPr>
          <p:cNvPr id="10" name="Text 5"/>
          <p:cNvSpPr/>
          <p:nvPr/>
        </p:nvSpPr>
        <p:spPr>
          <a:xfrm>
            <a:off x="2029063" y="4236601"/>
            <a:ext cx="2536508" cy="316944"/>
          </a:xfrm>
          <a:prstGeom prst="rect">
            <a:avLst/>
          </a:prstGeom>
          <a:noFill/>
          <a:ln/>
        </p:spPr>
        <p:txBody>
          <a:bodyPr wrap="none" lIns="0" tIns="0" rIns="0" bIns="0" rtlCol="0" anchor="t"/>
          <a:lstStyle/>
          <a:p>
            <a:pPr algn="l" indent="0" marL="0">
              <a:lnSpc>
                <a:spcPts val="2450"/>
              </a:lnSpc>
              <a:buNone/>
            </a:pPr>
            <a:r>
              <a:rPr lang="en-US" sz="1950" b="1" dirty="0">
                <a:solidFill>
                  <a:srgbClr val="403C4E"/>
                </a:solidFill>
                <a:latin typeface="Merriweather Bold" pitchFamily="34" charset="0"/>
                <a:ea typeface="Merriweather Bold" pitchFamily="34" charset="-122"/>
                <a:cs typeface="Merriweather Bold" pitchFamily="34" charset="-120"/>
              </a:rPr>
              <a:t>Uống nước</a:t>
            </a:r>
            <a:endParaRPr lang="en-US" sz="1950" dirty="0"/>
          </a:p>
        </p:txBody>
      </p:sp>
      <p:sp>
        <p:nvSpPr>
          <p:cNvPr id="11" name="Text 6"/>
          <p:cNvSpPr/>
          <p:nvPr/>
        </p:nvSpPr>
        <p:spPr>
          <a:xfrm>
            <a:off x="2029063" y="4675227"/>
            <a:ext cx="11891129" cy="324564"/>
          </a:xfrm>
          <a:prstGeom prst="rect">
            <a:avLst/>
          </a:prstGeom>
          <a:noFill/>
          <a:ln/>
        </p:spPr>
        <p:txBody>
          <a:bodyPr wrap="none" lIns="0" tIns="0" rIns="0" bIns="0" rtlCol="0" anchor="t"/>
          <a:lstStyle/>
          <a:p>
            <a:pPr algn="l" indent="0" marL="0">
              <a:lnSpc>
                <a:spcPts val="2550"/>
              </a:lnSpc>
              <a:buNone/>
            </a:pPr>
            <a:r>
              <a:rPr lang="en-US" sz="1550" dirty="0">
                <a:solidFill>
                  <a:srgbClr val="403C4E"/>
                </a:solidFill>
                <a:latin typeface="Open Sans" pitchFamily="34" charset="0"/>
                <a:ea typeface="Open Sans" pitchFamily="34" charset="-122"/>
                <a:cs typeface="Open Sans" pitchFamily="34" charset="-120"/>
              </a:rPr>
              <a:t>Trẻ giả vờ uống nước từ chai</a:t>
            </a:r>
            <a:endParaRPr lang="en-US" sz="1550" dirty="0"/>
          </a:p>
        </p:txBody>
      </p:sp>
      <p:pic>
        <p:nvPicPr>
          <p:cNvPr id="12" name="Image 3" descr="preencoded.png">    </p:cNvPr>
          <p:cNvPicPr>
            <a:picLocks noChangeAspect="1"/>
          </p:cNvPicPr>
          <p:nvPr/>
        </p:nvPicPr>
        <p:blipFill>
          <a:blip r:embed="rId4"/>
          <a:stretch>
            <a:fillRect/>
          </a:stretch>
        </p:blipFill>
        <p:spPr>
          <a:xfrm>
            <a:off x="710208" y="5251252"/>
            <a:ext cx="1014532" cy="1217533"/>
          </a:xfrm>
          <a:prstGeom prst="rect">
            <a:avLst/>
          </a:prstGeom>
        </p:spPr>
      </p:pic>
      <p:sp>
        <p:nvSpPr>
          <p:cNvPr id="13" name="Text 7"/>
          <p:cNvSpPr/>
          <p:nvPr/>
        </p:nvSpPr>
        <p:spPr>
          <a:xfrm>
            <a:off x="2029063" y="5454134"/>
            <a:ext cx="2536508" cy="316944"/>
          </a:xfrm>
          <a:prstGeom prst="rect">
            <a:avLst/>
          </a:prstGeom>
          <a:noFill/>
          <a:ln/>
        </p:spPr>
        <p:txBody>
          <a:bodyPr wrap="none" lIns="0" tIns="0" rIns="0" bIns="0" rtlCol="0" anchor="t"/>
          <a:lstStyle/>
          <a:p>
            <a:pPr algn="l" indent="0" marL="0">
              <a:lnSpc>
                <a:spcPts val="2450"/>
              </a:lnSpc>
              <a:buNone/>
            </a:pPr>
            <a:r>
              <a:rPr lang="en-US" sz="1950" b="1" dirty="0">
                <a:solidFill>
                  <a:srgbClr val="403C4E"/>
                </a:solidFill>
                <a:latin typeface="Merriweather Bold" pitchFamily="34" charset="0"/>
                <a:ea typeface="Merriweather Bold" pitchFamily="34" charset="-122"/>
                <a:cs typeface="Merriweather Bold" pitchFamily="34" charset="-120"/>
              </a:rPr>
              <a:t>Ăn kem</a:t>
            </a:r>
            <a:endParaRPr lang="en-US" sz="1950" dirty="0"/>
          </a:p>
        </p:txBody>
      </p:sp>
      <p:sp>
        <p:nvSpPr>
          <p:cNvPr id="14" name="Text 8"/>
          <p:cNvSpPr/>
          <p:nvPr/>
        </p:nvSpPr>
        <p:spPr>
          <a:xfrm>
            <a:off x="2029063" y="5892760"/>
            <a:ext cx="11891129" cy="324564"/>
          </a:xfrm>
          <a:prstGeom prst="rect">
            <a:avLst/>
          </a:prstGeom>
          <a:noFill/>
          <a:ln/>
        </p:spPr>
        <p:txBody>
          <a:bodyPr wrap="none" lIns="0" tIns="0" rIns="0" bIns="0" rtlCol="0" anchor="t"/>
          <a:lstStyle/>
          <a:p>
            <a:pPr algn="l" indent="0" marL="0">
              <a:lnSpc>
                <a:spcPts val="2550"/>
              </a:lnSpc>
              <a:buNone/>
            </a:pPr>
            <a:r>
              <a:rPr lang="en-US" sz="1550" dirty="0">
                <a:solidFill>
                  <a:srgbClr val="403C4E"/>
                </a:solidFill>
                <a:latin typeface="Open Sans" pitchFamily="34" charset="0"/>
                <a:ea typeface="Open Sans" pitchFamily="34" charset="-122"/>
                <a:cs typeface="Open Sans" pitchFamily="34" charset="-120"/>
              </a:rPr>
              <a:t>Trẻ giả vờ ăn kem mùa hè</a:t>
            </a:r>
            <a:endParaRPr lang="en-US" sz="1550" dirty="0"/>
          </a:p>
        </p:txBody>
      </p:sp>
      <p:sp>
        <p:nvSpPr>
          <p:cNvPr id="15" name="Text 9"/>
          <p:cNvSpPr/>
          <p:nvPr/>
        </p:nvSpPr>
        <p:spPr>
          <a:xfrm>
            <a:off x="710208" y="6697027"/>
            <a:ext cx="13209984" cy="973693"/>
          </a:xfrm>
          <a:prstGeom prst="rect">
            <a:avLst/>
          </a:prstGeom>
          <a:noFill/>
          <a:ln/>
        </p:spPr>
        <p:txBody>
          <a:bodyPr wrap="square" lIns="0" tIns="0" rIns="0" bIns="0" rtlCol="0" anchor="t"/>
          <a:lstStyle/>
          <a:p>
            <a:pPr algn="l" indent="0" marL="0">
              <a:lnSpc>
                <a:spcPts val="2550"/>
              </a:lnSpc>
              <a:buNone/>
            </a:pPr>
            <a:r>
              <a:rPr lang="en-US" sz="1550" dirty="0">
                <a:solidFill>
                  <a:srgbClr val="403C4E"/>
                </a:solidFill>
                <a:latin typeface="Open Sans" pitchFamily="34" charset="0"/>
                <a:ea typeface="Open Sans" pitchFamily="34" charset="-122"/>
                <a:cs typeface="Open Sans" pitchFamily="34" charset="-120"/>
              </a:rPr>
              <a:t>Phần mở rộng tạo cơ hội cho trẻ thực hành các hành động thích nghi với thời tiết mùa hè. Trẻ được trải nghiệm đội mũ, bật quạt tay, giả vờ uống nước và ăn kem. Thông qua hoạt động này, cô giáo nhấn mạnh thông điệp quan trọng: "Khi trời nắng, con nhớ đội mũ, mặc áo mỏng, uống nhiều nước nhé!" Việc thực hành trực tiếp giúp trẻ ghi nhớ và hình thành thói quen tốt.</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93790" y="1629847"/>
            <a:ext cx="5670590" cy="708779"/>
          </a:xfrm>
          <a:prstGeom prst="rect">
            <a:avLst/>
          </a:prstGeom>
          <a:noFill/>
          <a:ln/>
        </p:spPr>
        <p:txBody>
          <a:bodyPr wrap="none" lIns="0" tIns="0" rIns="0" bIns="0" rtlCol="0" anchor="t"/>
          <a:lstStyle/>
          <a:p>
            <a:pPr algn="l" indent="0" marL="0">
              <a:lnSpc>
                <a:spcPts val="5550"/>
              </a:lnSpc>
              <a:buNone/>
            </a:pPr>
            <a:r>
              <a:rPr lang="en-US" sz="4450" b="1" dirty="0">
                <a:solidFill>
                  <a:srgbClr val="403C4E"/>
                </a:solidFill>
                <a:latin typeface="Merriweather Bold" pitchFamily="34" charset="0"/>
                <a:ea typeface="Merriweather Bold" pitchFamily="34" charset="-122"/>
                <a:cs typeface="Merriweather Bold" pitchFamily="34" charset="-120"/>
              </a:rPr>
              <a:t>Kết Thúc Bài Học</a:t>
            </a:r>
            <a:endParaRPr lang="en-US" sz="4450" dirty="0"/>
          </a:p>
        </p:txBody>
      </p:sp>
      <p:sp>
        <p:nvSpPr>
          <p:cNvPr id="3" name="Shape 1"/>
          <p:cNvSpPr/>
          <p:nvPr/>
        </p:nvSpPr>
        <p:spPr>
          <a:xfrm>
            <a:off x="793790" y="3472696"/>
            <a:ext cx="4120753" cy="226814"/>
          </a:xfrm>
          <a:prstGeom prst="roundRect">
            <a:avLst>
              <a:gd name="adj" fmla="val 42003"/>
            </a:avLst>
          </a:prstGeom>
          <a:solidFill>
            <a:srgbClr val="FFD8CC"/>
          </a:solidFill>
          <a:ln w="7620">
            <a:solidFill>
              <a:srgbClr val="E5BEB2"/>
            </a:solidFill>
            <a:prstDash val="solid"/>
          </a:ln>
        </p:spPr>
      </p:sp>
      <p:sp>
        <p:nvSpPr>
          <p:cNvPr id="4" name="Text 2"/>
          <p:cNvSpPr/>
          <p:nvPr/>
        </p:nvSpPr>
        <p:spPr>
          <a:xfrm>
            <a:off x="793790" y="4039672"/>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Ôn tập kiến thức</a:t>
            </a:r>
            <a:endParaRPr lang="en-US" sz="2200" dirty="0"/>
          </a:p>
        </p:txBody>
      </p:sp>
      <p:sp>
        <p:nvSpPr>
          <p:cNvPr id="5" name="Text 3"/>
          <p:cNvSpPr/>
          <p:nvPr/>
        </p:nvSpPr>
        <p:spPr>
          <a:xfrm>
            <a:off x="793790" y="4530090"/>
            <a:ext cx="4120753" cy="725805"/>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Cô hỏi lại: "Hôm nay con học về mùa gì?" và "Trời mùa hè thì như thế nào?"</a:t>
            </a:r>
            <a:endParaRPr lang="en-US" sz="1750" dirty="0"/>
          </a:p>
        </p:txBody>
      </p:sp>
      <p:sp>
        <p:nvSpPr>
          <p:cNvPr id="6" name="Shape 4"/>
          <p:cNvSpPr/>
          <p:nvPr/>
        </p:nvSpPr>
        <p:spPr>
          <a:xfrm>
            <a:off x="5254704" y="3132415"/>
            <a:ext cx="4120872" cy="226814"/>
          </a:xfrm>
          <a:prstGeom prst="roundRect">
            <a:avLst>
              <a:gd name="adj" fmla="val 42003"/>
            </a:avLst>
          </a:prstGeom>
          <a:solidFill>
            <a:srgbClr val="FFD8CC"/>
          </a:solidFill>
          <a:ln w="7620">
            <a:solidFill>
              <a:srgbClr val="E5BEB2"/>
            </a:solidFill>
            <a:prstDash val="solid"/>
          </a:ln>
        </p:spPr>
      </p:sp>
      <p:sp>
        <p:nvSpPr>
          <p:cNvPr id="7" name="Text 5"/>
          <p:cNvSpPr/>
          <p:nvPr/>
        </p:nvSpPr>
        <p:spPr>
          <a:xfrm>
            <a:off x="5254704" y="3699391"/>
            <a:ext cx="2835235" cy="354330"/>
          </a:xfrm>
          <a:prstGeom prst="rect">
            <a:avLst/>
          </a:prstGeom>
          <a:noFill/>
          <a:ln/>
        </p:spPr>
        <p:txBody>
          <a:bodyPr wrap="non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Hát bài hát mùa hè</a:t>
            </a:r>
            <a:endParaRPr lang="en-US" sz="2200" dirty="0"/>
          </a:p>
        </p:txBody>
      </p:sp>
      <p:sp>
        <p:nvSpPr>
          <p:cNvPr id="8" name="Text 6"/>
          <p:cNvSpPr/>
          <p:nvPr/>
        </p:nvSpPr>
        <p:spPr>
          <a:xfrm>
            <a:off x="5254704" y="4189809"/>
            <a:ext cx="4120872" cy="725805"/>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Cô và trẻ cùng hát lại bài hát về mùa hè để củng cố kiến thức</a:t>
            </a:r>
            <a:endParaRPr lang="en-US" sz="1750" dirty="0"/>
          </a:p>
        </p:txBody>
      </p:sp>
      <p:sp>
        <p:nvSpPr>
          <p:cNvPr id="9" name="Shape 7"/>
          <p:cNvSpPr/>
          <p:nvPr/>
        </p:nvSpPr>
        <p:spPr>
          <a:xfrm>
            <a:off x="9715738" y="2792254"/>
            <a:ext cx="4120872" cy="226814"/>
          </a:xfrm>
          <a:prstGeom prst="roundRect">
            <a:avLst>
              <a:gd name="adj" fmla="val 42003"/>
            </a:avLst>
          </a:prstGeom>
          <a:solidFill>
            <a:srgbClr val="FFD8CC"/>
          </a:solidFill>
          <a:ln w="7620">
            <a:solidFill>
              <a:srgbClr val="E5BEB2"/>
            </a:solidFill>
            <a:prstDash val="solid"/>
          </a:ln>
        </p:spPr>
      </p:sp>
      <p:sp>
        <p:nvSpPr>
          <p:cNvPr id="10" name="Text 8"/>
          <p:cNvSpPr/>
          <p:nvPr/>
        </p:nvSpPr>
        <p:spPr>
          <a:xfrm>
            <a:off x="9715738" y="3359229"/>
            <a:ext cx="4120872" cy="708660"/>
          </a:xfrm>
          <a:prstGeom prst="rect">
            <a:avLst/>
          </a:prstGeom>
          <a:noFill/>
          <a:ln/>
        </p:spPr>
        <p:txBody>
          <a:bodyPr wrap="square" lIns="0" tIns="0" rIns="0" bIns="0" rtlCol="0" anchor="t"/>
          <a:lstStyle/>
          <a:p>
            <a:pPr algn="l" indent="0" marL="0">
              <a:lnSpc>
                <a:spcPts val="2750"/>
              </a:lnSpc>
              <a:buNone/>
            </a:pPr>
            <a:r>
              <a:rPr lang="en-US" sz="2200" b="1" dirty="0">
                <a:solidFill>
                  <a:srgbClr val="403C4E"/>
                </a:solidFill>
                <a:latin typeface="Merriweather Bold" pitchFamily="34" charset="0"/>
                <a:ea typeface="Merriweather Bold" pitchFamily="34" charset="-122"/>
                <a:cs typeface="Merriweather Bold" pitchFamily="34" charset="-120"/>
              </a:rPr>
              <a:t>Khen ngợi và chuyển hoạt động</a:t>
            </a:r>
            <a:endParaRPr lang="en-US" sz="2200" dirty="0"/>
          </a:p>
        </p:txBody>
      </p:sp>
      <p:sp>
        <p:nvSpPr>
          <p:cNvPr id="11" name="Text 9"/>
          <p:cNvSpPr/>
          <p:nvPr/>
        </p:nvSpPr>
        <p:spPr>
          <a:xfrm>
            <a:off x="9715738" y="4203978"/>
            <a:ext cx="4120872" cy="725805"/>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Cô khen trẻ và cho trẻ chơi tự do hoặc ra sân chơi nếu thời tiết phù hợp</a:t>
            </a:r>
            <a:endParaRPr lang="en-US" sz="1750" dirty="0"/>
          </a:p>
        </p:txBody>
      </p:sp>
      <p:sp>
        <p:nvSpPr>
          <p:cNvPr id="12" name="Text 10"/>
          <p:cNvSpPr/>
          <p:nvPr/>
        </p:nvSpPr>
        <p:spPr>
          <a:xfrm>
            <a:off x="793790" y="5511046"/>
            <a:ext cx="13042821" cy="1088708"/>
          </a:xfrm>
          <a:prstGeom prst="rect">
            <a:avLst/>
          </a:prstGeom>
          <a:noFill/>
          <a:ln/>
        </p:spPr>
        <p:txBody>
          <a:bodyPr wrap="square" lIns="0" tIns="0" rIns="0" bIns="0" rtlCol="0" anchor="t"/>
          <a:lstStyle/>
          <a:p>
            <a:pPr algn="l" indent="0" marL="0">
              <a:lnSpc>
                <a:spcPts val="2850"/>
              </a:lnSpc>
              <a:buNone/>
            </a:pPr>
            <a:r>
              <a:rPr lang="en-US" sz="1750" dirty="0">
                <a:solidFill>
                  <a:srgbClr val="403C4E"/>
                </a:solidFill>
                <a:latin typeface="Open Sans" pitchFamily="34" charset="0"/>
                <a:ea typeface="Open Sans" pitchFamily="34" charset="-122"/>
                <a:cs typeface="Open Sans" pitchFamily="34" charset="-120"/>
              </a:rPr>
              <a:t>Phần kết thúc kéo dài 2-3 phút, giúp củng cố kiến thức và tạo cảm giác hoàn thành cho trẻ. Cô giáo hỏi lại những nội dung chính về mùa hè, khuyến khích trẻ trả lời theo khả năng. Sau đó, cả lớp cùng hát lại bài hát về mùa hè để tạo không khí vui vẻ. Cuối cùng, cô khen ngợi sự tham gia của trẻ và chuyển sang hoạt động tiếp theo một cách tự nhiên.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2025-04-13T03:04:37Z</dcterms:created>
  <dcterms:modified xsi:type="dcterms:W3CDTF">2025-04-13T03:04:37Z</dcterms:modified>
</cp:coreProperties>
</file>