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Merriweather"/>
      <p:regular r:id="rId15"/>
    </p:embeddedFont>
    <p:embeddedFont>
      <p:font typeface="Merriweather"/>
      <p:regular r:id="rId16"/>
    </p:embeddedFont>
    <p:embeddedFont>
      <p:font typeface="Merriweather"/>
      <p:regular r:id="rId17"/>
    </p:embeddedFont>
    <p:embeddedFont>
      <p:font typeface="Merriweather"/>
      <p:regular r:id="rId18"/>
    </p:embeddedFont>
    <p:embeddedFont>
      <p:font typeface="Open Sans"/>
      <p:regular r:id="rId19"/>
    </p:embeddedFont>
    <p:embeddedFont>
      <p:font typeface="Open Sans"/>
      <p:regular r:id="rId20"/>
    </p:embeddedFont>
    <p:embeddedFont>
      <p:font typeface="Open Sans"/>
      <p:regular r:id="rId21"/>
    </p:embeddedFont>
    <p:embeddedFont>
      <p:font typeface="Open Sans"/>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 Id="rId21" Type="http://schemas.openxmlformats.org/officeDocument/2006/relationships/font" Target="fonts/font7.fntdata"/><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3.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slideLayout" Target="../slideLayouts/slideLayout7.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330762"/>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Giáo Án Tạo Hình: Vẽ Mặt Trời và Hoa</a:t>
            </a:r>
            <a:endParaRPr lang="en-US" sz="4450" dirty="0"/>
          </a:p>
        </p:txBody>
      </p:sp>
      <p:sp>
        <p:nvSpPr>
          <p:cNvPr id="4" name="Text 1"/>
          <p:cNvSpPr/>
          <p:nvPr/>
        </p:nvSpPr>
        <p:spPr>
          <a:xfrm>
            <a:off x="6280190" y="3088481"/>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Giáo án này được thiết kế cho trẻ từ 24-36 tháng (Nhà trẻ), tập trung vào lĩnh vực phát triển thẩm mỹ thông qua hoạt động vẽ mặt trời và hoa. Hoạt động kéo dài 15-20 phút, có thể thực hiện trong lớp học hoặc ngoài trời có bàn vẽ.</a:t>
            </a:r>
            <a:endParaRPr lang="en-US" sz="1750" dirty="0"/>
          </a:p>
        </p:txBody>
      </p:sp>
      <p:sp>
        <p:nvSpPr>
          <p:cNvPr id="5" name="Text 2"/>
          <p:cNvSpPr/>
          <p:nvPr/>
        </p:nvSpPr>
        <p:spPr>
          <a:xfrm>
            <a:off x="6280190" y="4795242"/>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Thông qua hoạt động này, trẻ sẽ nhận biết được mặt trời có hình tròn, màu vàng/cam và hoa có cánh với màu sắc tươi sáng. Trẻ cũng sẽ rèn luyện kỹ năng cầm bút đúng cách và phát triển óc quan sát, trí tưởng tượng.</a:t>
            </a:r>
            <a:endParaRPr lang="en-US" sz="1750" dirty="0"/>
          </a:p>
        </p:txBody>
      </p:sp>
      <p:sp>
        <p:nvSpPr>
          <p:cNvPr id="6" name="Shape 3"/>
          <p:cNvSpPr/>
          <p:nvPr/>
        </p:nvSpPr>
        <p:spPr>
          <a:xfrm>
            <a:off x="6280190" y="6518910"/>
            <a:ext cx="362903" cy="362903"/>
          </a:xfrm>
          <a:prstGeom prst="roundRect">
            <a:avLst>
              <a:gd name="adj" fmla="val 25194296"/>
            </a:avLst>
          </a:prstGeom>
          <a:noFill/>
          <a:ln w="7620">
            <a:solidFill>
              <a:srgbClr val="FFFFFF"/>
            </a:solidFill>
            <a:prstDash val="solid"/>
          </a:ln>
        </p:spPr>
      </p:sp>
      <p:pic>
        <p:nvPicPr>
          <p:cNvPr id="7" name="Image 1" descr="preencoded.png">    </p:cNvPr>
          <p:cNvPicPr>
            <a:picLocks noChangeAspect="1"/>
          </p:cNvPicPr>
          <p:nvPr/>
        </p:nvPicPr>
        <p:blipFill>
          <a:blip r:embed="rId2"/>
          <a:stretch>
            <a:fillRect/>
          </a:stretch>
        </p:blipFill>
        <p:spPr>
          <a:xfrm>
            <a:off x="6287810" y="6526530"/>
            <a:ext cx="347663" cy="347663"/>
          </a:xfrm>
          <a:prstGeom prst="rect">
            <a:avLst/>
          </a:prstGeom>
        </p:spPr>
      </p:pic>
      <p:sp>
        <p:nvSpPr>
          <p:cNvPr id="8" name="Text 4"/>
          <p:cNvSpPr/>
          <p:nvPr/>
        </p:nvSpPr>
        <p:spPr>
          <a:xfrm>
            <a:off x="6756440" y="6502003"/>
            <a:ext cx="1995249" cy="396835"/>
          </a:xfrm>
          <a:prstGeom prst="rect">
            <a:avLst/>
          </a:prstGeom>
          <a:noFill/>
          <a:ln/>
        </p:spPr>
        <p:txBody>
          <a:bodyPr wrap="none" lIns="0" tIns="0" rIns="0" bIns="0" rtlCol="0" anchor="t"/>
          <a:lstStyle/>
          <a:p>
            <a:pPr algn="l" indent="0" marL="0">
              <a:lnSpc>
                <a:spcPts val="3100"/>
              </a:lnSpc>
              <a:buNone/>
            </a:pPr>
            <a:r>
              <a:rPr lang="en-US" sz="2200" b="1" dirty="0">
                <a:solidFill>
                  <a:srgbClr val="403C4E"/>
                </a:solidFill>
                <a:latin typeface="Open Sans Bold" pitchFamily="34" charset="0"/>
                <a:ea typeface="Open Sans Bold" pitchFamily="34" charset="-122"/>
                <a:cs typeface="Open Sans Bold" pitchFamily="34" charset="-120"/>
              </a:rPr>
              <a:t>by Tâm Thanh</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916781"/>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Mục Tiêu Giáo Dục</a:t>
            </a:r>
            <a:endParaRPr lang="en-US" sz="4450" dirty="0"/>
          </a:p>
        </p:txBody>
      </p:sp>
      <p:sp>
        <p:nvSpPr>
          <p:cNvPr id="4" name="Shape 1"/>
          <p:cNvSpPr/>
          <p:nvPr/>
        </p:nvSpPr>
        <p:spPr>
          <a:xfrm>
            <a:off x="6280190" y="2220873"/>
            <a:ext cx="510302" cy="510302"/>
          </a:xfrm>
          <a:prstGeom prst="roundRect">
            <a:avLst>
              <a:gd name="adj" fmla="val 18669"/>
            </a:avLst>
          </a:prstGeom>
          <a:solidFill>
            <a:srgbClr val="FFD8CC"/>
          </a:solidFill>
          <a:ln w="7620">
            <a:solidFill>
              <a:srgbClr val="E5BEB2"/>
            </a:solidFill>
            <a:prstDash val="solid"/>
          </a:ln>
        </p:spPr>
      </p:sp>
      <p:pic>
        <p:nvPicPr>
          <p:cNvPr id="5" name="Image 1" descr="preencoded.png">    </p:cNvPr>
          <p:cNvPicPr>
            <a:picLocks noChangeAspect="1"/>
          </p:cNvPicPr>
          <p:nvPr/>
        </p:nvPicPr>
        <p:blipFill>
          <a:blip r:embed="rId2"/>
          <a:stretch>
            <a:fillRect/>
          </a:stretch>
        </p:blipFill>
        <p:spPr>
          <a:xfrm>
            <a:off x="6365260" y="2263378"/>
            <a:ext cx="340162" cy="425291"/>
          </a:xfrm>
          <a:prstGeom prst="rect">
            <a:avLst/>
          </a:prstGeom>
        </p:spPr>
      </p:pic>
      <p:sp>
        <p:nvSpPr>
          <p:cNvPr id="6" name="Text 2"/>
          <p:cNvSpPr/>
          <p:nvPr/>
        </p:nvSpPr>
        <p:spPr>
          <a:xfrm>
            <a:off x="7017306" y="222087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Kiến thức</a:t>
            </a:r>
            <a:endParaRPr lang="en-US" sz="2200" dirty="0"/>
          </a:p>
        </p:txBody>
      </p:sp>
      <p:sp>
        <p:nvSpPr>
          <p:cNvPr id="7" name="Text 3"/>
          <p:cNvSpPr/>
          <p:nvPr/>
        </p:nvSpPr>
        <p:spPr>
          <a:xfrm>
            <a:off x="7017306" y="2711291"/>
            <a:ext cx="2927747" cy="2903220"/>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Trẻ nhận biết được mặt trời có hình tròn, màu vàng/cam và hoa có cánh, màu sắc tươi sáng. Biết dùng bút sáp màu để vẽ các hình tròn, nét dài đơn giản tượng trưng cho mặt trời, cánh hoa.</a:t>
            </a:r>
            <a:endParaRPr lang="en-US" sz="1750" dirty="0"/>
          </a:p>
        </p:txBody>
      </p:sp>
      <p:sp>
        <p:nvSpPr>
          <p:cNvPr id="8" name="Shape 4"/>
          <p:cNvSpPr/>
          <p:nvPr/>
        </p:nvSpPr>
        <p:spPr>
          <a:xfrm>
            <a:off x="10171867" y="2220873"/>
            <a:ext cx="510302" cy="510302"/>
          </a:xfrm>
          <a:prstGeom prst="roundRect">
            <a:avLst>
              <a:gd name="adj" fmla="val 18669"/>
            </a:avLst>
          </a:prstGeom>
          <a:solidFill>
            <a:srgbClr val="FFD8CC"/>
          </a:solidFill>
          <a:ln w="7620">
            <a:solidFill>
              <a:srgbClr val="E5BEB2"/>
            </a:solidFill>
            <a:prstDash val="solid"/>
          </a:ln>
        </p:spPr>
      </p:sp>
      <p:pic>
        <p:nvPicPr>
          <p:cNvPr id="9" name="Image 2" descr="preencoded.png">    </p:cNvPr>
          <p:cNvPicPr>
            <a:picLocks noChangeAspect="1"/>
          </p:cNvPicPr>
          <p:nvPr/>
        </p:nvPicPr>
        <p:blipFill>
          <a:blip r:embed="rId3"/>
          <a:stretch>
            <a:fillRect/>
          </a:stretch>
        </p:blipFill>
        <p:spPr>
          <a:xfrm>
            <a:off x="10256937" y="2263378"/>
            <a:ext cx="340162" cy="425291"/>
          </a:xfrm>
          <a:prstGeom prst="rect">
            <a:avLst/>
          </a:prstGeom>
        </p:spPr>
      </p:pic>
      <p:sp>
        <p:nvSpPr>
          <p:cNvPr id="10" name="Text 5"/>
          <p:cNvSpPr/>
          <p:nvPr/>
        </p:nvSpPr>
        <p:spPr>
          <a:xfrm>
            <a:off x="10908983" y="222087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Kỹ năng</a:t>
            </a:r>
            <a:endParaRPr lang="en-US" sz="2200" dirty="0"/>
          </a:p>
        </p:txBody>
      </p:sp>
      <p:sp>
        <p:nvSpPr>
          <p:cNvPr id="11" name="Text 6"/>
          <p:cNvSpPr/>
          <p:nvPr/>
        </p:nvSpPr>
        <p:spPr>
          <a:xfrm>
            <a:off x="10908983" y="2711291"/>
            <a:ext cx="2927747" cy="1814513"/>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Rèn kỹ năng cầm bút đúng cách, điều khiển nét vẽ theo ý thích. Phát triển óc quan sát, trí tưởng tượng, phối hợp tay – mắt.</a:t>
            </a:r>
            <a:endParaRPr lang="en-US" sz="1750" dirty="0"/>
          </a:p>
        </p:txBody>
      </p:sp>
      <p:sp>
        <p:nvSpPr>
          <p:cNvPr id="12" name="Shape 7"/>
          <p:cNvSpPr/>
          <p:nvPr/>
        </p:nvSpPr>
        <p:spPr>
          <a:xfrm>
            <a:off x="6280190" y="6096476"/>
            <a:ext cx="510302" cy="510302"/>
          </a:xfrm>
          <a:prstGeom prst="roundRect">
            <a:avLst>
              <a:gd name="adj" fmla="val 18669"/>
            </a:avLst>
          </a:prstGeom>
          <a:solidFill>
            <a:srgbClr val="FFD8CC"/>
          </a:solidFill>
          <a:ln w="7620">
            <a:solidFill>
              <a:srgbClr val="E5BEB2"/>
            </a:solidFill>
            <a:prstDash val="solid"/>
          </a:ln>
        </p:spPr>
      </p:sp>
      <p:pic>
        <p:nvPicPr>
          <p:cNvPr id="13" name="Image 3" descr="preencoded.png">    </p:cNvPr>
          <p:cNvPicPr>
            <a:picLocks noChangeAspect="1"/>
          </p:cNvPicPr>
          <p:nvPr/>
        </p:nvPicPr>
        <p:blipFill>
          <a:blip r:embed="rId4"/>
          <a:stretch>
            <a:fillRect/>
          </a:stretch>
        </p:blipFill>
        <p:spPr>
          <a:xfrm>
            <a:off x="6365260" y="6138982"/>
            <a:ext cx="340162" cy="425291"/>
          </a:xfrm>
          <a:prstGeom prst="rect">
            <a:avLst/>
          </a:prstGeom>
        </p:spPr>
      </p:pic>
      <p:sp>
        <p:nvSpPr>
          <p:cNvPr id="14" name="Text 8"/>
          <p:cNvSpPr/>
          <p:nvPr/>
        </p:nvSpPr>
        <p:spPr>
          <a:xfrm>
            <a:off x="7017306" y="609647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Thái độ</a:t>
            </a:r>
            <a:endParaRPr lang="en-US" sz="2200" dirty="0"/>
          </a:p>
        </p:txBody>
      </p:sp>
      <p:sp>
        <p:nvSpPr>
          <p:cNvPr id="15" name="Text 9"/>
          <p:cNvSpPr/>
          <p:nvPr/>
        </p:nvSpPr>
        <p:spPr>
          <a:xfrm>
            <a:off x="7017306" y="6586895"/>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Trẻ hứng thú khi vẽ, không sợ bẩn, vui vẻ với sản phẩm tạo hình của mình. Biết giữ gìn đồ dùng, không làm bẩn bạn.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88827"/>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Chuẩn Bị Đồ Dùng</a:t>
            </a:r>
            <a:endParaRPr lang="en-US" sz="4450" dirty="0"/>
          </a:p>
        </p:txBody>
      </p:sp>
      <p:sp>
        <p:nvSpPr>
          <p:cNvPr id="4" name="Shape 1"/>
          <p:cNvSpPr/>
          <p:nvPr/>
        </p:nvSpPr>
        <p:spPr>
          <a:xfrm>
            <a:off x="6280190" y="2137767"/>
            <a:ext cx="3664863" cy="2569488"/>
          </a:xfrm>
          <a:prstGeom prst="roundRect">
            <a:avLst>
              <a:gd name="adj" fmla="val 3708"/>
            </a:avLst>
          </a:prstGeom>
          <a:solidFill>
            <a:srgbClr val="FFD8CC"/>
          </a:solidFill>
          <a:ln w="7620">
            <a:solidFill>
              <a:srgbClr val="E5BEB2"/>
            </a:solidFill>
            <a:prstDash val="solid"/>
          </a:ln>
        </p:spPr>
      </p:sp>
      <p:sp>
        <p:nvSpPr>
          <p:cNvPr id="5" name="Text 2"/>
          <p:cNvSpPr/>
          <p:nvPr/>
        </p:nvSpPr>
        <p:spPr>
          <a:xfrm>
            <a:off x="6514624" y="2372201"/>
            <a:ext cx="3056334"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Tranh mẫu và Tài liệu</a:t>
            </a:r>
            <a:endParaRPr lang="en-US" sz="2200" dirty="0"/>
          </a:p>
        </p:txBody>
      </p:sp>
      <p:sp>
        <p:nvSpPr>
          <p:cNvPr id="6" name="Text 3"/>
          <p:cNvSpPr/>
          <p:nvPr/>
        </p:nvSpPr>
        <p:spPr>
          <a:xfrm>
            <a:off x="6514624" y="2862620"/>
            <a:ext cx="3195995"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Tranh mẫu đơn giản: mặt trời, bông hoa tươi</a:t>
            </a:r>
            <a:endParaRPr lang="en-US" sz="1750" dirty="0"/>
          </a:p>
        </p:txBody>
      </p:sp>
      <p:sp>
        <p:nvSpPr>
          <p:cNvPr id="7" name="Text 4"/>
          <p:cNvSpPr/>
          <p:nvPr/>
        </p:nvSpPr>
        <p:spPr>
          <a:xfrm>
            <a:off x="6514624" y="3667720"/>
            <a:ext cx="3195995"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Giấy A4 cho mỗi trẻ</a:t>
            </a:r>
            <a:endParaRPr lang="en-US" sz="1750" dirty="0"/>
          </a:p>
        </p:txBody>
      </p:sp>
      <p:sp>
        <p:nvSpPr>
          <p:cNvPr id="8" name="Text 5"/>
          <p:cNvSpPr/>
          <p:nvPr/>
        </p:nvSpPr>
        <p:spPr>
          <a:xfrm>
            <a:off x="6514624" y="4109918"/>
            <a:ext cx="3195995"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Bảng kẹp giấy</a:t>
            </a:r>
            <a:endParaRPr lang="en-US" sz="1750" dirty="0"/>
          </a:p>
        </p:txBody>
      </p:sp>
      <p:sp>
        <p:nvSpPr>
          <p:cNvPr id="9" name="Shape 6"/>
          <p:cNvSpPr/>
          <p:nvPr/>
        </p:nvSpPr>
        <p:spPr>
          <a:xfrm>
            <a:off x="10171867" y="2137767"/>
            <a:ext cx="3664863" cy="2569488"/>
          </a:xfrm>
          <a:prstGeom prst="roundRect">
            <a:avLst>
              <a:gd name="adj" fmla="val 3708"/>
            </a:avLst>
          </a:prstGeom>
          <a:solidFill>
            <a:srgbClr val="FFD8CC"/>
          </a:solidFill>
          <a:ln w="7620">
            <a:solidFill>
              <a:srgbClr val="E5BEB2"/>
            </a:solidFill>
            <a:prstDash val="solid"/>
          </a:ln>
        </p:spPr>
      </p:sp>
      <p:sp>
        <p:nvSpPr>
          <p:cNvPr id="10" name="Text 7"/>
          <p:cNvSpPr/>
          <p:nvPr/>
        </p:nvSpPr>
        <p:spPr>
          <a:xfrm>
            <a:off x="10406301" y="237220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Dụng cụ vẽ</a:t>
            </a:r>
            <a:endParaRPr lang="en-US" sz="2200" dirty="0"/>
          </a:p>
        </p:txBody>
      </p:sp>
      <p:sp>
        <p:nvSpPr>
          <p:cNvPr id="11" name="Text 8"/>
          <p:cNvSpPr/>
          <p:nvPr/>
        </p:nvSpPr>
        <p:spPr>
          <a:xfrm>
            <a:off x="10406301" y="2862620"/>
            <a:ext cx="3195995"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Bút sáp màu đa dạng</a:t>
            </a:r>
            <a:endParaRPr lang="en-US" sz="1750" dirty="0"/>
          </a:p>
        </p:txBody>
      </p:sp>
      <p:sp>
        <p:nvSpPr>
          <p:cNvPr id="12" name="Text 9"/>
          <p:cNvSpPr/>
          <p:nvPr/>
        </p:nvSpPr>
        <p:spPr>
          <a:xfrm>
            <a:off x="10406301" y="3304818"/>
            <a:ext cx="3195995"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Màu nước (nếu cần)</a:t>
            </a:r>
            <a:endParaRPr lang="en-US" sz="1750" dirty="0"/>
          </a:p>
        </p:txBody>
      </p:sp>
      <p:sp>
        <p:nvSpPr>
          <p:cNvPr id="13" name="Text 10"/>
          <p:cNvSpPr/>
          <p:nvPr/>
        </p:nvSpPr>
        <p:spPr>
          <a:xfrm>
            <a:off x="10406301" y="3747016"/>
            <a:ext cx="3195995"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Khăn lau tay</a:t>
            </a:r>
            <a:endParaRPr lang="en-US" sz="1750" dirty="0"/>
          </a:p>
        </p:txBody>
      </p:sp>
      <p:sp>
        <p:nvSpPr>
          <p:cNvPr id="14" name="Shape 11"/>
          <p:cNvSpPr/>
          <p:nvPr/>
        </p:nvSpPr>
        <p:spPr>
          <a:xfrm>
            <a:off x="6280190" y="4934069"/>
            <a:ext cx="7556421" cy="2206585"/>
          </a:xfrm>
          <a:prstGeom prst="roundRect">
            <a:avLst>
              <a:gd name="adj" fmla="val 4317"/>
            </a:avLst>
          </a:prstGeom>
          <a:solidFill>
            <a:srgbClr val="FFD8CC"/>
          </a:solidFill>
          <a:ln w="7620">
            <a:solidFill>
              <a:srgbClr val="E5BEB2"/>
            </a:solidFill>
            <a:prstDash val="solid"/>
          </a:ln>
        </p:spPr>
      </p:sp>
      <p:sp>
        <p:nvSpPr>
          <p:cNvPr id="15" name="Text 12"/>
          <p:cNvSpPr/>
          <p:nvPr/>
        </p:nvSpPr>
        <p:spPr>
          <a:xfrm>
            <a:off x="6514624" y="516850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Môi trường học tập</a:t>
            </a:r>
            <a:endParaRPr lang="en-US" sz="2200" dirty="0"/>
          </a:p>
        </p:txBody>
      </p:sp>
      <p:sp>
        <p:nvSpPr>
          <p:cNvPr id="16" name="Text 13"/>
          <p:cNvSpPr/>
          <p:nvPr/>
        </p:nvSpPr>
        <p:spPr>
          <a:xfrm>
            <a:off x="6514624" y="5658922"/>
            <a:ext cx="7087553"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Khăn trải bàn bảo vệ</a:t>
            </a:r>
            <a:endParaRPr lang="en-US" sz="1750" dirty="0"/>
          </a:p>
        </p:txBody>
      </p:sp>
      <p:sp>
        <p:nvSpPr>
          <p:cNvPr id="17" name="Text 14"/>
          <p:cNvSpPr/>
          <p:nvPr/>
        </p:nvSpPr>
        <p:spPr>
          <a:xfrm>
            <a:off x="6514624" y="6101120"/>
            <a:ext cx="7087553"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Nhạc nền nhẹ nhàng</a:t>
            </a:r>
            <a:endParaRPr lang="en-US" sz="1750" dirty="0"/>
          </a:p>
        </p:txBody>
      </p:sp>
      <p:sp>
        <p:nvSpPr>
          <p:cNvPr id="18" name="Text 15"/>
          <p:cNvSpPr/>
          <p:nvPr/>
        </p:nvSpPr>
        <p:spPr>
          <a:xfrm>
            <a:off x="6514624" y="6543318"/>
            <a:ext cx="7087553"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3C4E"/>
                </a:solidFill>
                <a:latin typeface="Open Sans" pitchFamily="34" charset="0"/>
                <a:ea typeface="Open Sans" pitchFamily="34" charset="-122"/>
                <a:cs typeface="Open Sans" pitchFamily="34" charset="-120"/>
              </a:rPr>
              <a:t>Không gian thoáng đãng</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26135" y="911781"/>
            <a:ext cx="7403663" cy="660440"/>
          </a:xfrm>
          <a:prstGeom prst="rect">
            <a:avLst/>
          </a:prstGeom>
          <a:noFill/>
          <a:ln/>
        </p:spPr>
        <p:txBody>
          <a:bodyPr wrap="none" lIns="0" tIns="0" rIns="0" bIns="0" rtlCol="0" anchor="t"/>
          <a:lstStyle/>
          <a:p>
            <a:pPr algn="l" indent="0" marL="0">
              <a:lnSpc>
                <a:spcPts val="5200"/>
              </a:lnSpc>
              <a:buNone/>
            </a:pPr>
            <a:r>
              <a:rPr lang="en-US" sz="4150" b="1" dirty="0">
                <a:solidFill>
                  <a:srgbClr val="403C4E"/>
                </a:solidFill>
                <a:latin typeface="Merriweather Bold" pitchFamily="34" charset="0"/>
                <a:ea typeface="Merriweather Bold" pitchFamily="34" charset="-122"/>
                <a:cs typeface="Merriweather Bold" pitchFamily="34" charset="-120"/>
              </a:rPr>
              <a:t>Gây Hứng Thú và Khởi Động</a:t>
            </a:r>
            <a:endParaRPr lang="en-US" sz="4150" dirty="0"/>
          </a:p>
        </p:txBody>
      </p:sp>
      <p:sp>
        <p:nvSpPr>
          <p:cNvPr id="4" name="Shape 1"/>
          <p:cNvSpPr/>
          <p:nvPr/>
        </p:nvSpPr>
        <p:spPr>
          <a:xfrm>
            <a:off x="6463903" y="1889165"/>
            <a:ext cx="22860" cy="5428536"/>
          </a:xfrm>
          <a:prstGeom prst="roundRect">
            <a:avLst>
              <a:gd name="adj" fmla="val 388338"/>
            </a:avLst>
          </a:prstGeom>
          <a:solidFill>
            <a:srgbClr val="E5BEB2"/>
          </a:solidFill>
          <a:ln/>
        </p:spPr>
      </p:sp>
      <p:sp>
        <p:nvSpPr>
          <p:cNvPr id="5" name="Shape 2"/>
          <p:cNvSpPr/>
          <p:nvPr/>
        </p:nvSpPr>
        <p:spPr>
          <a:xfrm>
            <a:off x="6678811" y="2353270"/>
            <a:ext cx="634008" cy="22860"/>
          </a:xfrm>
          <a:prstGeom prst="roundRect">
            <a:avLst>
              <a:gd name="adj" fmla="val 388338"/>
            </a:avLst>
          </a:prstGeom>
          <a:solidFill>
            <a:srgbClr val="E5BEB2"/>
          </a:solidFill>
          <a:ln/>
        </p:spPr>
      </p:sp>
      <p:sp>
        <p:nvSpPr>
          <p:cNvPr id="6" name="Shape 3"/>
          <p:cNvSpPr/>
          <p:nvPr/>
        </p:nvSpPr>
        <p:spPr>
          <a:xfrm>
            <a:off x="6226135" y="2126933"/>
            <a:ext cx="475536" cy="475536"/>
          </a:xfrm>
          <a:prstGeom prst="roundRect">
            <a:avLst>
              <a:gd name="adj" fmla="val 18668"/>
            </a:avLst>
          </a:prstGeom>
          <a:solidFill>
            <a:srgbClr val="FFD8CC"/>
          </a:solidFill>
          <a:ln w="7620">
            <a:solidFill>
              <a:srgbClr val="E5BEB2"/>
            </a:solidFill>
            <a:prstDash val="solid"/>
          </a:ln>
        </p:spPr>
      </p:sp>
      <p:pic>
        <p:nvPicPr>
          <p:cNvPr id="7" name="Image 1" descr="preencoded.png">    </p:cNvPr>
          <p:cNvPicPr>
            <a:picLocks noChangeAspect="1"/>
          </p:cNvPicPr>
          <p:nvPr/>
        </p:nvPicPr>
        <p:blipFill>
          <a:blip r:embed="rId2"/>
          <a:stretch>
            <a:fillRect/>
          </a:stretch>
        </p:blipFill>
        <p:spPr>
          <a:xfrm>
            <a:off x="6305431" y="2166580"/>
            <a:ext cx="316944" cy="396240"/>
          </a:xfrm>
          <a:prstGeom prst="rect">
            <a:avLst/>
          </a:prstGeom>
        </p:spPr>
      </p:pic>
      <p:sp>
        <p:nvSpPr>
          <p:cNvPr id="8" name="Text 4"/>
          <p:cNvSpPr/>
          <p:nvPr/>
        </p:nvSpPr>
        <p:spPr>
          <a:xfrm>
            <a:off x="7520702" y="2100501"/>
            <a:ext cx="2641997" cy="330160"/>
          </a:xfrm>
          <a:prstGeom prst="rect">
            <a:avLst/>
          </a:prstGeom>
          <a:noFill/>
          <a:ln/>
        </p:spPr>
        <p:txBody>
          <a:bodyPr wrap="none" lIns="0" tIns="0" rIns="0" bIns="0" rtlCol="0" anchor="t"/>
          <a:lstStyle/>
          <a:p>
            <a:pPr algn="l" indent="0" marL="0">
              <a:lnSpc>
                <a:spcPts val="2600"/>
              </a:lnSpc>
              <a:buNone/>
            </a:pPr>
            <a:r>
              <a:rPr lang="en-US" sz="2050" b="1" dirty="0">
                <a:solidFill>
                  <a:srgbClr val="403C4E"/>
                </a:solidFill>
                <a:latin typeface="Merriweather Bold" pitchFamily="34" charset="0"/>
                <a:ea typeface="Merriweather Bold" pitchFamily="34" charset="-122"/>
                <a:cs typeface="Merriweather Bold" pitchFamily="34" charset="-120"/>
              </a:rPr>
              <a:t>Quan sát tranh ảnh</a:t>
            </a:r>
            <a:endParaRPr lang="en-US" sz="2050" dirty="0"/>
          </a:p>
        </p:txBody>
      </p:sp>
      <p:sp>
        <p:nvSpPr>
          <p:cNvPr id="9" name="Text 5"/>
          <p:cNvSpPr/>
          <p:nvPr/>
        </p:nvSpPr>
        <p:spPr>
          <a:xfrm>
            <a:off x="7520702" y="2557463"/>
            <a:ext cx="6369963" cy="1014413"/>
          </a:xfrm>
          <a:prstGeom prst="rect">
            <a:avLst/>
          </a:prstGeom>
          <a:noFill/>
          <a:ln/>
        </p:spPr>
        <p:txBody>
          <a:bodyPr wrap="square" lIns="0" tIns="0" rIns="0" bIns="0" rtlCol="0" anchor="t"/>
          <a:lstStyle/>
          <a:p>
            <a:pPr algn="l" indent="0" marL="0">
              <a:lnSpc>
                <a:spcPts val="2650"/>
              </a:lnSpc>
              <a:buNone/>
            </a:pPr>
            <a:r>
              <a:rPr lang="en-US" sz="1650" dirty="0">
                <a:solidFill>
                  <a:srgbClr val="403C4E"/>
                </a:solidFill>
                <a:latin typeface="Open Sans" pitchFamily="34" charset="0"/>
                <a:ea typeface="Open Sans" pitchFamily="34" charset="-122"/>
                <a:cs typeface="Open Sans" pitchFamily="34" charset="-120"/>
              </a:rPr>
              <a:t>Cho trẻ xem tranh mặt trời và các loại hoa, đặt câu hỏi: "Các con thấy mặt trời màu gì? Có hình gì nhỉ?" "Hoa có cánh như thế nào? Con thích hoa màu gì?"</a:t>
            </a:r>
            <a:endParaRPr lang="en-US" sz="1650" dirty="0"/>
          </a:p>
        </p:txBody>
      </p:sp>
      <p:sp>
        <p:nvSpPr>
          <p:cNvPr id="10" name="Shape 6"/>
          <p:cNvSpPr/>
          <p:nvPr/>
        </p:nvSpPr>
        <p:spPr>
          <a:xfrm>
            <a:off x="6678811" y="4458653"/>
            <a:ext cx="634008" cy="22860"/>
          </a:xfrm>
          <a:prstGeom prst="roundRect">
            <a:avLst>
              <a:gd name="adj" fmla="val 388338"/>
            </a:avLst>
          </a:prstGeom>
          <a:solidFill>
            <a:srgbClr val="E5BEB2"/>
          </a:solidFill>
          <a:ln/>
        </p:spPr>
      </p:sp>
      <p:sp>
        <p:nvSpPr>
          <p:cNvPr id="11" name="Shape 7"/>
          <p:cNvSpPr/>
          <p:nvPr/>
        </p:nvSpPr>
        <p:spPr>
          <a:xfrm>
            <a:off x="6226135" y="4232315"/>
            <a:ext cx="475536" cy="475536"/>
          </a:xfrm>
          <a:prstGeom prst="roundRect">
            <a:avLst>
              <a:gd name="adj" fmla="val 18668"/>
            </a:avLst>
          </a:prstGeom>
          <a:solidFill>
            <a:srgbClr val="FFD8CC"/>
          </a:solidFill>
          <a:ln w="7620">
            <a:solidFill>
              <a:srgbClr val="E5BEB2"/>
            </a:solidFill>
            <a:prstDash val="solid"/>
          </a:ln>
        </p:spPr>
      </p:sp>
      <p:pic>
        <p:nvPicPr>
          <p:cNvPr id="12" name="Image 2" descr="preencoded.png">    </p:cNvPr>
          <p:cNvPicPr>
            <a:picLocks noChangeAspect="1"/>
          </p:cNvPicPr>
          <p:nvPr/>
        </p:nvPicPr>
        <p:blipFill>
          <a:blip r:embed="rId3"/>
          <a:stretch>
            <a:fillRect/>
          </a:stretch>
        </p:blipFill>
        <p:spPr>
          <a:xfrm>
            <a:off x="6305431" y="4271963"/>
            <a:ext cx="316944" cy="396240"/>
          </a:xfrm>
          <a:prstGeom prst="rect">
            <a:avLst/>
          </a:prstGeom>
        </p:spPr>
      </p:pic>
      <p:sp>
        <p:nvSpPr>
          <p:cNvPr id="13" name="Text 8"/>
          <p:cNvSpPr/>
          <p:nvPr/>
        </p:nvSpPr>
        <p:spPr>
          <a:xfrm>
            <a:off x="7520702" y="4205883"/>
            <a:ext cx="2648664" cy="330160"/>
          </a:xfrm>
          <a:prstGeom prst="rect">
            <a:avLst/>
          </a:prstGeom>
          <a:noFill/>
          <a:ln/>
        </p:spPr>
        <p:txBody>
          <a:bodyPr wrap="none" lIns="0" tIns="0" rIns="0" bIns="0" rtlCol="0" anchor="t"/>
          <a:lstStyle/>
          <a:p>
            <a:pPr algn="l" indent="0" marL="0">
              <a:lnSpc>
                <a:spcPts val="2600"/>
              </a:lnSpc>
              <a:buNone/>
            </a:pPr>
            <a:r>
              <a:rPr lang="en-US" sz="2050" b="1" dirty="0">
                <a:solidFill>
                  <a:srgbClr val="403C4E"/>
                </a:solidFill>
                <a:latin typeface="Merriweather Bold" pitchFamily="34" charset="0"/>
                <a:ea typeface="Merriweather Bold" pitchFamily="34" charset="-122"/>
                <a:cs typeface="Merriweather Bold" pitchFamily="34" charset="-120"/>
              </a:rPr>
              <a:t>Giới thiệu hoạt động</a:t>
            </a:r>
            <a:endParaRPr lang="en-US" sz="2050" dirty="0"/>
          </a:p>
        </p:txBody>
      </p:sp>
      <p:sp>
        <p:nvSpPr>
          <p:cNvPr id="14" name="Text 9"/>
          <p:cNvSpPr/>
          <p:nvPr/>
        </p:nvSpPr>
        <p:spPr>
          <a:xfrm>
            <a:off x="7520702" y="4662845"/>
            <a:ext cx="6369963" cy="676275"/>
          </a:xfrm>
          <a:prstGeom prst="rect">
            <a:avLst/>
          </a:prstGeom>
          <a:noFill/>
          <a:ln/>
        </p:spPr>
        <p:txBody>
          <a:bodyPr wrap="square" lIns="0" tIns="0" rIns="0" bIns="0" rtlCol="0" anchor="t"/>
          <a:lstStyle/>
          <a:p>
            <a:pPr algn="l" indent="0" marL="0">
              <a:lnSpc>
                <a:spcPts val="2650"/>
              </a:lnSpc>
              <a:buNone/>
            </a:pPr>
            <a:r>
              <a:rPr lang="en-US" sz="1650" dirty="0">
                <a:solidFill>
                  <a:srgbClr val="403C4E"/>
                </a:solidFill>
                <a:latin typeface="Open Sans" pitchFamily="34" charset="0"/>
                <a:ea typeface="Open Sans" pitchFamily="34" charset="-122"/>
                <a:cs typeface="Open Sans" pitchFamily="34" charset="-120"/>
              </a:rPr>
              <a:t>Cô giáo chia sẻ: "Hôm nay chúng mình sẽ cùng vẽ mặt trời và hoa thật đẹp nhé!" để tạo hứng thú cho trẻ tham gia.</a:t>
            </a:r>
            <a:endParaRPr lang="en-US" sz="1650" dirty="0"/>
          </a:p>
        </p:txBody>
      </p:sp>
      <p:sp>
        <p:nvSpPr>
          <p:cNvPr id="15" name="Shape 10"/>
          <p:cNvSpPr/>
          <p:nvPr/>
        </p:nvSpPr>
        <p:spPr>
          <a:xfrm>
            <a:off x="6678811" y="6225897"/>
            <a:ext cx="634008" cy="22860"/>
          </a:xfrm>
          <a:prstGeom prst="roundRect">
            <a:avLst>
              <a:gd name="adj" fmla="val 388338"/>
            </a:avLst>
          </a:prstGeom>
          <a:solidFill>
            <a:srgbClr val="E5BEB2"/>
          </a:solidFill>
          <a:ln/>
        </p:spPr>
      </p:sp>
      <p:sp>
        <p:nvSpPr>
          <p:cNvPr id="16" name="Shape 11"/>
          <p:cNvSpPr/>
          <p:nvPr/>
        </p:nvSpPr>
        <p:spPr>
          <a:xfrm>
            <a:off x="6226135" y="5999559"/>
            <a:ext cx="475536" cy="475536"/>
          </a:xfrm>
          <a:prstGeom prst="roundRect">
            <a:avLst>
              <a:gd name="adj" fmla="val 18668"/>
            </a:avLst>
          </a:prstGeom>
          <a:solidFill>
            <a:srgbClr val="FFD8CC"/>
          </a:solidFill>
          <a:ln w="7620">
            <a:solidFill>
              <a:srgbClr val="E5BEB2"/>
            </a:solidFill>
            <a:prstDash val="solid"/>
          </a:ln>
        </p:spPr>
      </p:sp>
      <p:pic>
        <p:nvPicPr>
          <p:cNvPr id="17" name="Image 3" descr="preencoded.png">    </p:cNvPr>
          <p:cNvPicPr>
            <a:picLocks noChangeAspect="1"/>
          </p:cNvPicPr>
          <p:nvPr/>
        </p:nvPicPr>
        <p:blipFill>
          <a:blip r:embed="rId4"/>
          <a:stretch>
            <a:fillRect/>
          </a:stretch>
        </p:blipFill>
        <p:spPr>
          <a:xfrm>
            <a:off x="6305431" y="6039207"/>
            <a:ext cx="316944" cy="396240"/>
          </a:xfrm>
          <a:prstGeom prst="rect">
            <a:avLst/>
          </a:prstGeom>
        </p:spPr>
      </p:pic>
      <p:sp>
        <p:nvSpPr>
          <p:cNvPr id="18" name="Text 12"/>
          <p:cNvSpPr/>
          <p:nvPr/>
        </p:nvSpPr>
        <p:spPr>
          <a:xfrm>
            <a:off x="7520702" y="5973128"/>
            <a:ext cx="2641997" cy="330160"/>
          </a:xfrm>
          <a:prstGeom prst="rect">
            <a:avLst/>
          </a:prstGeom>
          <a:noFill/>
          <a:ln/>
        </p:spPr>
        <p:txBody>
          <a:bodyPr wrap="none" lIns="0" tIns="0" rIns="0" bIns="0" rtlCol="0" anchor="t"/>
          <a:lstStyle/>
          <a:p>
            <a:pPr algn="l" indent="0" marL="0">
              <a:lnSpc>
                <a:spcPts val="2600"/>
              </a:lnSpc>
              <a:buNone/>
            </a:pPr>
            <a:r>
              <a:rPr lang="en-US" sz="2050" b="1" dirty="0">
                <a:solidFill>
                  <a:srgbClr val="403C4E"/>
                </a:solidFill>
                <a:latin typeface="Merriweather Bold" pitchFamily="34" charset="0"/>
                <a:ea typeface="Merriweather Bold" pitchFamily="34" charset="-122"/>
                <a:cs typeface="Merriweather Bold" pitchFamily="34" charset="-120"/>
              </a:rPr>
              <a:t>Mở nhạc nền</a:t>
            </a:r>
            <a:endParaRPr lang="en-US" sz="2050" dirty="0"/>
          </a:p>
        </p:txBody>
      </p:sp>
      <p:sp>
        <p:nvSpPr>
          <p:cNvPr id="19" name="Text 13"/>
          <p:cNvSpPr/>
          <p:nvPr/>
        </p:nvSpPr>
        <p:spPr>
          <a:xfrm>
            <a:off x="7520702" y="6430089"/>
            <a:ext cx="6369963" cy="676275"/>
          </a:xfrm>
          <a:prstGeom prst="rect">
            <a:avLst/>
          </a:prstGeom>
          <a:noFill/>
          <a:ln/>
        </p:spPr>
        <p:txBody>
          <a:bodyPr wrap="square" lIns="0" tIns="0" rIns="0" bIns="0" rtlCol="0" anchor="t"/>
          <a:lstStyle/>
          <a:p>
            <a:pPr algn="l" indent="0" marL="0">
              <a:lnSpc>
                <a:spcPts val="2650"/>
              </a:lnSpc>
              <a:buNone/>
            </a:pPr>
            <a:r>
              <a:rPr lang="en-US" sz="1650" dirty="0">
                <a:solidFill>
                  <a:srgbClr val="403C4E"/>
                </a:solidFill>
                <a:latin typeface="Open Sans" pitchFamily="34" charset="0"/>
                <a:ea typeface="Open Sans" pitchFamily="34" charset="-122"/>
                <a:cs typeface="Open Sans" pitchFamily="34" charset="-120"/>
              </a:rPr>
              <a:t>Phát nhạc nhẹ nhàng như "Em yêu cây xanh" hoặc "Mặt trời mọc rồi kìa!" để tạo không khí vui tươi.</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062871"/>
            <a:ext cx="6731794" cy="708779"/>
          </a:xfrm>
          <a:prstGeom prst="rect">
            <a:avLst/>
          </a:prstGeom>
          <a:noFill/>
          <a:ln/>
        </p:spPr>
        <p:txBody>
          <a:bodyPr wrap="non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Hướng Dẫn và Làm Mẫu</a:t>
            </a:r>
            <a:endParaRPr lang="en-US" sz="4450" dirty="0"/>
          </a:p>
        </p:txBody>
      </p:sp>
      <p:sp>
        <p:nvSpPr>
          <p:cNvPr id="4" name="Shape 1"/>
          <p:cNvSpPr/>
          <p:nvPr/>
        </p:nvSpPr>
        <p:spPr>
          <a:xfrm>
            <a:off x="793790" y="2111812"/>
            <a:ext cx="170021" cy="1216223"/>
          </a:xfrm>
          <a:prstGeom prst="roundRect">
            <a:avLst>
              <a:gd name="adj" fmla="val 56033"/>
            </a:avLst>
          </a:prstGeom>
          <a:solidFill>
            <a:srgbClr val="FFD8CC"/>
          </a:solidFill>
          <a:ln w="7620">
            <a:solidFill>
              <a:srgbClr val="E5BEB2"/>
            </a:solidFill>
            <a:prstDash val="solid"/>
          </a:ln>
        </p:spPr>
      </p:sp>
      <p:sp>
        <p:nvSpPr>
          <p:cNvPr id="5" name="Text 2"/>
          <p:cNvSpPr/>
          <p:nvPr/>
        </p:nvSpPr>
        <p:spPr>
          <a:xfrm>
            <a:off x="1303973" y="211181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Vẽ mặt trời</a:t>
            </a:r>
            <a:endParaRPr lang="en-US" sz="2200" dirty="0"/>
          </a:p>
        </p:txBody>
      </p:sp>
      <p:sp>
        <p:nvSpPr>
          <p:cNvPr id="6" name="Text 3"/>
          <p:cNvSpPr/>
          <p:nvPr/>
        </p:nvSpPr>
        <p:spPr>
          <a:xfrm>
            <a:off x="1303973" y="2602230"/>
            <a:ext cx="7046238" cy="725805"/>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Cô vẽ hình tròn lớn màu vàng/cam làm mặt trời, thêm vài tia nắng xung quanh. Giải thích từng bước đơn giản để trẻ có thể theo dõi.</a:t>
            </a:r>
            <a:endParaRPr lang="en-US" sz="1750" dirty="0"/>
          </a:p>
        </p:txBody>
      </p:sp>
      <p:sp>
        <p:nvSpPr>
          <p:cNvPr id="7" name="Shape 4"/>
          <p:cNvSpPr/>
          <p:nvPr/>
        </p:nvSpPr>
        <p:spPr>
          <a:xfrm>
            <a:off x="1133951" y="3554849"/>
            <a:ext cx="170021" cy="1579126"/>
          </a:xfrm>
          <a:prstGeom prst="roundRect">
            <a:avLst>
              <a:gd name="adj" fmla="val 56033"/>
            </a:avLst>
          </a:prstGeom>
          <a:solidFill>
            <a:srgbClr val="FFD8CC"/>
          </a:solidFill>
          <a:ln w="7620">
            <a:solidFill>
              <a:srgbClr val="E5BEB2"/>
            </a:solidFill>
            <a:prstDash val="solid"/>
          </a:ln>
        </p:spPr>
      </p:sp>
      <p:sp>
        <p:nvSpPr>
          <p:cNvPr id="8" name="Text 5"/>
          <p:cNvSpPr/>
          <p:nvPr/>
        </p:nvSpPr>
        <p:spPr>
          <a:xfrm>
            <a:off x="1644134" y="355484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Vẽ bông hoa</a:t>
            </a:r>
            <a:endParaRPr lang="en-US" sz="2200" dirty="0"/>
          </a:p>
        </p:txBody>
      </p:sp>
      <p:sp>
        <p:nvSpPr>
          <p:cNvPr id="9" name="Text 6"/>
          <p:cNvSpPr/>
          <p:nvPr/>
        </p:nvSpPr>
        <p:spPr>
          <a:xfrm>
            <a:off x="1644134" y="4045268"/>
            <a:ext cx="6706076"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Tiếp tục vẽ bông hoa với hình tròn ở giữa và nhiều nét cong/cánh xung quanh. Nhấn mạnh cách tạo cánh hoa đơn giản.</a:t>
            </a:r>
            <a:endParaRPr lang="en-US" sz="1750" dirty="0"/>
          </a:p>
        </p:txBody>
      </p:sp>
      <p:sp>
        <p:nvSpPr>
          <p:cNvPr id="10" name="Shape 7"/>
          <p:cNvSpPr/>
          <p:nvPr/>
        </p:nvSpPr>
        <p:spPr>
          <a:xfrm>
            <a:off x="1474232" y="5360789"/>
            <a:ext cx="170021" cy="1579126"/>
          </a:xfrm>
          <a:prstGeom prst="roundRect">
            <a:avLst>
              <a:gd name="adj" fmla="val 56033"/>
            </a:avLst>
          </a:prstGeom>
          <a:solidFill>
            <a:srgbClr val="FFD8CC"/>
          </a:solidFill>
          <a:ln w="7620">
            <a:solidFill>
              <a:srgbClr val="E5BEB2"/>
            </a:solidFill>
            <a:prstDash val="solid"/>
          </a:ln>
        </p:spPr>
      </p:sp>
      <p:sp>
        <p:nvSpPr>
          <p:cNvPr id="11" name="Text 8"/>
          <p:cNvSpPr/>
          <p:nvPr/>
        </p:nvSpPr>
        <p:spPr>
          <a:xfrm>
            <a:off x="1984415" y="536078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Giải thích bố cục</a:t>
            </a:r>
            <a:endParaRPr lang="en-US" sz="2200" dirty="0"/>
          </a:p>
        </p:txBody>
      </p:sp>
      <p:sp>
        <p:nvSpPr>
          <p:cNvPr id="12" name="Text 9"/>
          <p:cNvSpPr/>
          <p:nvPr/>
        </p:nvSpPr>
        <p:spPr>
          <a:xfrm>
            <a:off x="1984415" y="5851208"/>
            <a:ext cx="6365796"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"Cô vẽ mặt trời ở trên trời, bông hoa ở dưới đất. Các con cũng vẽ theo ý thích nhé!" - giúp trẻ hiểu về vị trí các yếu tố trong tranh.</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5110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403C4E"/>
                </a:solidFill>
                <a:latin typeface="Merriweather Bold" pitchFamily="34" charset="0"/>
                <a:ea typeface="Merriweather Bold" pitchFamily="34" charset="-122"/>
                <a:cs typeface="Merriweather Bold" pitchFamily="34" charset="-120"/>
              </a:rPr>
              <a:t>Trẻ Thực Hành Vẽ</a:t>
            </a:r>
            <a:endParaRPr lang="en-US" sz="4450" dirty="0"/>
          </a:p>
        </p:txBody>
      </p:sp>
      <p:sp>
        <p:nvSpPr>
          <p:cNvPr id="3" name="Text 1"/>
          <p:cNvSpPr/>
          <p:nvPr/>
        </p:nvSpPr>
        <p:spPr>
          <a:xfrm>
            <a:off x="1857256" y="2861548"/>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Phát đồ dùng</a:t>
            </a:r>
            <a:endParaRPr lang="en-US" sz="2200" dirty="0"/>
          </a:p>
        </p:txBody>
      </p:sp>
      <p:sp>
        <p:nvSpPr>
          <p:cNvPr id="4" name="Text 2"/>
          <p:cNvSpPr/>
          <p:nvPr/>
        </p:nvSpPr>
        <p:spPr>
          <a:xfrm>
            <a:off x="793790" y="3351967"/>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403C4E"/>
                </a:solidFill>
                <a:latin typeface="Open Sans" pitchFamily="34" charset="0"/>
                <a:ea typeface="Open Sans" pitchFamily="34" charset="-122"/>
                <a:cs typeface="Open Sans" pitchFamily="34" charset="-120"/>
              </a:rPr>
              <a:t>Cô phát giấy, màu, giúp trẻ chọn vị trí vẽ và chuẩn bị bút sáp.</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pic>
        <p:nvPicPr>
          <p:cNvPr id="6" name="Image 1" descr="preencoded.png">    </p:cNvPr>
          <p:cNvPicPr>
            <a:picLocks noChangeAspect="1"/>
          </p:cNvPicPr>
          <p:nvPr/>
        </p:nvPicPr>
        <p:blipFill>
          <a:blip r:embed="rId2"/>
          <a:stretch>
            <a:fillRect/>
          </a:stretch>
        </p:blipFill>
        <p:spPr>
          <a:xfrm>
            <a:off x="6226731" y="3176588"/>
            <a:ext cx="339328" cy="424220"/>
          </a:xfrm>
          <a:prstGeom prst="rect">
            <a:avLst/>
          </a:prstGeom>
        </p:spPr>
      </p:pic>
      <p:sp>
        <p:nvSpPr>
          <p:cNvPr id="7" name="Text 3"/>
          <p:cNvSpPr/>
          <p:nvPr/>
        </p:nvSpPr>
        <p:spPr>
          <a:xfrm>
            <a:off x="9937790" y="268009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Hỗ trợ và gợi ý</a:t>
            </a:r>
            <a:endParaRPr lang="en-US" sz="2200" dirty="0"/>
          </a:p>
        </p:txBody>
      </p:sp>
      <p:sp>
        <p:nvSpPr>
          <p:cNvPr id="8" name="Text 4"/>
          <p:cNvSpPr/>
          <p:nvPr/>
        </p:nvSpPr>
        <p:spPr>
          <a:xfrm>
            <a:off x="9937790" y="3170515"/>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Quan sát và đưa ra gợi ý nhẹ nhàng: "Con muốn vẽ mấy bông hoa?" "Con vẽ mặt trời màu gì đây?"</a:t>
            </a:r>
            <a:endParaRPr lang="en-US" sz="1750" dirty="0"/>
          </a:p>
        </p:txBody>
      </p:sp>
      <p:pic>
        <p:nvPicPr>
          <p:cNvPr id="9" name="Image 2" descr="preencoded.png">    </p:cNvPr>
          <p:cNvPicPr>
            <a:picLocks noChangeAspect="1"/>
          </p:cNvPicPr>
          <p:nvPr/>
        </p:nvPicPr>
        <p:blipFill>
          <a:blip r:embed="rId3"/>
          <a:stretch>
            <a:fillRect/>
          </a:stretch>
        </p:blipFill>
        <p:spPr>
          <a:xfrm>
            <a:off x="5032653" y="2413516"/>
            <a:ext cx="4564975" cy="4564975"/>
          </a:xfrm>
          <a:prstGeom prst="rect">
            <a:avLst/>
          </a:prstGeom>
        </p:spPr>
      </p:pic>
      <p:pic>
        <p:nvPicPr>
          <p:cNvPr id="10" name="Image 3" descr="preencoded.png">    </p:cNvPr>
          <p:cNvPicPr>
            <a:picLocks noChangeAspect="1"/>
          </p:cNvPicPr>
          <p:nvPr/>
        </p:nvPicPr>
        <p:blipFill>
          <a:blip r:embed="rId4"/>
          <a:stretch>
            <a:fillRect/>
          </a:stretch>
        </p:blipFill>
        <p:spPr>
          <a:xfrm>
            <a:off x="8452604" y="3565088"/>
            <a:ext cx="339328" cy="424220"/>
          </a:xfrm>
          <a:prstGeom prst="rect">
            <a:avLst/>
          </a:prstGeom>
        </p:spPr>
      </p:pic>
      <p:sp>
        <p:nvSpPr>
          <p:cNvPr id="11" name="Text 5"/>
          <p:cNvSpPr/>
          <p:nvPr/>
        </p:nvSpPr>
        <p:spPr>
          <a:xfrm>
            <a:off x="9937790" y="5132665"/>
            <a:ext cx="3202781" cy="354330"/>
          </a:xfrm>
          <a:prstGeom prst="rect">
            <a:avLst/>
          </a:prstGeom>
          <a:noFill/>
          <a:ln/>
        </p:spPr>
        <p:txBody>
          <a:bodyPr wrap="none" lIns="0" tIns="0" rIns="0" bIns="0" rtlCol="0" anchor="t"/>
          <a:lstStyle/>
          <a:p>
            <a:pPr algn="l"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Khuyến khích sáng tạo</a:t>
            </a:r>
            <a:endParaRPr lang="en-US" sz="2200" dirty="0"/>
          </a:p>
        </p:txBody>
      </p:sp>
      <p:sp>
        <p:nvSpPr>
          <p:cNvPr id="12" name="Text 6"/>
          <p:cNvSpPr/>
          <p:nvPr/>
        </p:nvSpPr>
        <p:spPr>
          <a:xfrm>
            <a:off x="9937790" y="5623084"/>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403C4E"/>
                </a:solidFill>
                <a:latin typeface="Open Sans" pitchFamily="34" charset="0"/>
                <a:ea typeface="Open Sans" pitchFamily="34" charset="-122"/>
                <a:cs typeface="Open Sans" pitchFamily="34" charset="-120"/>
              </a:rPr>
              <a:t>Khuyến khích trẻ dùng màu theo ý thích, không ép khuôn, tôn trọng sự sáng tạo của trẻ.</a:t>
            </a:r>
            <a:endParaRPr lang="en-US" sz="1750" dirty="0"/>
          </a:p>
        </p:txBody>
      </p:sp>
      <p:pic>
        <p:nvPicPr>
          <p:cNvPr id="13" name="Image 4" descr="preencoded.png">    </p:cNvPr>
          <p:cNvPicPr>
            <a:picLocks noChangeAspect="1"/>
          </p:cNvPicPr>
          <p:nvPr/>
        </p:nvPicPr>
        <p:blipFill>
          <a:blip r:embed="rId5"/>
          <a:stretch>
            <a:fillRect/>
          </a:stretch>
        </p:blipFill>
        <p:spPr>
          <a:xfrm>
            <a:off x="5032653" y="2413516"/>
            <a:ext cx="4564975" cy="4564975"/>
          </a:xfrm>
          <a:prstGeom prst="rect">
            <a:avLst/>
          </a:prstGeom>
        </p:spPr>
      </p:pic>
      <p:pic>
        <p:nvPicPr>
          <p:cNvPr id="14" name="Image 5" descr="preencoded.png">    </p:cNvPr>
          <p:cNvPicPr>
            <a:picLocks noChangeAspect="1"/>
          </p:cNvPicPr>
          <p:nvPr/>
        </p:nvPicPr>
        <p:blipFill>
          <a:blip r:embed="rId6"/>
          <a:stretch>
            <a:fillRect/>
          </a:stretch>
        </p:blipFill>
        <p:spPr>
          <a:xfrm>
            <a:off x="8064103" y="5790962"/>
            <a:ext cx="339328" cy="424220"/>
          </a:xfrm>
          <a:prstGeom prst="rect">
            <a:avLst/>
          </a:prstGeom>
        </p:spPr>
      </p:pic>
      <p:sp>
        <p:nvSpPr>
          <p:cNvPr id="15" name="Text 7"/>
          <p:cNvSpPr/>
          <p:nvPr/>
        </p:nvSpPr>
        <p:spPr>
          <a:xfrm>
            <a:off x="1857256" y="5314117"/>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403C4E"/>
                </a:solidFill>
                <a:latin typeface="Merriweather Bold" pitchFamily="34" charset="0"/>
                <a:ea typeface="Merriweather Bold" pitchFamily="34" charset="-122"/>
                <a:cs typeface="Merriweather Bold" pitchFamily="34" charset="-120"/>
              </a:rPr>
              <a:t>Quan sát kỹ năng</a:t>
            </a:r>
            <a:endParaRPr lang="en-US" sz="2200" dirty="0"/>
          </a:p>
        </p:txBody>
      </p:sp>
      <p:sp>
        <p:nvSpPr>
          <p:cNvPr id="16" name="Text 8"/>
          <p:cNvSpPr/>
          <p:nvPr/>
        </p:nvSpPr>
        <p:spPr>
          <a:xfrm>
            <a:off x="793790" y="5804535"/>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403C4E"/>
                </a:solidFill>
                <a:latin typeface="Open Sans" pitchFamily="34" charset="0"/>
                <a:ea typeface="Open Sans" pitchFamily="34" charset="-122"/>
                <a:cs typeface="Open Sans" pitchFamily="34" charset="-120"/>
              </a:rPr>
              <a:t>Chú ý cách trẻ cầm bút, điều chỉnh nhẹ nhàng nếu cần thiết.</a:t>
            </a:r>
            <a:endParaRPr lang="en-US" sz="1750" dirty="0"/>
          </a:p>
        </p:txBody>
      </p:sp>
      <p:pic>
        <p:nvPicPr>
          <p:cNvPr id="17" name="Image 6" descr="preencoded.png">    </p:cNvPr>
          <p:cNvPicPr>
            <a:picLocks noChangeAspect="1"/>
          </p:cNvPicPr>
          <p:nvPr/>
        </p:nvPicPr>
        <p:blipFill>
          <a:blip r:embed="rId7"/>
          <a:stretch>
            <a:fillRect/>
          </a:stretch>
        </p:blipFill>
        <p:spPr>
          <a:xfrm>
            <a:off x="5032653" y="2413516"/>
            <a:ext cx="4564975" cy="4564975"/>
          </a:xfrm>
          <a:prstGeom prst="rect">
            <a:avLst/>
          </a:prstGeom>
        </p:spPr>
      </p:pic>
      <p:pic>
        <p:nvPicPr>
          <p:cNvPr id="18" name="Image 7" descr="preencoded.png">    </p:cNvPr>
          <p:cNvPicPr>
            <a:picLocks noChangeAspect="1"/>
          </p:cNvPicPr>
          <p:nvPr/>
        </p:nvPicPr>
        <p:blipFill>
          <a:blip r:embed="rId8"/>
          <a:stretch>
            <a:fillRect/>
          </a:stretch>
        </p:blipFill>
        <p:spPr>
          <a:xfrm>
            <a:off x="5838230" y="5402461"/>
            <a:ext cx="339328" cy="4242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35330" y="577691"/>
            <a:ext cx="5252442" cy="656630"/>
          </a:xfrm>
          <a:prstGeom prst="rect">
            <a:avLst/>
          </a:prstGeom>
          <a:noFill/>
          <a:ln/>
        </p:spPr>
        <p:txBody>
          <a:bodyPr wrap="none" lIns="0" tIns="0" rIns="0" bIns="0" rtlCol="0" anchor="t"/>
          <a:lstStyle/>
          <a:p>
            <a:pPr algn="l" indent="0" marL="0">
              <a:lnSpc>
                <a:spcPts val="5150"/>
              </a:lnSpc>
              <a:buNone/>
            </a:pPr>
            <a:r>
              <a:rPr lang="en-US" sz="4100" b="1" dirty="0">
                <a:solidFill>
                  <a:srgbClr val="403C4E"/>
                </a:solidFill>
                <a:latin typeface="Merriweather Bold" pitchFamily="34" charset="0"/>
                <a:ea typeface="Merriweather Bold" pitchFamily="34" charset="-122"/>
                <a:cs typeface="Merriweather Bold" pitchFamily="34" charset="-120"/>
              </a:rPr>
              <a:t>Nhận Xét Sản Phẩm</a:t>
            </a:r>
            <a:endParaRPr lang="en-US" sz="4100" dirty="0"/>
          </a:p>
        </p:txBody>
      </p:sp>
      <p:pic>
        <p:nvPicPr>
          <p:cNvPr id="3" name="Image 0" descr="preencoded.png">    </p:cNvPr>
          <p:cNvPicPr>
            <a:picLocks noChangeAspect="1"/>
          </p:cNvPicPr>
          <p:nvPr/>
        </p:nvPicPr>
        <p:blipFill>
          <a:blip r:embed="rId1"/>
          <a:stretch>
            <a:fillRect/>
          </a:stretch>
        </p:blipFill>
        <p:spPr>
          <a:xfrm>
            <a:off x="742950" y="1790224"/>
            <a:ext cx="4269462" cy="4269462"/>
          </a:xfrm>
          <a:prstGeom prst="rect">
            <a:avLst/>
          </a:prstGeom>
        </p:spPr>
      </p:pic>
      <p:pic>
        <p:nvPicPr>
          <p:cNvPr id="4" name="Image 1" descr="preencoded.png">    </p:cNvPr>
          <p:cNvPicPr>
            <a:picLocks noChangeAspect="1"/>
          </p:cNvPicPr>
          <p:nvPr/>
        </p:nvPicPr>
        <p:blipFill>
          <a:blip r:embed="rId2"/>
          <a:stretch>
            <a:fillRect/>
          </a:stretch>
        </p:blipFill>
        <p:spPr>
          <a:xfrm>
            <a:off x="5180409" y="1790224"/>
            <a:ext cx="4269462" cy="4269462"/>
          </a:xfrm>
          <a:prstGeom prst="rect">
            <a:avLst/>
          </a:prstGeom>
        </p:spPr>
      </p:pic>
      <p:pic>
        <p:nvPicPr>
          <p:cNvPr id="5" name="Image 2" descr="preencoded.png">    </p:cNvPr>
          <p:cNvPicPr>
            <a:picLocks noChangeAspect="1"/>
          </p:cNvPicPr>
          <p:nvPr/>
        </p:nvPicPr>
        <p:blipFill>
          <a:blip r:embed="rId3"/>
          <a:stretch>
            <a:fillRect/>
          </a:stretch>
        </p:blipFill>
        <p:spPr>
          <a:xfrm>
            <a:off x="9617869" y="1790224"/>
            <a:ext cx="4269462" cy="4269462"/>
          </a:xfrm>
          <a:prstGeom prst="rect">
            <a:avLst/>
          </a:prstGeom>
        </p:spPr>
      </p:pic>
      <p:sp>
        <p:nvSpPr>
          <p:cNvPr id="6" name="Text 1"/>
          <p:cNvSpPr/>
          <p:nvPr/>
        </p:nvSpPr>
        <p:spPr>
          <a:xfrm>
            <a:off x="735330" y="6431756"/>
            <a:ext cx="13159740" cy="672465"/>
          </a:xfrm>
          <a:prstGeom prst="rect">
            <a:avLst/>
          </a:prstGeom>
          <a:noFill/>
          <a:ln/>
        </p:spPr>
        <p:txBody>
          <a:bodyPr wrap="square" lIns="0" tIns="0" rIns="0" bIns="0" rtlCol="0" anchor="t"/>
          <a:lstStyle/>
          <a:p>
            <a:pPr algn="l" indent="0" marL="0">
              <a:lnSpc>
                <a:spcPts val="2600"/>
              </a:lnSpc>
              <a:buNone/>
            </a:pPr>
            <a:r>
              <a:rPr lang="en-US" sz="1650" dirty="0">
                <a:solidFill>
                  <a:srgbClr val="403C4E"/>
                </a:solidFill>
                <a:latin typeface="Open Sans" pitchFamily="34" charset="0"/>
                <a:ea typeface="Open Sans" pitchFamily="34" charset="-122"/>
                <a:cs typeface="Open Sans" pitchFamily="34" charset="-120"/>
              </a:rPr>
              <a:t>Sau khi trẻ hoàn thành, cô mời trẻ trưng bày sản phẩm lên bảng hoặc kệ. Cô và trẻ cùng ngắm tranh, đưa ra nhận xét tích cực: "Bạn Na vẽ mặt trời rất to!", "Bông hoa của bạn Minh có nhiều màu đẹp quá!"</a:t>
            </a:r>
            <a:endParaRPr lang="en-US" sz="1650" dirty="0"/>
          </a:p>
        </p:txBody>
      </p:sp>
      <p:sp>
        <p:nvSpPr>
          <p:cNvPr id="7" name="Text 2"/>
          <p:cNvSpPr/>
          <p:nvPr/>
        </p:nvSpPr>
        <p:spPr>
          <a:xfrm>
            <a:off x="735330" y="7340560"/>
            <a:ext cx="13159740" cy="672465"/>
          </a:xfrm>
          <a:prstGeom prst="rect">
            <a:avLst/>
          </a:prstGeom>
          <a:noFill/>
          <a:ln/>
        </p:spPr>
        <p:txBody>
          <a:bodyPr wrap="square" lIns="0" tIns="0" rIns="0" bIns="0" rtlCol="0" anchor="t"/>
          <a:lstStyle/>
          <a:p>
            <a:pPr algn="l" indent="0" marL="0">
              <a:lnSpc>
                <a:spcPts val="2600"/>
              </a:lnSpc>
              <a:buNone/>
            </a:pPr>
            <a:r>
              <a:rPr lang="en-US" sz="1650" dirty="0">
                <a:solidFill>
                  <a:srgbClr val="403C4E"/>
                </a:solidFill>
                <a:latin typeface="Open Sans" pitchFamily="34" charset="0"/>
                <a:ea typeface="Open Sans" pitchFamily="34" charset="-122"/>
                <a:cs typeface="Open Sans" pitchFamily="34" charset="-120"/>
              </a:rPr>
              <a:t>Việc nhận xét tích cực giúp trẻ cảm thấy tự hào về tác phẩm của mình, khuyến khích sự tự tin và niềm vui trong hoạt động nghệ thuật. Mỗi tác phẩm đều được tôn trọng và đánh giá cao, bất kể mức độ hoàn thiện.</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7230" y="673298"/>
            <a:ext cx="5226963" cy="622697"/>
          </a:xfrm>
          <a:prstGeom prst="rect">
            <a:avLst/>
          </a:prstGeom>
          <a:noFill/>
          <a:ln/>
        </p:spPr>
        <p:txBody>
          <a:bodyPr wrap="none" lIns="0" tIns="0" rIns="0" bIns="0" rtlCol="0" anchor="t"/>
          <a:lstStyle/>
          <a:p>
            <a:pPr algn="l" indent="0" marL="0">
              <a:lnSpc>
                <a:spcPts val="4900"/>
              </a:lnSpc>
              <a:buNone/>
            </a:pPr>
            <a:r>
              <a:rPr lang="en-US" sz="3900" b="1" dirty="0">
                <a:solidFill>
                  <a:srgbClr val="403C4E"/>
                </a:solidFill>
                <a:latin typeface="Merriweather Bold" pitchFamily="34" charset="0"/>
                <a:ea typeface="Merriweather Bold" pitchFamily="34" charset="-122"/>
                <a:cs typeface="Merriweather Bold" pitchFamily="34" charset="-120"/>
              </a:rPr>
              <a:t>Kết Thúc và Mở Rộng</a:t>
            </a:r>
            <a:endParaRPr lang="en-US" sz="3900" dirty="0"/>
          </a:p>
        </p:txBody>
      </p:sp>
      <p:pic>
        <p:nvPicPr>
          <p:cNvPr id="4" name="Image 1" descr="preencoded.png">    </p:cNvPr>
          <p:cNvPicPr>
            <a:picLocks noChangeAspect="1"/>
          </p:cNvPicPr>
          <p:nvPr/>
        </p:nvPicPr>
        <p:blipFill>
          <a:blip r:embed="rId2"/>
          <a:stretch>
            <a:fillRect/>
          </a:stretch>
        </p:blipFill>
        <p:spPr>
          <a:xfrm>
            <a:off x="697230" y="1594842"/>
            <a:ext cx="996196" cy="1195388"/>
          </a:xfrm>
          <a:prstGeom prst="rect">
            <a:avLst/>
          </a:prstGeom>
        </p:spPr>
      </p:pic>
      <p:sp>
        <p:nvSpPr>
          <p:cNvPr id="5" name="Text 1"/>
          <p:cNvSpPr/>
          <p:nvPr/>
        </p:nvSpPr>
        <p:spPr>
          <a:xfrm>
            <a:off x="1992273" y="1794034"/>
            <a:ext cx="2490430" cy="311348"/>
          </a:xfrm>
          <a:prstGeom prst="rect">
            <a:avLst/>
          </a:prstGeom>
          <a:noFill/>
          <a:ln/>
        </p:spPr>
        <p:txBody>
          <a:bodyPr wrap="none" lIns="0" tIns="0" rIns="0" bIns="0" rtlCol="0" anchor="t"/>
          <a:lstStyle/>
          <a:p>
            <a:pPr algn="l" indent="0" marL="0">
              <a:lnSpc>
                <a:spcPts val="2450"/>
              </a:lnSpc>
              <a:buNone/>
            </a:pPr>
            <a:r>
              <a:rPr lang="en-US" sz="1950" b="1" dirty="0">
                <a:solidFill>
                  <a:srgbClr val="403C4E"/>
                </a:solidFill>
                <a:latin typeface="Merriweather Bold" pitchFamily="34" charset="0"/>
                <a:ea typeface="Merriweather Bold" pitchFamily="34" charset="-122"/>
                <a:cs typeface="Merriweather Bold" pitchFamily="34" charset="-120"/>
              </a:rPr>
              <a:t>Hát kết thúc</a:t>
            </a:r>
            <a:endParaRPr lang="en-US" sz="1950" dirty="0"/>
          </a:p>
        </p:txBody>
      </p:sp>
      <p:sp>
        <p:nvSpPr>
          <p:cNvPr id="6" name="Text 2"/>
          <p:cNvSpPr/>
          <p:nvPr/>
        </p:nvSpPr>
        <p:spPr>
          <a:xfrm>
            <a:off x="1992273" y="2224921"/>
            <a:ext cx="6454497" cy="318611"/>
          </a:xfrm>
          <a:prstGeom prst="rect">
            <a:avLst/>
          </a:prstGeom>
          <a:noFill/>
          <a:ln/>
        </p:spPr>
        <p:txBody>
          <a:bodyPr wrap="none" lIns="0" tIns="0" rIns="0" bIns="0" rtlCol="0" anchor="t"/>
          <a:lstStyle/>
          <a:p>
            <a:pPr algn="l" indent="0" marL="0">
              <a:lnSpc>
                <a:spcPts val="2500"/>
              </a:lnSpc>
              <a:buNone/>
            </a:pPr>
            <a:r>
              <a:rPr lang="en-US" sz="1550" dirty="0">
                <a:solidFill>
                  <a:srgbClr val="403C4E"/>
                </a:solidFill>
                <a:latin typeface="Open Sans" pitchFamily="34" charset="0"/>
                <a:ea typeface="Open Sans" pitchFamily="34" charset="-122"/>
                <a:cs typeface="Open Sans" pitchFamily="34" charset="-120"/>
              </a:rPr>
              <a:t>Cho trẻ cùng hát bài: "Bé vẽ mặt trời" hoặc "Hoa lá mùa xuân"</a:t>
            </a:r>
            <a:endParaRPr lang="en-US" sz="1550" dirty="0"/>
          </a:p>
        </p:txBody>
      </p:sp>
      <p:pic>
        <p:nvPicPr>
          <p:cNvPr id="7" name="Image 2" descr="preencoded.png">    </p:cNvPr>
          <p:cNvPicPr>
            <a:picLocks noChangeAspect="1"/>
          </p:cNvPicPr>
          <p:nvPr/>
        </p:nvPicPr>
        <p:blipFill>
          <a:blip r:embed="rId3"/>
          <a:stretch>
            <a:fillRect/>
          </a:stretch>
        </p:blipFill>
        <p:spPr>
          <a:xfrm>
            <a:off x="697230" y="2790230"/>
            <a:ext cx="996196" cy="1195388"/>
          </a:xfrm>
          <a:prstGeom prst="rect">
            <a:avLst/>
          </a:prstGeom>
        </p:spPr>
      </p:pic>
      <p:sp>
        <p:nvSpPr>
          <p:cNvPr id="8" name="Text 3"/>
          <p:cNvSpPr/>
          <p:nvPr/>
        </p:nvSpPr>
        <p:spPr>
          <a:xfrm>
            <a:off x="1992273" y="2989421"/>
            <a:ext cx="2490430" cy="311348"/>
          </a:xfrm>
          <a:prstGeom prst="rect">
            <a:avLst/>
          </a:prstGeom>
          <a:noFill/>
          <a:ln/>
        </p:spPr>
        <p:txBody>
          <a:bodyPr wrap="none" lIns="0" tIns="0" rIns="0" bIns="0" rtlCol="0" anchor="t"/>
          <a:lstStyle/>
          <a:p>
            <a:pPr algn="l" indent="0" marL="0">
              <a:lnSpc>
                <a:spcPts val="2450"/>
              </a:lnSpc>
              <a:buNone/>
            </a:pPr>
            <a:r>
              <a:rPr lang="en-US" sz="1950" b="1" dirty="0">
                <a:solidFill>
                  <a:srgbClr val="403C4E"/>
                </a:solidFill>
                <a:latin typeface="Merriweather Bold" pitchFamily="34" charset="0"/>
                <a:ea typeface="Merriweather Bold" pitchFamily="34" charset="-122"/>
                <a:cs typeface="Merriweather Bold" pitchFamily="34" charset="-120"/>
              </a:rPr>
              <a:t>Tuyên dương</a:t>
            </a:r>
            <a:endParaRPr lang="en-US" sz="1950" dirty="0"/>
          </a:p>
        </p:txBody>
      </p:sp>
      <p:sp>
        <p:nvSpPr>
          <p:cNvPr id="9" name="Text 4"/>
          <p:cNvSpPr/>
          <p:nvPr/>
        </p:nvSpPr>
        <p:spPr>
          <a:xfrm>
            <a:off x="1992273" y="3420308"/>
            <a:ext cx="6454497" cy="318611"/>
          </a:xfrm>
          <a:prstGeom prst="rect">
            <a:avLst/>
          </a:prstGeom>
          <a:noFill/>
          <a:ln/>
        </p:spPr>
        <p:txBody>
          <a:bodyPr wrap="none" lIns="0" tIns="0" rIns="0" bIns="0" rtlCol="0" anchor="t"/>
          <a:lstStyle/>
          <a:p>
            <a:pPr algn="l" indent="0" marL="0">
              <a:lnSpc>
                <a:spcPts val="2500"/>
              </a:lnSpc>
              <a:buNone/>
            </a:pPr>
            <a:r>
              <a:rPr lang="en-US" sz="1550" dirty="0">
                <a:solidFill>
                  <a:srgbClr val="403C4E"/>
                </a:solidFill>
                <a:latin typeface="Open Sans" pitchFamily="34" charset="0"/>
                <a:ea typeface="Open Sans" pitchFamily="34" charset="-122"/>
                <a:cs typeface="Open Sans" pitchFamily="34" charset="-120"/>
              </a:rPr>
              <a:t>Nhận xét tích cực về sự tham gia của trẻ</a:t>
            </a:r>
            <a:endParaRPr lang="en-US" sz="1550" dirty="0"/>
          </a:p>
        </p:txBody>
      </p:sp>
      <p:pic>
        <p:nvPicPr>
          <p:cNvPr id="10" name="Image 3" descr="preencoded.png">    </p:cNvPr>
          <p:cNvPicPr>
            <a:picLocks noChangeAspect="1"/>
          </p:cNvPicPr>
          <p:nvPr/>
        </p:nvPicPr>
        <p:blipFill>
          <a:blip r:embed="rId4"/>
          <a:stretch>
            <a:fillRect/>
          </a:stretch>
        </p:blipFill>
        <p:spPr>
          <a:xfrm>
            <a:off x="697230" y="3985617"/>
            <a:ext cx="996196" cy="1195388"/>
          </a:xfrm>
          <a:prstGeom prst="rect">
            <a:avLst/>
          </a:prstGeom>
        </p:spPr>
      </p:pic>
      <p:sp>
        <p:nvSpPr>
          <p:cNvPr id="11" name="Text 5"/>
          <p:cNvSpPr/>
          <p:nvPr/>
        </p:nvSpPr>
        <p:spPr>
          <a:xfrm>
            <a:off x="1992273" y="4184809"/>
            <a:ext cx="2490430" cy="311348"/>
          </a:xfrm>
          <a:prstGeom prst="rect">
            <a:avLst/>
          </a:prstGeom>
          <a:noFill/>
          <a:ln/>
        </p:spPr>
        <p:txBody>
          <a:bodyPr wrap="none" lIns="0" tIns="0" rIns="0" bIns="0" rtlCol="0" anchor="t"/>
          <a:lstStyle/>
          <a:p>
            <a:pPr algn="l" indent="0" marL="0">
              <a:lnSpc>
                <a:spcPts val="2450"/>
              </a:lnSpc>
              <a:buNone/>
            </a:pPr>
            <a:r>
              <a:rPr lang="en-US" sz="1950" b="1" dirty="0">
                <a:solidFill>
                  <a:srgbClr val="403C4E"/>
                </a:solidFill>
                <a:latin typeface="Merriweather Bold" pitchFamily="34" charset="0"/>
                <a:ea typeface="Merriweather Bold" pitchFamily="34" charset="-122"/>
                <a:cs typeface="Merriweather Bold" pitchFamily="34" charset="-120"/>
              </a:rPr>
              <a:t>Dọn dẹp</a:t>
            </a:r>
            <a:endParaRPr lang="en-US" sz="1950" dirty="0"/>
          </a:p>
        </p:txBody>
      </p:sp>
      <p:sp>
        <p:nvSpPr>
          <p:cNvPr id="12" name="Text 6"/>
          <p:cNvSpPr/>
          <p:nvPr/>
        </p:nvSpPr>
        <p:spPr>
          <a:xfrm>
            <a:off x="1992273" y="4615696"/>
            <a:ext cx="6454497" cy="318611"/>
          </a:xfrm>
          <a:prstGeom prst="rect">
            <a:avLst/>
          </a:prstGeom>
          <a:noFill/>
          <a:ln/>
        </p:spPr>
        <p:txBody>
          <a:bodyPr wrap="none" lIns="0" tIns="0" rIns="0" bIns="0" rtlCol="0" anchor="t"/>
          <a:lstStyle/>
          <a:p>
            <a:pPr algn="l" indent="0" marL="0">
              <a:lnSpc>
                <a:spcPts val="2500"/>
              </a:lnSpc>
              <a:buNone/>
            </a:pPr>
            <a:r>
              <a:rPr lang="en-US" sz="1550" dirty="0">
                <a:solidFill>
                  <a:srgbClr val="403C4E"/>
                </a:solidFill>
                <a:latin typeface="Open Sans" pitchFamily="34" charset="0"/>
                <a:ea typeface="Open Sans" pitchFamily="34" charset="-122"/>
                <a:cs typeface="Open Sans" pitchFamily="34" charset="-120"/>
              </a:rPr>
              <a:t>Nhắc trẻ rửa tay sạch, cất đồ gọn gàng</a:t>
            </a:r>
            <a:endParaRPr lang="en-US" sz="1550" dirty="0"/>
          </a:p>
        </p:txBody>
      </p:sp>
      <p:pic>
        <p:nvPicPr>
          <p:cNvPr id="13" name="Image 4" descr="preencoded.png">    </p:cNvPr>
          <p:cNvPicPr>
            <a:picLocks noChangeAspect="1"/>
          </p:cNvPicPr>
          <p:nvPr/>
        </p:nvPicPr>
        <p:blipFill>
          <a:blip r:embed="rId5"/>
          <a:stretch>
            <a:fillRect/>
          </a:stretch>
        </p:blipFill>
        <p:spPr>
          <a:xfrm>
            <a:off x="697230" y="5181005"/>
            <a:ext cx="996196" cy="1195388"/>
          </a:xfrm>
          <a:prstGeom prst="rect">
            <a:avLst/>
          </a:prstGeom>
        </p:spPr>
      </p:pic>
      <p:sp>
        <p:nvSpPr>
          <p:cNvPr id="14" name="Text 7"/>
          <p:cNvSpPr/>
          <p:nvPr/>
        </p:nvSpPr>
        <p:spPr>
          <a:xfrm>
            <a:off x="1992273" y="5380196"/>
            <a:ext cx="2490430" cy="311348"/>
          </a:xfrm>
          <a:prstGeom prst="rect">
            <a:avLst/>
          </a:prstGeom>
          <a:noFill/>
          <a:ln/>
        </p:spPr>
        <p:txBody>
          <a:bodyPr wrap="none" lIns="0" tIns="0" rIns="0" bIns="0" rtlCol="0" anchor="t"/>
          <a:lstStyle/>
          <a:p>
            <a:pPr algn="l" indent="0" marL="0">
              <a:lnSpc>
                <a:spcPts val="2450"/>
              </a:lnSpc>
              <a:buNone/>
            </a:pPr>
            <a:r>
              <a:rPr lang="en-US" sz="1950" b="1" dirty="0">
                <a:solidFill>
                  <a:srgbClr val="403C4E"/>
                </a:solidFill>
                <a:latin typeface="Merriweather Bold" pitchFamily="34" charset="0"/>
                <a:ea typeface="Merriweather Bold" pitchFamily="34" charset="-122"/>
                <a:cs typeface="Merriweather Bold" pitchFamily="34" charset="-120"/>
              </a:rPr>
              <a:t>Hoạt động mở rộng</a:t>
            </a:r>
            <a:endParaRPr lang="en-US" sz="1950" dirty="0"/>
          </a:p>
        </p:txBody>
      </p:sp>
      <p:sp>
        <p:nvSpPr>
          <p:cNvPr id="15" name="Text 8"/>
          <p:cNvSpPr/>
          <p:nvPr/>
        </p:nvSpPr>
        <p:spPr>
          <a:xfrm>
            <a:off x="1992273" y="5811083"/>
            <a:ext cx="6454497" cy="318611"/>
          </a:xfrm>
          <a:prstGeom prst="rect">
            <a:avLst/>
          </a:prstGeom>
          <a:noFill/>
          <a:ln/>
        </p:spPr>
        <p:txBody>
          <a:bodyPr wrap="none" lIns="0" tIns="0" rIns="0" bIns="0" rtlCol="0" anchor="t"/>
          <a:lstStyle/>
          <a:p>
            <a:pPr algn="l" indent="0" marL="0">
              <a:lnSpc>
                <a:spcPts val="2500"/>
              </a:lnSpc>
              <a:buNone/>
            </a:pPr>
            <a:r>
              <a:rPr lang="en-US" sz="1550" dirty="0">
                <a:solidFill>
                  <a:srgbClr val="403C4E"/>
                </a:solidFill>
                <a:latin typeface="Open Sans" pitchFamily="34" charset="0"/>
                <a:ea typeface="Open Sans" pitchFamily="34" charset="-122"/>
                <a:cs typeface="Open Sans" pitchFamily="34" charset="-120"/>
              </a:rPr>
              <a:t>Trưng bày sản phẩm tại góc nghệ thuật và làm "vườn hoa lớp em"</a:t>
            </a:r>
            <a:endParaRPr lang="en-US" sz="1550" dirty="0"/>
          </a:p>
        </p:txBody>
      </p:sp>
      <p:sp>
        <p:nvSpPr>
          <p:cNvPr id="16" name="Text 9"/>
          <p:cNvSpPr/>
          <p:nvPr/>
        </p:nvSpPr>
        <p:spPr>
          <a:xfrm>
            <a:off x="697230" y="6600468"/>
            <a:ext cx="7749540" cy="955834"/>
          </a:xfrm>
          <a:prstGeom prst="rect">
            <a:avLst/>
          </a:prstGeom>
          <a:noFill/>
          <a:ln/>
        </p:spPr>
        <p:txBody>
          <a:bodyPr wrap="square" lIns="0" tIns="0" rIns="0" bIns="0" rtlCol="0" anchor="t"/>
          <a:lstStyle/>
          <a:p>
            <a:pPr algn="l" indent="0" marL="0">
              <a:lnSpc>
                <a:spcPts val="2500"/>
              </a:lnSpc>
              <a:buNone/>
            </a:pPr>
            <a:r>
              <a:rPr lang="en-US" sz="1550" dirty="0">
                <a:solidFill>
                  <a:srgbClr val="403C4E"/>
                </a:solidFill>
                <a:latin typeface="Open Sans" pitchFamily="34" charset="0"/>
                <a:ea typeface="Open Sans" pitchFamily="34" charset="-122"/>
                <a:cs typeface="Open Sans" pitchFamily="34" charset="-120"/>
              </a:rPr>
              <a:t>Để mở rộng hoạt động, cô có thể cho trẻ tô màu tranh mặt trời và hoa (mẫu có sẵn) trong giờ chơi. Việc trưng bày sản phẩm của trẻ tại góc nghệ thuật và tạo "vườn hoa lớp em" từ tranh vẽ của cả lớp sẽ tạo cảm giác thành tựu và niềm vui cho trẻ.</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2025-04-13T05:02:29Z</dcterms:created>
  <dcterms:modified xsi:type="dcterms:W3CDTF">2025-04-13T05:02:29Z</dcterms:modified>
</cp:coreProperties>
</file>