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Lst>
  <p:notesMasterIdLst>
    <p:notesMasterId r:id="rId10"/>
  </p:notesMasterIdLst>
  <p:sldSz cx="14630400" cy="8229600"/>
  <p:notesSz cx="8229600" cy="14630400"/>
  <p:embeddedFontLst>
    <p:embeddedFont>
      <p:font typeface="Raleway"/>
      <p:regular r:id="rId15"/>
    </p:embeddedFont>
    <p:embeddedFont>
      <p:font typeface="Raleway"/>
      <p:regular r:id="rId16"/>
    </p:embeddedFont>
    <p:embeddedFont>
      <p:font typeface="Raleway"/>
      <p:regular r:id="rId17"/>
    </p:embeddedFont>
    <p:embeddedFont>
      <p:font typeface="Raleway"/>
      <p:regular r:id="rId18"/>
    </p:embeddedFont>
    <p:embeddedFont>
      <p:font typeface="Roboto"/>
      <p:regular r:id="rId19"/>
    </p:embeddedFont>
    <p:embeddedFont>
      <p:font typeface="Roboto"/>
      <p:regular r:id="rId20"/>
    </p:embeddedFont>
    <p:embeddedFont>
      <p:font typeface="Roboto"/>
      <p:regular r:id="rId21"/>
    </p:embeddedFont>
    <p:embeddedFont>
      <p:font typeface="Roboto"/>
      <p:regular r:id="rId22"/>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5" Type="http://schemas.openxmlformats.org/officeDocument/2006/relationships/font" Target="fonts/font1.fntdata"/><Relationship Id="rId16" Type="http://schemas.openxmlformats.org/officeDocument/2006/relationships/font" Target="fonts/font2.fntdata"/><Relationship Id="rId17" Type="http://schemas.openxmlformats.org/officeDocument/2006/relationships/font" Target="fonts/font3.fntdata"/><Relationship Id="rId18" Type="http://schemas.openxmlformats.org/officeDocument/2006/relationships/font" Target="fonts/font4.fntdata"/><Relationship Id="rId19" Type="http://schemas.openxmlformats.org/officeDocument/2006/relationships/font" Target="fonts/font5.fntdata"/><Relationship Id="rId20" Type="http://schemas.openxmlformats.org/officeDocument/2006/relationships/font" Target="fonts/font6.fntdata"/><Relationship Id="rId21" Type="http://schemas.openxmlformats.org/officeDocument/2006/relationships/font" Target="fonts/font7.fntdata"/><Relationship Id="rId22" Type="http://schemas.openxmlformats.org/officeDocument/2006/relationships/font" Target="fonts/font8.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2-1.png"/><Relationship Id="rId3"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3-1.png"/><Relationship Id="rId3"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4-1.png"/><Relationship Id="rId3"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5-1.png"/><Relationship Id="rId3"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6-1.png"/><Relationship Id="rId3"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7-1.png"/><Relationship Id="rId3"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8-1.png"/><Relationship Id="rId3"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9-1.png"/><Relationship Id="rId3"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2.xml"/><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3.xml"/><Relationship Id="rId6"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4.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slideLayout" Target="../slideLayouts/slideLayout5.xml"/><Relationship Id="rId6"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6.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image" Target="../media/image-6-7.png"/><Relationship Id="rId8" Type="http://schemas.openxmlformats.org/officeDocument/2006/relationships/image" Target="../media/image-6-8.png"/><Relationship Id="rId9" Type="http://schemas.openxmlformats.org/officeDocument/2006/relationships/slideLayout" Target="../slideLayouts/slideLayout7.xml"/><Relationship Id="rId10"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8.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image" Target="../media/image-8-7.png"/><Relationship Id="rId8" Type="http://schemas.openxmlformats.org/officeDocument/2006/relationships/image" Target="../media/image-8-8.png"/><Relationship Id="rId9" Type="http://schemas.openxmlformats.org/officeDocument/2006/relationships/slideLayout" Target="../slideLayouts/slideLayout9.xml"/><Relationship Id="rId10"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280190" y="1693664"/>
            <a:ext cx="7556421" cy="1417558"/>
          </a:xfrm>
          <a:prstGeom prst="rect">
            <a:avLst/>
          </a:prstGeom>
          <a:noFill/>
          <a:ln/>
        </p:spPr>
        <p:txBody>
          <a:bodyPr wrap="square" lIns="0" tIns="0" rIns="0" bIns="0" rtlCol="0" anchor="t"/>
          <a:lstStyle/>
          <a:p>
            <a:pPr algn="l" indent="0" marL="0">
              <a:lnSpc>
                <a:spcPts val="5550"/>
              </a:lnSpc>
              <a:buNone/>
            </a:pPr>
            <a:r>
              <a:rPr lang="en-US" sz="4450" dirty="0">
                <a:solidFill>
                  <a:srgbClr val="1B1B27"/>
                </a:solidFill>
                <a:latin typeface="Raleway" pitchFamily="34" charset="0"/>
                <a:ea typeface="Raleway" pitchFamily="34" charset="-122"/>
                <a:cs typeface="Raleway" pitchFamily="34" charset="-120"/>
              </a:rPr>
              <a:t>Giáo Án Phát Triển Vận Động: Đá Bóng Vào Lưới</a:t>
            </a:r>
            <a:endParaRPr lang="en-US" sz="4450" dirty="0"/>
          </a:p>
        </p:txBody>
      </p:sp>
      <p:sp>
        <p:nvSpPr>
          <p:cNvPr id="4" name="Text 1"/>
          <p:cNvSpPr/>
          <p:nvPr/>
        </p:nvSpPr>
        <p:spPr>
          <a:xfrm>
            <a:off x="6280190" y="3451384"/>
            <a:ext cx="7556421" cy="1088708"/>
          </a:xfrm>
          <a:prstGeom prst="rect">
            <a:avLst/>
          </a:prstGeom>
          <a:noFill/>
          <a:ln/>
        </p:spPr>
        <p:txBody>
          <a:bodyPr wrap="square" lIns="0" tIns="0" rIns="0" bIns="0" rtlCol="0" anchor="t"/>
          <a:lstStyle/>
          <a:p>
            <a:pPr algn="l" indent="0" marL="0">
              <a:lnSpc>
                <a:spcPts val="2850"/>
              </a:lnSpc>
              <a:buNone/>
            </a:pPr>
            <a:r>
              <a:rPr lang="en-US" sz="1750" dirty="0">
                <a:solidFill>
                  <a:srgbClr val="3C3939"/>
                </a:solidFill>
                <a:latin typeface="Roboto" pitchFamily="34" charset="0"/>
                <a:ea typeface="Roboto" pitchFamily="34" charset="-122"/>
                <a:cs typeface="Roboto" pitchFamily="34" charset="-120"/>
              </a:rPr>
              <a:t>Giáo án này được thiết kế cho trẻ nhà trẻ từ 24-36 tháng, tập trung vào việc phát triển kỹ năng vận động thô thông qua hoạt động đá bóng. Thời gian thực hiện từ 15-20 phút tại sân chơi hoặc lớp học rộng rãi, thoáng mát.</a:t>
            </a:r>
            <a:endParaRPr lang="en-US" sz="1750" dirty="0"/>
          </a:p>
        </p:txBody>
      </p:sp>
      <p:sp>
        <p:nvSpPr>
          <p:cNvPr id="5" name="Text 2"/>
          <p:cNvSpPr/>
          <p:nvPr/>
        </p:nvSpPr>
        <p:spPr>
          <a:xfrm>
            <a:off x="6280190" y="4795242"/>
            <a:ext cx="7556421" cy="1088708"/>
          </a:xfrm>
          <a:prstGeom prst="rect">
            <a:avLst/>
          </a:prstGeom>
          <a:noFill/>
          <a:ln/>
        </p:spPr>
        <p:txBody>
          <a:bodyPr wrap="square" lIns="0" tIns="0" rIns="0" bIns="0" rtlCol="0" anchor="t"/>
          <a:lstStyle/>
          <a:p>
            <a:pPr algn="l" indent="0" marL="0">
              <a:lnSpc>
                <a:spcPts val="2850"/>
              </a:lnSpc>
              <a:buNone/>
            </a:pPr>
            <a:r>
              <a:rPr lang="en-US" sz="1750" dirty="0">
                <a:solidFill>
                  <a:srgbClr val="3C3939"/>
                </a:solidFill>
                <a:latin typeface="Roboto" pitchFamily="34" charset="0"/>
                <a:ea typeface="Roboto" pitchFamily="34" charset="-122"/>
                <a:cs typeface="Roboto" pitchFamily="34" charset="-120"/>
              </a:rPr>
              <a:t>Mục tiêu chính là giúp trẻ biết cách đá bóng bằng chân và hướng bóng vào khung thành, đồng thời phát triển khả năng phối hợp chân-mắt-cơ thể, luyện sự khéo léo, giữ thăng bằng và định hướng không gian.</a:t>
            </a:r>
            <a:endParaRPr lang="en-US" sz="1750" dirty="0"/>
          </a:p>
        </p:txBody>
      </p:sp>
      <p:sp>
        <p:nvSpPr>
          <p:cNvPr id="6" name="Shape 3"/>
          <p:cNvSpPr/>
          <p:nvPr/>
        </p:nvSpPr>
        <p:spPr>
          <a:xfrm>
            <a:off x="6280190" y="6156008"/>
            <a:ext cx="362903" cy="362903"/>
          </a:xfrm>
          <a:prstGeom prst="roundRect">
            <a:avLst>
              <a:gd name="adj" fmla="val 25194296"/>
            </a:avLst>
          </a:prstGeom>
          <a:noFill/>
          <a:ln w="7620">
            <a:solidFill>
              <a:srgbClr val="FFFFFF"/>
            </a:solidFill>
            <a:prstDash val="solid"/>
          </a:ln>
        </p:spPr>
      </p:sp>
      <p:pic>
        <p:nvPicPr>
          <p:cNvPr id="7" name="Image 1" descr="preencoded.png">    </p:cNvPr>
          <p:cNvPicPr>
            <a:picLocks noChangeAspect="1"/>
          </p:cNvPicPr>
          <p:nvPr/>
        </p:nvPicPr>
        <p:blipFill>
          <a:blip r:embed="rId2"/>
          <a:stretch>
            <a:fillRect/>
          </a:stretch>
        </p:blipFill>
        <p:spPr>
          <a:xfrm>
            <a:off x="6287810" y="6163628"/>
            <a:ext cx="347663" cy="347663"/>
          </a:xfrm>
          <a:prstGeom prst="rect">
            <a:avLst/>
          </a:prstGeom>
        </p:spPr>
      </p:pic>
      <p:sp>
        <p:nvSpPr>
          <p:cNvPr id="8" name="Text 4"/>
          <p:cNvSpPr/>
          <p:nvPr/>
        </p:nvSpPr>
        <p:spPr>
          <a:xfrm>
            <a:off x="6756440" y="6139101"/>
            <a:ext cx="1781889" cy="396835"/>
          </a:xfrm>
          <a:prstGeom prst="rect">
            <a:avLst/>
          </a:prstGeom>
          <a:noFill/>
          <a:ln/>
        </p:spPr>
        <p:txBody>
          <a:bodyPr wrap="none" lIns="0" tIns="0" rIns="0" bIns="0" rtlCol="0" anchor="t"/>
          <a:lstStyle/>
          <a:p>
            <a:pPr algn="l" indent="0" marL="0">
              <a:lnSpc>
                <a:spcPts val="3100"/>
              </a:lnSpc>
              <a:buNone/>
            </a:pPr>
            <a:r>
              <a:rPr lang="en-US" sz="2200" b="1" dirty="0">
                <a:solidFill>
                  <a:srgbClr val="3C3939"/>
                </a:solidFill>
                <a:latin typeface="Roboto Bold" pitchFamily="34" charset="0"/>
                <a:ea typeface="Roboto Bold" pitchFamily="34" charset="-122"/>
                <a:cs typeface="Roboto Bold" pitchFamily="34" charset="-120"/>
              </a:rPr>
              <a:t>by Tâm Thanh</a:t>
            </a:r>
            <a:endParaRPr lang="en-US" sz="2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2835235"/>
          </a:xfrm>
          <a:prstGeom prst="rect">
            <a:avLst/>
          </a:prstGeom>
        </p:spPr>
      </p:pic>
      <p:sp>
        <p:nvSpPr>
          <p:cNvPr id="3" name="Text 0"/>
          <p:cNvSpPr/>
          <p:nvPr/>
        </p:nvSpPr>
        <p:spPr>
          <a:xfrm>
            <a:off x="793790" y="3727847"/>
            <a:ext cx="5670590" cy="708779"/>
          </a:xfrm>
          <a:prstGeom prst="rect">
            <a:avLst/>
          </a:prstGeom>
          <a:noFill/>
          <a:ln/>
        </p:spPr>
        <p:txBody>
          <a:bodyPr wrap="none" lIns="0" tIns="0" rIns="0" bIns="0" rtlCol="0" anchor="t"/>
          <a:lstStyle/>
          <a:p>
            <a:pPr algn="l" indent="0" marL="0">
              <a:lnSpc>
                <a:spcPts val="5550"/>
              </a:lnSpc>
              <a:buNone/>
            </a:pPr>
            <a:r>
              <a:rPr lang="en-US" sz="4450" dirty="0">
                <a:solidFill>
                  <a:srgbClr val="1B1B27"/>
                </a:solidFill>
                <a:latin typeface="Raleway" pitchFamily="34" charset="0"/>
                <a:ea typeface="Raleway" pitchFamily="34" charset="-122"/>
                <a:cs typeface="Raleway" pitchFamily="34" charset="-120"/>
              </a:rPr>
              <a:t>Mục Tiêu Giáo Dục</a:t>
            </a:r>
            <a:endParaRPr lang="en-US" sz="4450" dirty="0"/>
          </a:p>
        </p:txBody>
      </p:sp>
      <p:sp>
        <p:nvSpPr>
          <p:cNvPr id="4" name="Shape 1"/>
          <p:cNvSpPr/>
          <p:nvPr/>
        </p:nvSpPr>
        <p:spPr>
          <a:xfrm>
            <a:off x="793790" y="5031938"/>
            <a:ext cx="510302" cy="510302"/>
          </a:xfrm>
          <a:prstGeom prst="roundRect">
            <a:avLst>
              <a:gd name="adj" fmla="val 18669"/>
            </a:avLst>
          </a:prstGeom>
          <a:solidFill>
            <a:srgbClr val="E1E1EA"/>
          </a:solidFill>
          <a:ln w="7620">
            <a:solidFill>
              <a:srgbClr val="C7C7D0"/>
            </a:solidFill>
            <a:prstDash val="solid"/>
          </a:ln>
        </p:spPr>
      </p:sp>
      <p:pic>
        <p:nvPicPr>
          <p:cNvPr id="5" name="Image 1" descr="preencoded.png">    </p:cNvPr>
          <p:cNvPicPr>
            <a:picLocks noChangeAspect="1"/>
          </p:cNvPicPr>
          <p:nvPr/>
        </p:nvPicPr>
        <p:blipFill>
          <a:blip r:embed="rId2"/>
          <a:stretch>
            <a:fillRect/>
          </a:stretch>
        </p:blipFill>
        <p:spPr>
          <a:xfrm>
            <a:off x="878860" y="5074444"/>
            <a:ext cx="340162" cy="425291"/>
          </a:xfrm>
          <a:prstGeom prst="rect">
            <a:avLst/>
          </a:prstGeom>
        </p:spPr>
      </p:pic>
      <p:sp>
        <p:nvSpPr>
          <p:cNvPr id="6" name="Text 2"/>
          <p:cNvSpPr/>
          <p:nvPr/>
        </p:nvSpPr>
        <p:spPr>
          <a:xfrm>
            <a:off x="1530906" y="5031938"/>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3C3939"/>
                </a:solidFill>
                <a:latin typeface="Raleway" pitchFamily="34" charset="0"/>
                <a:ea typeface="Raleway" pitchFamily="34" charset="-122"/>
                <a:cs typeface="Raleway" pitchFamily="34" charset="-120"/>
              </a:rPr>
              <a:t>Kiến thức</a:t>
            </a:r>
            <a:endParaRPr lang="en-US" sz="2200" dirty="0"/>
          </a:p>
        </p:txBody>
      </p:sp>
      <p:sp>
        <p:nvSpPr>
          <p:cNvPr id="7" name="Text 3"/>
          <p:cNvSpPr/>
          <p:nvPr/>
        </p:nvSpPr>
        <p:spPr>
          <a:xfrm>
            <a:off x="1530906" y="5522357"/>
            <a:ext cx="3459242" cy="1814513"/>
          </a:xfrm>
          <a:prstGeom prst="rect">
            <a:avLst/>
          </a:prstGeom>
          <a:noFill/>
          <a:ln/>
        </p:spPr>
        <p:txBody>
          <a:bodyPr wrap="square" lIns="0" tIns="0" rIns="0" bIns="0" rtlCol="0" anchor="t"/>
          <a:lstStyle/>
          <a:p>
            <a:pPr algn="l" indent="0" marL="0">
              <a:lnSpc>
                <a:spcPts val="2850"/>
              </a:lnSpc>
              <a:buNone/>
            </a:pPr>
            <a:r>
              <a:rPr lang="en-US" sz="1750" dirty="0">
                <a:solidFill>
                  <a:srgbClr val="3C3939"/>
                </a:solidFill>
                <a:latin typeface="Roboto" pitchFamily="34" charset="0"/>
                <a:ea typeface="Roboto" pitchFamily="34" charset="-122"/>
                <a:cs typeface="Roboto" pitchFamily="34" charset="-120"/>
              </a:rPr>
              <a:t>Trẻ biết cách đá bóng bằng chân và hướng bóng vào khung thành/lưới đơn giản, hiểu được cách di chuyển cơ thể để tạo lực đẩy cho quả bóng.</a:t>
            </a:r>
            <a:endParaRPr lang="en-US" sz="1750" dirty="0"/>
          </a:p>
        </p:txBody>
      </p:sp>
      <p:sp>
        <p:nvSpPr>
          <p:cNvPr id="8" name="Shape 4"/>
          <p:cNvSpPr/>
          <p:nvPr/>
        </p:nvSpPr>
        <p:spPr>
          <a:xfrm>
            <a:off x="5216962" y="5031938"/>
            <a:ext cx="510302" cy="510302"/>
          </a:xfrm>
          <a:prstGeom prst="roundRect">
            <a:avLst>
              <a:gd name="adj" fmla="val 18669"/>
            </a:avLst>
          </a:prstGeom>
          <a:solidFill>
            <a:srgbClr val="E1E1EA"/>
          </a:solidFill>
          <a:ln w="7620">
            <a:solidFill>
              <a:srgbClr val="C7C7D0"/>
            </a:solidFill>
            <a:prstDash val="solid"/>
          </a:ln>
        </p:spPr>
      </p:sp>
      <p:pic>
        <p:nvPicPr>
          <p:cNvPr id="9" name="Image 2" descr="preencoded.png">    </p:cNvPr>
          <p:cNvPicPr>
            <a:picLocks noChangeAspect="1"/>
          </p:cNvPicPr>
          <p:nvPr/>
        </p:nvPicPr>
        <p:blipFill>
          <a:blip r:embed="rId3"/>
          <a:stretch>
            <a:fillRect/>
          </a:stretch>
        </p:blipFill>
        <p:spPr>
          <a:xfrm>
            <a:off x="5302032" y="5074444"/>
            <a:ext cx="340162" cy="425291"/>
          </a:xfrm>
          <a:prstGeom prst="rect">
            <a:avLst/>
          </a:prstGeom>
        </p:spPr>
      </p:pic>
      <p:sp>
        <p:nvSpPr>
          <p:cNvPr id="10" name="Text 5"/>
          <p:cNvSpPr/>
          <p:nvPr/>
        </p:nvSpPr>
        <p:spPr>
          <a:xfrm>
            <a:off x="5954078" y="5031938"/>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3C3939"/>
                </a:solidFill>
                <a:latin typeface="Raleway" pitchFamily="34" charset="0"/>
                <a:ea typeface="Raleway" pitchFamily="34" charset="-122"/>
                <a:cs typeface="Raleway" pitchFamily="34" charset="-120"/>
              </a:rPr>
              <a:t>Kỹ năng</a:t>
            </a:r>
            <a:endParaRPr lang="en-US" sz="2200" dirty="0"/>
          </a:p>
        </p:txBody>
      </p:sp>
      <p:sp>
        <p:nvSpPr>
          <p:cNvPr id="11" name="Text 6"/>
          <p:cNvSpPr/>
          <p:nvPr/>
        </p:nvSpPr>
        <p:spPr>
          <a:xfrm>
            <a:off x="5954078" y="5522357"/>
            <a:ext cx="3459242" cy="1814513"/>
          </a:xfrm>
          <a:prstGeom prst="rect">
            <a:avLst/>
          </a:prstGeom>
          <a:noFill/>
          <a:ln/>
        </p:spPr>
        <p:txBody>
          <a:bodyPr wrap="square" lIns="0" tIns="0" rIns="0" bIns="0" rtlCol="0" anchor="t"/>
          <a:lstStyle/>
          <a:p>
            <a:pPr algn="l" indent="0" marL="0">
              <a:lnSpc>
                <a:spcPts val="2850"/>
              </a:lnSpc>
              <a:buNone/>
            </a:pPr>
            <a:r>
              <a:rPr lang="en-US" sz="1750" dirty="0">
                <a:solidFill>
                  <a:srgbClr val="3C3939"/>
                </a:solidFill>
                <a:latin typeface="Roboto" pitchFamily="34" charset="0"/>
                <a:ea typeface="Roboto" pitchFamily="34" charset="-122"/>
                <a:cs typeface="Roboto" pitchFamily="34" charset="-120"/>
              </a:rPr>
              <a:t>Phát triển khả năng vận động thô: phối hợp chân – mắt – cơ thể. Luyện sự khéo léo, giữ thăng bằng, định hướng không gian khi di chuyển.</a:t>
            </a:r>
            <a:endParaRPr lang="en-US" sz="1750" dirty="0"/>
          </a:p>
        </p:txBody>
      </p:sp>
      <p:sp>
        <p:nvSpPr>
          <p:cNvPr id="12" name="Shape 7"/>
          <p:cNvSpPr/>
          <p:nvPr/>
        </p:nvSpPr>
        <p:spPr>
          <a:xfrm>
            <a:off x="9640133" y="5031938"/>
            <a:ext cx="510302" cy="510302"/>
          </a:xfrm>
          <a:prstGeom prst="roundRect">
            <a:avLst>
              <a:gd name="adj" fmla="val 18669"/>
            </a:avLst>
          </a:prstGeom>
          <a:solidFill>
            <a:srgbClr val="E1E1EA"/>
          </a:solidFill>
          <a:ln w="7620">
            <a:solidFill>
              <a:srgbClr val="C7C7D0"/>
            </a:solidFill>
            <a:prstDash val="solid"/>
          </a:ln>
        </p:spPr>
      </p:sp>
      <p:pic>
        <p:nvPicPr>
          <p:cNvPr id="13" name="Image 3" descr="preencoded.png">    </p:cNvPr>
          <p:cNvPicPr>
            <a:picLocks noChangeAspect="1"/>
          </p:cNvPicPr>
          <p:nvPr/>
        </p:nvPicPr>
        <p:blipFill>
          <a:blip r:embed="rId4"/>
          <a:stretch>
            <a:fillRect/>
          </a:stretch>
        </p:blipFill>
        <p:spPr>
          <a:xfrm>
            <a:off x="9725204" y="5074444"/>
            <a:ext cx="340162" cy="425291"/>
          </a:xfrm>
          <a:prstGeom prst="rect">
            <a:avLst/>
          </a:prstGeom>
        </p:spPr>
      </p:pic>
      <p:sp>
        <p:nvSpPr>
          <p:cNvPr id="14" name="Text 8"/>
          <p:cNvSpPr/>
          <p:nvPr/>
        </p:nvSpPr>
        <p:spPr>
          <a:xfrm>
            <a:off x="10377249" y="5031938"/>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3C3939"/>
                </a:solidFill>
                <a:latin typeface="Raleway" pitchFamily="34" charset="0"/>
                <a:ea typeface="Raleway" pitchFamily="34" charset="-122"/>
                <a:cs typeface="Raleway" pitchFamily="34" charset="-120"/>
              </a:rPr>
              <a:t>Thái độ</a:t>
            </a:r>
            <a:endParaRPr lang="en-US" sz="2200" dirty="0"/>
          </a:p>
        </p:txBody>
      </p:sp>
      <p:sp>
        <p:nvSpPr>
          <p:cNvPr id="15" name="Text 9"/>
          <p:cNvSpPr/>
          <p:nvPr/>
        </p:nvSpPr>
        <p:spPr>
          <a:xfrm>
            <a:off x="10377249" y="5522357"/>
            <a:ext cx="3459242" cy="1451610"/>
          </a:xfrm>
          <a:prstGeom prst="rect">
            <a:avLst/>
          </a:prstGeom>
          <a:noFill/>
          <a:ln/>
        </p:spPr>
        <p:txBody>
          <a:bodyPr wrap="square" lIns="0" tIns="0" rIns="0" bIns="0" rtlCol="0" anchor="t"/>
          <a:lstStyle/>
          <a:p>
            <a:pPr algn="l" indent="0" marL="0">
              <a:lnSpc>
                <a:spcPts val="2850"/>
              </a:lnSpc>
              <a:buNone/>
            </a:pPr>
            <a:r>
              <a:rPr lang="en-US" sz="1750" dirty="0">
                <a:solidFill>
                  <a:srgbClr val="3C3939"/>
                </a:solidFill>
                <a:latin typeface="Roboto" pitchFamily="34" charset="0"/>
                <a:ea typeface="Roboto" pitchFamily="34" charset="-122"/>
                <a:cs typeface="Roboto" pitchFamily="34" charset="-120"/>
              </a:rPr>
              <a:t>Hứng thú tham gia hoạt động. Biết chờ đến lượt, cổ vũ bạn, không chen lấn khi chơi cùng nhóm.</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265069" y="790099"/>
            <a:ext cx="5562481" cy="695325"/>
          </a:xfrm>
          <a:prstGeom prst="rect">
            <a:avLst/>
          </a:prstGeom>
          <a:noFill/>
          <a:ln/>
        </p:spPr>
        <p:txBody>
          <a:bodyPr wrap="none" lIns="0" tIns="0" rIns="0" bIns="0" rtlCol="0" anchor="t"/>
          <a:lstStyle/>
          <a:p>
            <a:pPr algn="l" indent="0" marL="0">
              <a:lnSpc>
                <a:spcPts val="5450"/>
              </a:lnSpc>
              <a:buNone/>
            </a:pPr>
            <a:r>
              <a:rPr lang="en-US" sz="4350" dirty="0">
                <a:solidFill>
                  <a:srgbClr val="1B1B27"/>
                </a:solidFill>
                <a:latin typeface="Raleway" pitchFamily="34" charset="0"/>
                <a:ea typeface="Raleway" pitchFamily="34" charset="-122"/>
                <a:cs typeface="Raleway" pitchFamily="34" charset="-120"/>
              </a:rPr>
              <a:t>Chuẩn Bị Đồ Dùng</a:t>
            </a:r>
            <a:endParaRPr lang="en-US" sz="4350" dirty="0"/>
          </a:p>
        </p:txBody>
      </p:sp>
      <p:sp>
        <p:nvSpPr>
          <p:cNvPr id="4" name="Shape 1"/>
          <p:cNvSpPr/>
          <p:nvPr/>
        </p:nvSpPr>
        <p:spPr>
          <a:xfrm>
            <a:off x="6265069" y="1819156"/>
            <a:ext cx="3682127" cy="3232904"/>
          </a:xfrm>
          <a:prstGeom prst="roundRect">
            <a:avLst>
              <a:gd name="adj" fmla="val 2891"/>
            </a:avLst>
          </a:prstGeom>
          <a:solidFill>
            <a:srgbClr val="E1E1EA"/>
          </a:solidFill>
          <a:ln w="7620">
            <a:solidFill>
              <a:srgbClr val="C7C7D0"/>
            </a:solidFill>
            <a:prstDash val="solid"/>
          </a:ln>
        </p:spPr>
      </p:sp>
      <p:sp>
        <p:nvSpPr>
          <p:cNvPr id="5" name="Text 2"/>
          <p:cNvSpPr/>
          <p:nvPr/>
        </p:nvSpPr>
        <p:spPr>
          <a:xfrm>
            <a:off x="6495098" y="2049185"/>
            <a:ext cx="2781181" cy="347663"/>
          </a:xfrm>
          <a:prstGeom prst="rect">
            <a:avLst/>
          </a:prstGeom>
          <a:noFill/>
          <a:ln/>
        </p:spPr>
        <p:txBody>
          <a:bodyPr wrap="none" lIns="0" tIns="0" rIns="0" bIns="0" rtlCol="0" anchor="t"/>
          <a:lstStyle/>
          <a:p>
            <a:pPr algn="l" indent="0" marL="0">
              <a:lnSpc>
                <a:spcPts val="2700"/>
              </a:lnSpc>
              <a:buNone/>
            </a:pPr>
            <a:r>
              <a:rPr lang="en-US" sz="2150" dirty="0">
                <a:solidFill>
                  <a:srgbClr val="3C3939"/>
                </a:solidFill>
                <a:latin typeface="Raleway" pitchFamily="34" charset="0"/>
                <a:ea typeface="Raleway" pitchFamily="34" charset="-122"/>
                <a:cs typeface="Raleway" pitchFamily="34" charset="-120"/>
              </a:rPr>
              <a:t>Dụng cụ chính</a:t>
            </a:r>
            <a:endParaRPr lang="en-US" sz="2150" dirty="0"/>
          </a:p>
        </p:txBody>
      </p:sp>
      <p:sp>
        <p:nvSpPr>
          <p:cNvPr id="6" name="Text 3"/>
          <p:cNvSpPr/>
          <p:nvPr/>
        </p:nvSpPr>
        <p:spPr>
          <a:xfrm>
            <a:off x="6495098" y="2530316"/>
            <a:ext cx="3222069" cy="711994"/>
          </a:xfrm>
          <a:prstGeom prst="rect">
            <a:avLst/>
          </a:prstGeom>
          <a:noFill/>
          <a:ln/>
        </p:spPr>
        <p:txBody>
          <a:bodyPr wrap="square" lIns="0" tIns="0" rIns="0" bIns="0" rtlCol="0" anchor="t"/>
          <a:lstStyle/>
          <a:p>
            <a:pPr algn="l" marL="342900" indent="-342900">
              <a:lnSpc>
                <a:spcPts val="2800"/>
              </a:lnSpc>
              <a:buSzPct val="100000"/>
              <a:buChar char="•"/>
            </a:pPr>
            <a:r>
              <a:rPr lang="en-US" sz="1750" dirty="0">
                <a:solidFill>
                  <a:srgbClr val="3C3939"/>
                </a:solidFill>
                <a:latin typeface="Roboto" pitchFamily="34" charset="0"/>
                <a:ea typeface="Roboto" pitchFamily="34" charset="-122"/>
                <a:cs typeface="Roboto" pitchFamily="34" charset="-120"/>
              </a:rPr>
              <a:t>Bóng nhựa mềm (nhiều trái cho luân phiên)</a:t>
            </a:r>
            <a:endParaRPr lang="en-US" sz="1750" dirty="0"/>
          </a:p>
        </p:txBody>
      </p:sp>
      <p:sp>
        <p:nvSpPr>
          <p:cNvPr id="7" name="Text 4"/>
          <p:cNvSpPr/>
          <p:nvPr/>
        </p:nvSpPr>
        <p:spPr>
          <a:xfrm>
            <a:off x="6495098" y="3320177"/>
            <a:ext cx="3222069" cy="711994"/>
          </a:xfrm>
          <a:prstGeom prst="rect">
            <a:avLst/>
          </a:prstGeom>
          <a:noFill/>
          <a:ln/>
        </p:spPr>
        <p:txBody>
          <a:bodyPr wrap="square" lIns="0" tIns="0" rIns="0" bIns="0" rtlCol="0" anchor="t"/>
          <a:lstStyle/>
          <a:p>
            <a:pPr algn="l" marL="342900" indent="-342900">
              <a:lnSpc>
                <a:spcPts val="2800"/>
              </a:lnSpc>
              <a:buSzPct val="100000"/>
              <a:buChar char="•"/>
            </a:pPr>
            <a:r>
              <a:rPr lang="en-US" sz="1750" dirty="0">
                <a:solidFill>
                  <a:srgbClr val="3C3939"/>
                </a:solidFill>
                <a:latin typeface="Roboto" pitchFamily="34" charset="0"/>
                <a:ea typeface="Roboto" pitchFamily="34" charset="-122"/>
                <a:cs typeface="Roboto" pitchFamily="34" charset="-120"/>
              </a:rPr>
              <a:t>1 – 2 khung thành nhỏ hoặc rổ/ghế thay thế làm cầu môn</a:t>
            </a:r>
            <a:endParaRPr lang="en-US" sz="1750" dirty="0"/>
          </a:p>
        </p:txBody>
      </p:sp>
      <p:sp>
        <p:nvSpPr>
          <p:cNvPr id="8" name="Text 5"/>
          <p:cNvSpPr/>
          <p:nvPr/>
        </p:nvSpPr>
        <p:spPr>
          <a:xfrm>
            <a:off x="6495098" y="4110038"/>
            <a:ext cx="3222069" cy="711994"/>
          </a:xfrm>
          <a:prstGeom prst="rect">
            <a:avLst/>
          </a:prstGeom>
          <a:noFill/>
          <a:ln/>
        </p:spPr>
        <p:txBody>
          <a:bodyPr wrap="square" lIns="0" tIns="0" rIns="0" bIns="0" rtlCol="0" anchor="t"/>
          <a:lstStyle/>
          <a:p>
            <a:pPr algn="l" marL="342900" indent="-342900">
              <a:lnSpc>
                <a:spcPts val="2800"/>
              </a:lnSpc>
              <a:buSzPct val="100000"/>
              <a:buChar char="•"/>
            </a:pPr>
            <a:r>
              <a:rPr lang="en-US" sz="1750" dirty="0">
                <a:solidFill>
                  <a:srgbClr val="3C3939"/>
                </a:solidFill>
                <a:latin typeface="Roboto" pitchFamily="34" charset="0"/>
                <a:ea typeface="Roboto" pitchFamily="34" charset="-122"/>
                <a:cs typeface="Roboto" pitchFamily="34" charset="-120"/>
              </a:rPr>
              <a:t>Cọc tiêu mini tạo vạch xuất phát</a:t>
            </a:r>
            <a:endParaRPr lang="en-US" sz="1750" dirty="0"/>
          </a:p>
        </p:txBody>
      </p:sp>
      <p:sp>
        <p:nvSpPr>
          <p:cNvPr id="9" name="Shape 6"/>
          <p:cNvSpPr/>
          <p:nvPr/>
        </p:nvSpPr>
        <p:spPr>
          <a:xfrm>
            <a:off x="10169604" y="1819156"/>
            <a:ext cx="3682127" cy="3232904"/>
          </a:xfrm>
          <a:prstGeom prst="roundRect">
            <a:avLst>
              <a:gd name="adj" fmla="val 2891"/>
            </a:avLst>
          </a:prstGeom>
          <a:solidFill>
            <a:srgbClr val="E1E1EA"/>
          </a:solidFill>
          <a:ln w="7620">
            <a:solidFill>
              <a:srgbClr val="C7C7D0"/>
            </a:solidFill>
            <a:prstDash val="solid"/>
          </a:ln>
        </p:spPr>
      </p:sp>
      <p:sp>
        <p:nvSpPr>
          <p:cNvPr id="10" name="Text 7"/>
          <p:cNvSpPr/>
          <p:nvPr/>
        </p:nvSpPr>
        <p:spPr>
          <a:xfrm>
            <a:off x="10399633" y="2049185"/>
            <a:ext cx="2781181" cy="347663"/>
          </a:xfrm>
          <a:prstGeom prst="rect">
            <a:avLst/>
          </a:prstGeom>
          <a:noFill/>
          <a:ln/>
        </p:spPr>
        <p:txBody>
          <a:bodyPr wrap="none" lIns="0" tIns="0" rIns="0" bIns="0" rtlCol="0" anchor="t"/>
          <a:lstStyle/>
          <a:p>
            <a:pPr algn="l" indent="0" marL="0">
              <a:lnSpc>
                <a:spcPts val="2700"/>
              </a:lnSpc>
              <a:buNone/>
            </a:pPr>
            <a:r>
              <a:rPr lang="en-US" sz="2150" dirty="0">
                <a:solidFill>
                  <a:srgbClr val="3C3939"/>
                </a:solidFill>
                <a:latin typeface="Raleway" pitchFamily="34" charset="0"/>
                <a:ea typeface="Raleway" pitchFamily="34" charset="-122"/>
                <a:cs typeface="Raleway" pitchFamily="34" charset="-120"/>
              </a:rPr>
              <a:t>Phương tiện hỗ trợ</a:t>
            </a:r>
            <a:endParaRPr lang="en-US" sz="2150" dirty="0"/>
          </a:p>
        </p:txBody>
      </p:sp>
      <p:sp>
        <p:nvSpPr>
          <p:cNvPr id="11" name="Text 8"/>
          <p:cNvSpPr/>
          <p:nvPr/>
        </p:nvSpPr>
        <p:spPr>
          <a:xfrm>
            <a:off x="10399633" y="2530316"/>
            <a:ext cx="3222069" cy="355997"/>
          </a:xfrm>
          <a:prstGeom prst="rect">
            <a:avLst/>
          </a:prstGeom>
          <a:noFill/>
          <a:ln/>
        </p:spPr>
        <p:txBody>
          <a:bodyPr wrap="none" lIns="0" tIns="0" rIns="0" bIns="0" rtlCol="0" anchor="t"/>
          <a:lstStyle/>
          <a:p>
            <a:pPr algn="l" marL="342900" indent="-342900">
              <a:lnSpc>
                <a:spcPts val="2800"/>
              </a:lnSpc>
              <a:buSzPct val="100000"/>
              <a:buChar char="•"/>
            </a:pPr>
            <a:r>
              <a:rPr lang="en-US" sz="1750" dirty="0">
                <a:solidFill>
                  <a:srgbClr val="3C3939"/>
                </a:solidFill>
                <a:latin typeface="Roboto" pitchFamily="34" charset="0"/>
                <a:ea typeface="Roboto" pitchFamily="34" charset="-122"/>
                <a:cs typeface="Roboto" pitchFamily="34" charset="-120"/>
              </a:rPr>
              <a:t>Nhạc nền sôi động để cổ vũ</a:t>
            </a:r>
            <a:endParaRPr lang="en-US" sz="1750" dirty="0"/>
          </a:p>
        </p:txBody>
      </p:sp>
      <p:sp>
        <p:nvSpPr>
          <p:cNvPr id="12" name="Text 9"/>
          <p:cNvSpPr/>
          <p:nvPr/>
        </p:nvSpPr>
        <p:spPr>
          <a:xfrm>
            <a:off x="10399633" y="2964180"/>
            <a:ext cx="3222069" cy="355997"/>
          </a:xfrm>
          <a:prstGeom prst="rect">
            <a:avLst/>
          </a:prstGeom>
          <a:noFill/>
          <a:ln/>
        </p:spPr>
        <p:txBody>
          <a:bodyPr wrap="none" lIns="0" tIns="0" rIns="0" bIns="0" rtlCol="0" anchor="t"/>
          <a:lstStyle/>
          <a:p>
            <a:pPr algn="l" marL="342900" indent="-342900">
              <a:lnSpc>
                <a:spcPts val="2800"/>
              </a:lnSpc>
              <a:buSzPct val="100000"/>
              <a:buChar char="•"/>
            </a:pPr>
            <a:r>
              <a:rPr lang="en-US" sz="1750" dirty="0">
                <a:solidFill>
                  <a:srgbClr val="3C3939"/>
                </a:solidFill>
                <a:latin typeface="Roboto" pitchFamily="34" charset="0"/>
                <a:ea typeface="Roboto" pitchFamily="34" charset="-122"/>
                <a:cs typeface="Roboto" pitchFamily="34" charset="-120"/>
              </a:rPr>
              <a:t>Thẻ dán khen ngợi (nếu có)</a:t>
            </a:r>
            <a:endParaRPr lang="en-US" sz="1750" dirty="0"/>
          </a:p>
        </p:txBody>
      </p:sp>
      <p:sp>
        <p:nvSpPr>
          <p:cNvPr id="13" name="Text 10"/>
          <p:cNvSpPr/>
          <p:nvPr/>
        </p:nvSpPr>
        <p:spPr>
          <a:xfrm>
            <a:off x="10399633" y="3398044"/>
            <a:ext cx="3222069" cy="711994"/>
          </a:xfrm>
          <a:prstGeom prst="rect">
            <a:avLst/>
          </a:prstGeom>
          <a:noFill/>
          <a:ln/>
        </p:spPr>
        <p:txBody>
          <a:bodyPr wrap="square" lIns="0" tIns="0" rIns="0" bIns="0" rtlCol="0" anchor="t"/>
          <a:lstStyle/>
          <a:p>
            <a:pPr algn="l" marL="342900" indent="-342900">
              <a:lnSpc>
                <a:spcPts val="2800"/>
              </a:lnSpc>
              <a:buSzPct val="100000"/>
              <a:buChar char="•"/>
            </a:pPr>
            <a:r>
              <a:rPr lang="en-US" sz="1750" dirty="0">
                <a:solidFill>
                  <a:srgbClr val="3C3939"/>
                </a:solidFill>
                <a:latin typeface="Roboto" pitchFamily="34" charset="0"/>
                <a:ea typeface="Roboto" pitchFamily="34" charset="-122"/>
                <a:cs typeface="Roboto" pitchFamily="34" charset="-120"/>
              </a:rPr>
              <a:t>Không gian rộng rãi, thoáng mát</a:t>
            </a:r>
            <a:endParaRPr lang="en-US" sz="1750" dirty="0"/>
          </a:p>
        </p:txBody>
      </p:sp>
      <p:sp>
        <p:nvSpPr>
          <p:cNvPr id="14" name="Shape 11"/>
          <p:cNvSpPr/>
          <p:nvPr/>
        </p:nvSpPr>
        <p:spPr>
          <a:xfrm>
            <a:off x="6265069" y="5274469"/>
            <a:ext cx="7586663" cy="2164913"/>
          </a:xfrm>
          <a:prstGeom prst="roundRect">
            <a:avLst>
              <a:gd name="adj" fmla="val 4317"/>
            </a:avLst>
          </a:prstGeom>
          <a:solidFill>
            <a:srgbClr val="E1E1EA"/>
          </a:solidFill>
          <a:ln w="7620">
            <a:solidFill>
              <a:srgbClr val="C7C7D0"/>
            </a:solidFill>
            <a:prstDash val="solid"/>
          </a:ln>
        </p:spPr>
      </p:sp>
      <p:sp>
        <p:nvSpPr>
          <p:cNvPr id="15" name="Text 12"/>
          <p:cNvSpPr/>
          <p:nvPr/>
        </p:nvSpPr>
        <p:spPr>
          <a:xfrm>
            <a:off x="6495098" y="5504498"/>
            <a:ext cx="2781181" cy="347663"/>
          </a:xfrm>
          <a:prstGeom prst="rect">
            <a:avLst/>
          </a:prstGeom>
          <a:noFill/>
          <a:ln/>
        </p:spPr>
        <p:txBody>
          <a:bodyPr wrap="none" lIns="0" tIns="0" rIns="0" bIns="0" rtlCol="0" anchor="t"/>
          <a:lstStyle/>
          <a:p>
            <a:pPr algn="l" indent="0" marL="0">
              <a:lnSpc>
                <a:spcPts val="2700"/>
              </a:lnSpc>
              <a:buNone/>
            </a:pPr>
            <a:r>
              <a:rPr lang="en-US" sz="2150" dirty="0">
                <a:solidFill>
                  <a:srgbClr val="3C3939"/>
                </a:solidFill>
                <a:latin typeface="Raleway" pitchFamily="34" charset="0"/>
                <a:ea typeface="Raleway" pitchFamily="34" charset="-122"/>
                <a:cs typeface="Raleway" pitchFamily="34" charset="-120"/>
              </a:rPr>
              <a:t>Yêu cầu an toàn</a:t>
            </a:r>
            <a:endParaRPr lang="en-US" sz="2150" dirty="0"/>
          </a:p>
        </p:txBody>
      </p:sp>
      <p:sp>
        <p:nvSpPr>
          <p:cNvPr id="16" name="Text 13"/>
          <p:cNvSpPr/>
          <p:nvPr/>
        </p:nvSpPr>
        <p:spPr>
          <a:xfrm>
            <a:off x="6495098" y="5985629"/>
            <a:ext cx="7126605" cy="355997"/>
          </a:xfrm>
          <a:prstGeom prst="rect">
            <a:avLst/>
          </a:prstGeom>
          <a:noFill/>
          <a:ln/>
        </p:spPr>
        <p:txBody>
          <a:bodyPr wrap="none" lIns="0" tIns="0" rIns="0" bIns="0" rtlCol="0" anchor="t"/>
          <a:lstStyle/>
          <a:p>
            <a:pPr algn="l" marL="342900" indent="-342900">
              <a:lnSpc>
                <a:spcPts val="2800"/>
              </a:lnSpc>
              <a:buSzPct val="100000"/>
              <a:buChar char="•"/>
            </a:pPr>
            <a:r>
              <a:rPr lang="en-US" sz="1750" dirty="0">
                <a:solidFill>
                  <a:srgbClr val="3C3939"/>
                </a:solidFill>
                <a:latin typeface="Roboto" pitchFamily="34" charset="0"/>
                <a:ea typeface="Roboto" pitchFamily="34" charset="-122"/>
                <a:cs typeface="Roboto" pitchFamily="34" charset="-120"/>
              </a:rPr>
              <a:t>Bóng mềm, phù hợp với lứa tuổi</a:t>
            </a:r>
            <a:endParaRPr lang="en-US" sz="1750" dirty="0"/>
          </a:p>
        </p:txBody>
      </p:sp>
      <p:sp>
        <p:nvSpPr>
          <p:cNvPr id="17" name="Text 14"/>
          <p:cNvSpPr/>
          <p:nvPr/>
        </p:nvSpPr>
        <p:spPr>
          <a:xfrm>
            <a:off x="6495098" y="6419493"/>
            <a:ext cx="7126605" cy="355997"/>
          </a:xfrm>
          <a:prstGeom prst="rect">
            <a:avLst/>
          </a:prstGeom>
          <a:noFill/>
          <a:ln/>
        </p:spPr>
        <p:txBody>
          <a:bodyPr wrap="none" lIns="0" tIns="0" rIns="0" bIns="0" rtlCol="0" anchor="t"/>
          <a:lstStyle/>
          <a:p>
            <a:pPr algn="l" marL="342900" indent="-342900">
              <a:lnSpc>
                <a:spcPts val="2800"/>
              </a:lnSpc>
              <a:buSzPct val="100000"/>
              <a:buChar char="•"/>
            </a:pPr>
            <a:r>
              <a:rPr lang="en-US" sz="1750" dirty="0">
                <a:solidFill>
                  <a:srgbClr val="3C3939"/>
                </a:solidFill>
                <a:latin typeface="Roboto" pitchFamily="34" charset="0"/>
                <a:ea typeface="Roboto" pitchFamily="34" charset="-122"/>
                <a:cs typeface="Roboto" pitchFamily="34" charset="-120"/>
              </a:rPr>
              <a:t>Không gian không có vật sắc nhọn</a:t>
            </a:r>
            <a:endParaRPr lang="en-US" sz="1750" dirty="0"/>
          </a:p>
        </p:txBody>
      </p:sp>
      <p:sp>
        <p:nvSpPr>
          <p:cNvPr id="18" name="Text 15"/>
          <p:cNvSpPr/>
          <p:nvPr/>
        </p:nvSpPr>
        <p:spPr>
          <a:xfrm>
            <a:off x="6495098" y="6853357"/>
            <a:ext cx="7126605" cy="355997"/>
          </a:xfrm>
          <a:prstGeom prst="rect">
            <a:avLst/>
          </a:prstGeom>
          <a:noFill/>
          <a:ln/>
        </p:spPr>
        <p:txBody>
          <a:bodyPr wrap="none" lIns="0" tIns="0" rIns="0" bIns="0" rtlCol="0" anchor="t"/>
          <a:lstStyle/>
          <a:p>
            <a:pPr algn="l" marL="342900" indent="-342900">
              <a:lnSpc>
                <a:spcPts val="2800"/>
              </a:lnSpc>
              <a:buSzPct val="100000"/>
              <a:buChar char="•"/>
            </a:pPr>
            <a:r>
              <a:rPr lang="en-US" sz="1750" dirty="0">
                <a:solidFill>
                  <a:srgbClr val="3C3939"/>
                </a:solidFill>
                <a:latin typeface="Roboto" pitchFamily="34" charset="0"/>
                <a:ea typeface="Roboto" pitchFamily="34" charset="-122"/>
                <a:cs typeface="Roboto" pitchFamily="34" charset="-120"/>
              </a:rPr>
              <a:t>Giáo viên giám sát liên tục</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93790" y="677228"/>
            <a:ext cx="5670590" cy="708779"/>
          </a:xfrm>
          <a:prstGeom prst="rect">
            <a:avLst/>
          </a:prstGeom>
          <a:noFill/>
          <a:ln/>
        </p:spPr>
        <p:txBody>
          <a:bodyPr wrap="none" lIns="0" tIns="0" rIns="0" bIns="0" rtlCol="0" anchor="t"/>
          <a:lstStyle/>
          <a:p>
            <a:pPr algn="l" indent="0" marL="0">
              <a:lnSpc>
                <a:spcPts val="5550"/>
              </a:lnSpc>
              <a:buNone/>
            </a:pPr>
            <a:r>
              <a:rPr lang="en-US" sz="4450" dirty="0">
                <a:solidFill>
                  <a:srgbClr val="1B1B27"/>
                </a:solidFill>
                <a:latin typeface="Raleway" pitchFamily="34" charset="0"/>
                <a:ea typeface="Raleway" pitchFamily="34" charset="-122"/>
                <a:cs typeface="Raleway" pitchFamily="34" charset="-120"/>
              </a:rPr>
              <a:t>Khởi Động</a:t>
            </a:r>
            <a:endParaRPr lang="en-US" sz="4450" dirty="0"/>
          </a:p>
        </p:txBody>
      </p:sp>
      <p:sp>
        <p:nvSpPr>
          <p:cNvPr id="4" name="Shape 1"/>
          <p:cNvSpPr/>
          <p:nvPr/>
        </p:nvSpPr>
        <p:spPr>
          <a:xfrm>
            <a:off x="1048941" y="1726168"/>
            <a:ext cx="30480" cy="5826085"/>
          </a:xfrm>
          <a:prstGeom prst="roundRect">
            <a:avLst>
              <a:gd name="adj" fmla="val 312558"/>
            </a:avLst>
          </a:prstGeom>
          <a:solidFill>
            <a:srgbClr val="C7C7D0"/>
          </a:solidFill>
          <a:ln/>
        </p:spPr>
      </p:sp>
      <p:sp>
        <p:nvSpPr>
          <p:cNvPr id="5" name="Shape 2"/>
          <p:cNvSpPr/>
          <p:nvPr/>
        </p:nvSpPr>
        <p:spPr>
          <a:xfrm>
            <a:off x="1273612" y="2221230"/>
            <a:ext cx="680442" cy="30480"/>
          </a:xfrm>
          <a:prstGeom prst="roundRect">
            <a:avLst>
              <a:gd name="adj" fmla="val 312558"/>
            </a:avLst>
          </a:prstGeom>
          <a:solidFill>
            <a:srgbClr val="C7C7D0"/>
          </a:solidFill>
          <a:ln/>
        </p:spPr>
      </p:sp>
      <p:sp>
        <p:nvSpPr>
          <p:cNvPr id="6" name="Shape 3"/>
          <p:cNvSpPr/>
          <p:nvPr/>
        </p:nvSpPr>
        <p:spPr>
          <a:xfrm>
            <a:off x="793790" y="1981319"/>
            <a:ext cx="510302" cy="510302"/>
          </a:xfrm>
          <a:prstGeom prst="roundRect">
            <a:avLst>
              <a:gd name="adj" fmla="val 18669"/>
            </a:avLst>
          </a:prstGeom>
          <a:solidFill>
            <a:srgbClr val="E1E1EA"/>
          </a:solidFill>
          <a:ln w="7620">
            <a:solidFill>
              <a:srgbClr val="C7C7D0"/>
            </a:solidFill>
            <a:prstDash val="solid"/>
          </a:ln>
        </p:spPr>
      </p:sp>
      <p:pic>
        <p:nvPicPr>
          <p:cNvPr id="7" name="Image 1" descr="preencoded.png">    </p:cNvPr>
          <p:cNvPicPr>
            <a:picLocks noChangeAspect="1"/>
          </p:cNvPicPr>
          <p:nvPr/>
        </p:nvPicPr>
        <p:blipFill>
          <a:blip r:embed="rId2"/>
          <a:stretch>
            <a:fillRect/>
          </a:stretch>
        </p:blipFill>
        <p:spPr>
          <a:xfrm>
            <a:off x="878860" y="2023824"/>
            <a:ext cx="340162" cy="425291"/>
          </a:xfrm>
          <a:prstGeom prst="rect">
            <a:avLst/>
          </a:prstGeom>
        </p:spPr>
      </p:pic>
      <p:sp>
        <p:nvSpPr>
          <p:cNvPr id="8" name="Text 4"/>
          <p:cNvSpPr/>
          <p:nvPr/>
        </p:nvSpPr>
        <p:spPr>
          <a:xfrm>
            <a:off x="2183011" y="1952982"/>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3C3939"/>
                </a:solidFill>
                <a:latin typeface="Raleway" pitchFamily="34" charset="0"/>
                <a:ea typeface="Raleway" pitchFamily="34" charset="-122"/>
                <a:cs typeface="Raleway" pitchFamily="34" charset="-120"/>
              </a:rPr>
              <a:t>Đi vòng tròn</a:t>
            </a:r>
            <a:endParaRPr lang="en-US" sz="2200" dirty="0"/>
          </a:p>
        </p:txBody>
      </p:sp>
      <p:sp>
        <p:nvSpPr>
          <p:cNvPr id="9" name="Text 5"/>
          <p:cNvSpPr/>
          <p:nvPr/>
        </p:nvSpPr>
        <p:spPr>
          <a:xfrm>
            <a:off x="2183011" y="2443401"/>
            <a:ext cx="6167199" cy="725805"/>
          </a:xfrm>
          <a:prstGeom prst="rect">
            <a:avLst/>
          </a:prstGeom>
          <a:noFill/>
          <a:ln/>
        </p:spPr>
        <p:txBody>
          <a:bodyPr wrap="square" lIns="0" tIns="0" rIns="0" bIns="0" rtlCol="0" anchor="t"/>
          <a:lstStyle/>
          <a:p>
            <a:pPr algn="l" indent="0" marL="0">
              <a:lnSpc>
                <a:spcPts val="2850"/>
              </a:lnSpc>
              <a:buNone/>
            </a:pPr>
            <a:r>
              <a:rPr lang="en-US" sz="1750" dirty="0">
                <a:solidFill>
                  <a:srgbClr val="3C3939"/>
                </a:solidFill>
                <a:latin typeface="Roboto" pitchFamily="34" charset="0"/>
                <a:ea typeface="Roboto" pitchFamily="34" charset="-122"/>
                <a:cs typeface="Roboto" pitchFamily="34" charset="-120"/>
              </a:rPr>
              <a:t>Cô cho trẻ đi vòng tròn, hát bài: "Tập thể dục buổi sáng" để tạo không khí vui vẻ và làm quen với hoạt động.</a:t>
            </a:r>
            <a:endParaRPr lang="en-US" sz="1750" dirty="0"/>
          </a:p>
        </p:txBody>
      </p:sp>
      <p:sp>
        <p:nvSpPr>
          <p:cNvPr id="10" name="Shape 6"/>
          <p:cNvSpPr/>
          <p:nvPr/>
        </p:nvSpPr>
        <p:spPr>
          <a:xfrm>
            <a:off x="1273612" y="4117896"/>
            <a:ext cx="680442" cy="30480"/>
          </a:xfrm>
          <a:prstGeom prst="roundRect">
            <a:avLst>
              <a:gd name="adj" fmla="val 312558"/>
            </a:avLst>
          </a:prstGeom>
          <a:solidFill>
            <a:srgbClr val="C7C7D0"/>
          </a:solidFill>
          <a:ln/>
        </p:spPr>
      </p:sp>
      <p:sp>
        <p:nvSpPr>
          <p:cNvPr id="11" name="Shape 7"/>
          <p:cNvSpPr/>
          <p:nvPr/>
        </p:nvSpPr>
        <p:spPr>
          <a:xfrm>
            <a:off x="793790" y="3877985"/>
            <a:ext cx="510302" cy="510302"/>
          </a:xfrm>
          <a:prstGeom prst="roundRect">
            <a:avLst>
              <a:gd name="adj" fmla="val 18669"/>
            </a:avLst>
          </a:prstGeom>
          <a:solidFill>
            <a:srgbClr val="E1E1EA"/>
          </a:solidFill>
          <a:ln w="7620">
            <a:solidFill>
              <a:srgbClr val="C7C7D0"/>
            </a:solidFill>
            <a:prstDash val="solid"/>
          </a:ln>
        </p:spPr>
      </p:sp>
      <p:pic>
        <p:nvPicPr>
          <p:cNvPr id="12" name="Image 2" descr="preencoded.png">    </p:cNvPr>
          <p:cNvPicPr>
            <a:picLocks noChangeAspect="1"/>
          </p:cNvPicPr>
          <p:nvPr/>
        </p:nvPicPr>
        <p:blipFill>
          <a:blip r:embed="rId3"/>
          <a:stretch>
            <a:fillRect/>
          </a:stretch>
        </p:blipFill>
        <p:spPr>
          <a:xfrm>
            <a:off x="878860" y="3920490"/>
            <a:ext cx="340162" cy="425291"/>
          </a:xfrm>
          <a:prstGeom prst="rect">
            <a:avLst/>
          </a:prstGeom>
        </p:spPr>
      </p:pic>
      <p:sp>
        <p:nvSpPr>
          <p:cNvPr id="13" name="Text 8"/>
          <p:cNvSpPr/>
          <p:nvPr/>
        </p:nvSpPr>
        <p:spPr>
          <a:xfrm>
            <a:off x="2183011" y="3849648"/>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3C3939"/>
                </a:solidFill>
                <a:latin typeface="Raleway" pitchFamily="34" charset="0"/>
                <a:ea typeface="Raleway" pitchFamily="34" charset="-122"/>
                <a:cs typeface="Raleway" pitchFamily="34" charset="-120"/>
              </a:rPr>
              <a:t>Khởi động nhẹ</a:t>
            </a:r>
            <a:endParaRPr lang="en-US" sz="2200" dirty="0"/>
          </a:p>
        </p:txBody>
      </p:sp>
      <p:sp>
        <p:nvSpPr>
          <p:cNvPr id="14" name="Text 9"/>
          <p:cNvSpPr/>
          <p:nvPr/>
        </p:nvSpPr>
        <p:spPr>
          <a:xfrm>
            <a:off x="2183011" y="4340066"/>
            <a:ext cx="6167199" cy="725805"/>
          </a:xfrm>
          <a:prstGeom prst="rect">
            <a:avLst/>
          </a:prstGeom>
          <a:noFill/>
          <a:ln/>
        </p:spPr>
        <p:txBody>
          <a:bodyPr wrap="square" lIns="0" tIns="0" rIns="0" bIns="0" rtlCol="0" anchor="t"/>
          <a:lstStyle/>
          <a:p>
            <a:pPr algn="l" indent="0" marL="0">
              <a:lnSpc>
                <a:spcPts val="2850"/>
              </a:lnSpc>
              <a:buNone/>
            </a:pPr>
            <a:r>
              <a:rPr lang="en-US" sz="1750" dirty="0">
                <a:solidFill>
                  <a:srgbClr val="3C3939"/>
                </a:solidFill>
                <a:latin typeface="Roboto" pitchFamily="34" charset="0"/>
                <a:ea typeface="Roboto" pitchFamily="34" charset="-122"/>
                <a:cs typeface="Roboto" pitchFamily="34" charset="-120"/>
              </a:rPr>
              <a:t>Hướng dẫn trẻ thực hiện các động tác đơn giản: quay tay, lắc vai, bước tại chỗ, bật nhẹ để chuẩn bị cơ thể.</a:t>
            </a:r>
            <a:endParaRPr lang="en-US" sz="1750" dirty="0"/>
          </a:p>
        </p:txBody>
      </p:sp>
      <p:sp>
        <p:nvSpPr>
          <p:cNvPr id="15" name="Shape 10"/>
          <p:cNvSpPr/>
          <p:nvPr/>
        </p:nvSpPr>
        <p:spPr>
          <a:xfrm>
            <a:off x="1273612" y="6014561"/>
            <a:ext cx="680442" cy="30480"/>
          </a:xfrm>
          <a:prstGeom prst="roundRect">
            <a:avLst>
              <a:gd name="adj" fmla="val 312558"/>
            </a:avLst>
          </a:prstGeom>
          <a:solidFill>
            <a:srgbClr val="C7C7D0"/>
          </a:solidFill>
          <a:ln/>
        </p:spPr>
      </p:sp>
      <p:sp>
        <p:nvSpPr>
          <p:cNvPr id="16" name="Shape 11"/>
          <p:cNvSpPr/>
          <p:nvPr/>
        </p:nvSpPr>
        <p:spPr>
          <a:xfrm>
            <a:off x="793790" y="5774650"/>
            <a:ext cx="510302" cy="510302"/>
          </a:xfrm>
          <a:prstGeom prst="roundRect">
            <a:avLst>
              <a:gd name="adj" fmla="val 18669"/>
            </a:avLst>
          </a:prstGeom>
          <a:solidFill>
            <a:srgbClr val="E1E1EA"/>
          </a:solidFill>
          <a:ln w="7620">
            <a:solidFill>
              <a:srgbClr val="C7C7D0"/>
            </a:solidFill>
            <a:prstDash val="solid"/>
          </a:ln>
        </p:spPr>
      </p:sp>
      <p:pic>
        <p:nvPicPr>
          <p:cNvPr id="17" name="Image 3" descr="preencoded.png">    </p:cNvPr>
          <p:cNvPicPr>
            <a:picLocks noChangeAspect="1"/>
          </p:cNvPicPr>
          <p:nvPr/>
        </p:nvPicPr>
        <p:blipFill>
          <a:blip r:embed="rId4"/>
          <a:stretch>
            <a:fillRect/>
          </a:stretch>
        </p:blipFill>
        <p:spPr>
          <a:xfrm>
            <a:off x="878860" y="5817156"/>
            <a:ext cx="340162" cy="425291"/>
          </a:xfrm>
          <a:prstGeom prst="rect">
            <a:avLst/>
          </a:prstGeom>
        </p:spPr>
      </p:pic>
      <p:sp>
        <p:nvSpPr>
          <p:cNvPr id="18" name="Text 12"/>
          <p:cNvSpPr/>
          <p:nvPr/>
        </p:nvSpPr>
        <p:spPr>
          <a:xfrm>
            <a:off x="2183011" y="5746313"/>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3C3939"/>
                </a:solidFill>
                <a:latin typeface="Raleway" pitchFamily="34" charset="0"/>
                <a:ea typeface="Raleway" pitchFamily="34" charset="-122"/>
                <a:cs typeface="Raleway" pitchFamily="34" charset="-120"/>
              </a:rPr>
              <a:t>Tạo hứng thú</a:t>
            </a:r>
            <a:endParaRPr lang="en-US" sz="2200" dirty="0"/>
          </a:p>
        </p:txBody>
      </p:sp>
      <p:sp>
        <p:nvSpPr>
          <p:cNvPr id="19" name="Text 13"/>
          <p:cNvSpPr/>
          <p:nvPr/>
        </p:nvSpPr>
        <p:spPr>
          <a:xfrm>
            <a:off x="2183011" y="6236732"/>
            <a:ext cx="6167199" cy="1088708"/>
          </a:xfrm>
          <a:prstGeom prst="rect">
            <a:avLst/>
          </a:prstGeom>
          <a:noFill/>
          <a:ln/>
        </p:spPr>
        <p:txBody>
          <a:bodyPr wrap="square" lIns="0" tIns="0" rIns="0" bIns="0" rtlCol="0" anchor="t"/>
          <a:lstStyle/>
          <a:p>
            <a:pPr algn="l" indent="0" marL="0">
              <a:lnSpc>
                <a:spcPts val="2850"/>
              </a:lnSpc>
              <a:buNone/>
            </a:pPr>
            <a:r>
              <a:rPr lang="en-US" sz="1750" dirty="0">
                <a:solidFill>
                  <a:srgbClr val="3C3939"/>
                </a:solidFill>
                <a:latin typeface="Roboto" pitchFamily="34" charset="0"/>
                <a:ea typeface="Roboto" pitchFamily="34" charset="-122"/>
                <a:cs typeface="Roboto" pitchFamily="34" charset="-120"/>
              </a:rPr>
              <a:t>Giáo viên giới thiệu: "Hôm nay lớp mình sẽ cùng nhau đá bóng vào gôn như các cầu thủ nhé!" để kích thích sự tò mò và hứng thú của trẻ.</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2686050"/>
          </a:xfrm>
          <a:prstGeom prst="rect">
            <a:avLst/>
          </a:prstGeom>
        </p:spPr>
      </p:pic>
      <p:sp>
        <p:nvSpPr>
          <p:cNvPr id="3" name="Text 0"/>
          <p:cNvSpPr/>
          <p:nvPr/>
        </p:nvSpPr>
        <p:spPr>
          <a:xfrm>
            <a:off x="751999" y="3278148"/>
            <a:ext cx="5372219" cy="671512"/>
          </a:xfrm>
          <a:prstGeom prst="rect">
            <a:avLst/>
          </a:prstGeom>
          <a:noFill/>
          <a:ln/>
        </p:spPr>
        <p:txBody>
          <a:bodyPr wrap="none" lIns="0" tIns="0" rIns="0" bIns="0" rtlCol="0" anchor="t"/>
          <a:lstStyle/>
          <a:p>
            <a:pPr algn="l" indent="0" marL="0">
              <a:lnSpc>
                <a:spcPts val="5250"/>
              </a:lnSpc>
              <a:buNone/>
            </a:pPr>
            <a:r>
              <a:rPr lang="en-US" sz="4200" dirty="0">
                <a:solidFill>
                  <a:srgbClr val="1B1B27"/>
                </a:solidFill>
                <a:latin typeface="Raleway" pitchFamily="34" charset="0"/>
                <a:ea typeface="Raleway" pitchFamily="34" charset="-122"/>
                <a:cs typeface="Raleway" pitchFamily="34" charset="-120"/>
              </a:rPr>
              <a:t>Hoạt Động Chính</a:t>
            </a:r>
            <a:endParaRPr lang="en-US" sz="4200" dirty="0"/>
          </a:p>
        </p:txBody>
      </p:sp>
      <p:sp>
        <p:nvSpPr>
          <p:cNvPr id="4" name="Shape 1"/>
          <p:cNvSpPr/>
          <p:nvPr/>
        </p:nvSpPr>
        <p:spPr>
          <a:xfrm>
            <a:off x="751999" y="4916567"/>
            <a:ext cx="4160520" cy="214789"/>
          </a:xfrm>
          <a:prstGeom prst="roundRect">
            <a:avLst>
              <a:gd name="adj" fmla="val 42020"/>
            </a:avLst>
          </a:prstGeom>
          <a:solidFill>
            <a:srgbClr val="E1E1EA"/>
          </a:solidFill>
          <a:ln w="7620">
            <a:solidFill>
              <a:srgbClr val="C7C7D0"/>
            </a:solidFill>
            <a:prstDash val="solid"/>
          </a:ln>
        </p:spPr>
      </p:sp>
      <p:sp>
        <p:nvSpPr>
          <p:cNvPr id="5" name="Text 2"/>
          <p:cNvSpPr/>
          <p:nvPr/>
        </p:nvSpPr>
        <p:spPr>
          <a:xfrm>
            <a:off x="751999" y="5453658"/>
            <a:ext cx="2857738" cy="335756"/>
          </a:xfrm>
          <a:prstGeom prst="rect">
            <a:avLst/>
          </a:prstGeom>
          <a:noFill/>
          <a:ln/>
        </p:spPr>
        <p:txBody>
          <a:bodyPr wrap="none" lIns="0" tIns="0" rIns="0" bIns="0" rtlCol="0" anchor="t"/>
          <a:lstStyle/>
          <a:p>
            <a:pPr algn="l" indent="0" marL="0">
              <a:lnSpc>
                <a:spcPts val="2600"/>
              </a:lnSpc>
              <a:buNone/>
            </a:pPr>
            <a:r>
              <a:rPr lang="en-US" sz="2100" dirty="0">
                <a:solidFill>
                  <a:srgbClr val="3C3939"/>
                </a:solidFill>
                <a:latin typeface="Raleway" pitchFamily="34" charset="0"/>
                <a:ea typeface="Raleway" pitchFamily="34" charset="-122"/>
                <a:cs typeface="Raleway" pitchFamily="34" charset="-120"/>
              </a:rPr>
              <a:t>Cô làm mẫu - giải thích</a:t>
            </a:r>
            <a:endParaRPr lang="en-US" sz="2100" dirty="0"/>
          </a:p>
        </p:txBody>
      </p:sp>
      <p:sp>
        <p:nvSpPr>
          <p:cNvPr id="6" name="Text 3"/>
          <p:cNvSpPr/>
          <p:nvPr/>
        </p:nvSpPr>
        <p:spPr>
          <a:xfrm>
            <a:off x="751999" y="5918240"/>
            <a:ext cx="4160520" cy="1719263"/>
          </a:xfrm>
          <a:prstGeom prst="rect">
            <a:avLst/>
          </a:prstGeom>
          <a:noFill/>
          <a:ln/>
        </p:spPr>
        <p:txBody>
          <a:bodyPr wrap="square" lIns="0" tIns="0" rIns="0" bIns="0" rtlCol="0" anchor="t"/>
          <a:lstStyle/>
          <a:p>
            <a:pPr algn="l" indent="0" marL="0">
              <a:lnSpc>
                <a:spcPts val="2700"/>
              </a:lnSpc>
              <a:buNone/>
            </a:pPr>
            <a:r>
              <a:rPr lang="en-US" sz="1650" dirty="0">
                <a:solidFill>
                  <a:srgbClr val="3C3939"/>
                </a:solidFill>
                <a:latin typeface="Roboto" pitchFamily="34" charset="0"/>
                <a:ea typeface="Roboto" pitchFamily="34" charset="-122"/>
                <a:cs typeface="Roboto" pitchFamily="34" charset="-120"/>
              </a:rPr>
              <a:t>Cô đứng sau vạch, dùng chân nhẹ nhàng đá bóng vào lưới: "Cô đặt bóng trước mặt, đứng thẳng, rồi dùng chân đẩy bóng về phía gôn." "Không dùng tay nhé, chỉ dùng chân thôi!"</a:t>
            </a:r>
            <a:endParaRPr lang="en-US" sz="1650" dirty="0"/>
          </a:p>
        </p:txBody>
      </p:sp>
      <p:sp>
        <p:nvSpPr>
          <p:cNvPr id="7" name="Shape 4"/>
          <p:cNvSpPr/>
          <p:nvPr/>
        </p:nvSpPr>
        <p:spPr>
          <a:xfrm>
            <a:off x="5234821" y="4594265"/>
            <a:ext cx="4160639" cy="214789"/>
          </a:xfrm>
          <a:prstGeom prst="roundRect">
            <a:avLst>
              <a:gd name="adj" fmla="val 42020"/>
            </a:avLst>
          </a:prstGeom>
          <a:solidFill>
            <a:srgbClr val="E1E1EA"/>
          </a:solidFill>
          <a:ln w="7620">
            <a:solidFill>
              <a:srgbClr val="C7C7D0"/>
            </a:solidFill>
            <a:prstDash val="solid"/>
          </a:ln>
        </p:spPr>
      </p:sp>
      <p:sp>
        <p:nvSpPr>
          <p:cNvPr id="8" name="Text 5"/>
          <p:cNvSpPr/>
          <p:nvPr/>
        </p:nvSpPr>
        <p:spPr>
          <a:xfrm>
            <a:off x="5234821" y="5131356"/>
            <a:ext cx="2795111" cy="335756"/>
          </a:xfrm>
          <a:prstGeom prst="rect">
            <a:avLst/>
          </a:prstGeom>
          <a:noFill/>
          <a:ln/>
        </p:spPr>
        <p:txBody>
          <a:bodyPr wrap="none" lIns="0" tIns="0" rIns="0" bIns="0" rtlCol="0" anchor="t"/>
          <a:lstStyle/>
          <a:p>
            <a:pPr algn="l" indent="0" marL="0">
              <a:lnSpc>
                <a:spcPts val="2600"/>
              </a:lnSpc>
              <a:buNone/>
            </a:pPr>
            <a:r>
              <a:rPr lang="en-US" sz="2100" dirty="0">
                <a:solidFill>
                  <a:srgbClr val="3C3939"/>
                </a:solidFill>
                <a:latin typeface="Raleway" pitchFamily="34" charset="0"/>
                <a:ea typeface="Raleway" pitchFamily="34" charset="-122"/>
                <a:cs typeface="Raleway" pitchFamily="34" charset="-120"/>
              </a:rPr>
              <a:t>Trẻ thực hiện theo lượt</a:t>
            </a:r>
            <a:endParaRPr lang="en-US" sz="2100" dirty="0"/>
          </a:p>
        </p:txBody>
      </p:sp>
      <p:sp>
        <p:nvSpPr>
          <p:cNvPr id="9" name="Text 6"/>
          <p:cNvSpPr/>
          <p:nvPr/>
        </p:nvSpPr>
        <p:spPr>
          <a:xfrm>
            <a:off x="5234821" y="5595938"/>
            <a:ext cx="4160639" cy="1375410"/>
          </a:xfrm>
          <a:prstGeom prst="rect">
            <a:avLst/>
          </a:prstGeom>
          <a:noFill/>
          <a:ln/>
        </p:spPr>
        <p:txBody>
          <a:bodyPr wrap="square" lIns="0" tIns="0" rIns="0" bIns="0" rtlCol="0" anchor="t"/>
          <a:lstStyle/>
          <a:p>
            <a:pPr algn="l" indent="0" marL="0">
              <a:lnSpc>
                <a:spcPts val="2700"/>
              </a:lnSpc>
              <a:buNone/>
            </a:pPr>
            <a:r>
              <a:rPr lang="en-US" sz="1650" dirty="0">
                <a:solidFill>
                  <a:srgbClr val="3C3939"/>
                </a:solidFill>
                <a:latin typeface="Roboto" pitchFamily="34" charset="0"/>
                <a:ea typeface="Roboto" pitchFamily="34" charset="-122"/>
                <a:cs typeface="Roboto" pitchFamily="34" charset="-120"/>
              </a:rPr>
              <a:t>Cho từng trẻ lên đá bóng vào lưới. Gợi ý lời khen: "Wow! Bạn đá rất mạnh nhé!" "Bóng đã vào gôn rồi, giỏi quá!" Với trẻ nhút nhát, cô hỗ trợ tay nắm chân, giữ thăng bằng.</a:t>
            </a:r>
            <a:endParaRPr lang="en-US" sz="1650" dirty="0"/>
          </a:p>
        </p:txBody>
      </p:sp>
      <p:sp>
        <p:nvSpPr>
          <p:cNvPr id="10" name="Shape 7"/>
          <p:cNvSpPr/>
          <p:nvPr/>
        </p:nvSpPr>
        <p:spPr>
          <a:xfrm>
            <a:off x="9717762" y="4271963"/>
            <a:ext cx="4160639" cy="214789"/>
          </a:xfrm>
          <a:prstGeom prst="roundRect">
            <a:avLst>
              <a:gd name="adj" fmla="val 42020"/>
            </a:avLst>
          </a:prstGeom>
          <a:solidFill>
            <a:srgbClr val="E1E1EA"/>
          </a:solidFill>
          <a:ln w="7620">
            <a:solidFill>
              <a:srgbClr val="C7C7D0"/>
            </a:solidFill>
            <a:prstDash val="solid"/>
          </a:ln>
        </p:spPr>
      </p:sp>
      <p:sp>
        <p:nvSpPr>
          <p:cNvPr id="11" name="Text 8"/>
          <p:cNvSpPr/>
          <p:nvPr/>
        </p:nvSpPr>
        <p:spPr>
          <a:xfrm>
            <a:off x="9717762" y="4809053"/>
            <a:ext cx="2686050" cy="335756"/>
          </a:xfrm>
          <a:prstGeom prst="rect">
            <a:avLst/>
          </a:prstGeom>
          <a:noFill/>
          <a:ln/>
        </p:spPr>
        <p:txBody>
          <a:bodyPr wrap="none" lIns="0" tIns="0" rIns="0" bIns="0" rtlCol="0" anchor="t"/>
          <a:lstStyle/>
          <a:p>
            <a:pPr algn="l" indent="0" marL="0">
              <a:lnSpc>
                <a:spcPts val="2600"/>
              </a:lnSpc>
              <a:buNone/>
            </a:pPr>
            <a:r>
              <a:rPr lang="en-US" sz="2100" dirty="0">
                <a:solidFill>
                  <a:srgbClr val="3C3939"/>
                </a:solidFill>
                <a:latin typeface="Raleway" pitchFamily="34" charset="0"/>
                <a:ea typeface="Raleway" pitchFamily="34" charset="-122"/>
                <a:cs typeface="Raleway" pitchFamily="34" charset="-120"/>
              </a:rPr>
              <a:t>Thi đua nhóm nhỏ</a:t>
            </a:r>
            <a:endParaRPr lang="en-US" sz="2100" dirty="0"/>
          </a:p>
        </p:txBody>
      </p:sp>
      <p:sp>
        <p:nvSpPr>
          <p:cNvPr id="12" name="Text 9"/>
          <p:cNvSpPr/>
          <p:nvPr/>
        </p:nvSpPr>
        <p:spPr>
          <a:xfrm>
            <a:off x="9717762" y="5273635"/>
            <a:ext cx="4160639" cy="1031558"/>
          </a:xfrm>
          <a:prstGeom prst="rect">
            <a:avLst/>
          </a:prstGeom>
          <a:noFill/>
          <a:ln/>
        </p:spPr>
        <p:txBody>
          <a:bodyPr wrap="square" lIns="0" tIns="0" rIns="0" bIns="0" rtlCol="0" anchor="t"/>
          <a:lstStyle/>
          <a:p>
            <a:pPr algn="l" indent="0" marL="0">
              <a:lnSpc>
                <a:spcPts val="2700"/>
              </a:lnSpc>
              <a:buNone/>
            </a:pPr>
            <a:r>
              <a:rPr lang="en-US" sz="1650" dirty="0">
                <a:solidFill>
                  <a:srgbClr val="3C3939"/>
                </a:solidFill>
                <a:latin typeface="Roboto" pitchFamily="34" charset="0"/>
                <a:ea typeface="Roboto" pitchFamily="34" charset="-122"/>
                <a:cs typeface="Roboto" pitchFamily="34" charset="-120"/>
              </a:rPr>
              <a:t>Nếu trẻ hợp tác tốt, chia thành 2-3 nhóm nhỏ. Nhóm nào đá trúng gôn nhiều hơn sẽ được cô tặng sticker hoặc cổ vũ nhiệt tình.</a:t>
            </a:r>
            <a:endParaRPr lang="en-US" sz="16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1251109"/>
            <a:ext cx="5670590" cy="708779"/>
          </a:xfrm>
          <a:prstGeom prst="rect">
            <a:avLst/>
          </a:prstGeom>
          <a:noFill/>
          <a:ln/>
        </p:spPr>
        <p:txBody>
          <a:bodyPr wrap="none" lIns="0" tIns="0" rIns="0" bIns="0" rtlCol="0" anchor="t"/>
          <a:lstStyle/>
          <a:p>
            <a:pPr algn="l" indent="0" marL="0">
              <a:lnSpc>
                <a:spcPts val="5550"/>
              </a:lnSpc>
              <a:buNone/>
            </a:pPr>
            <a:r>
              <a:rPr lang="en-US" sz="4450" dirty="0">
                <a:solidFill>
                  <a:srgbClr val="1B1B27"/>
                </a:solidFill>
                <a:latin typeface="Raleway" pitchFamily="34" charset="0"/>
                <a:ea typeface="Raleway" pitchFamily="34" charset="-122"/>
                <a:cs typeface="Raleway" pitchFamily="34" charset="-120"/>
              </a:rPr>
              <a:t>Hồi Tĩnh - Kết Thúc</a:t>
            </a:r>
            <a:endParaRPr lang="en-US" sz="4450" dirty="0"/>
          </a:p>
        </p:txBody>
      </p:sp>
      <p:sp>
        <p:nvSpPr>
          <p:cNvPr id="3" name="Text 1"/>
          <p:cNvSpPr/>
          <p:nvPr/>
        </p:nvSpPr>
        <p:spPr>
          <a:xfrm>
            <a:off x="1857256" y="2680097"/>
            <a:ext cx="2835235" cy="354330"/>
          </a:xfrm>
          <a:prstGeom prst="rect">
            <a:avLst/>
          </a:prstGeom>
          <a:noFill/>
          <a:ln/>
        </p:spPr>
        <p:txBody>
          <a:bodyPr wrap="none" lIns="0" tIns="0" rIns="0" bIns="0" rtlCol="0" anchor="t"/>
          <a:lstStyle/>
          <a:p>
            <a:pPr algn="r" indent="0" marL="0">
              <a:lnSpc>
                <a:spcPts val="2750"/>
              </a:lnSpc>
              <a:buNone/>
            </a:pPr>
            <a:r>
              <a:rPr lang="en-US" sz="2200" dirty="0">
                <a:solidFill>
                  <a:srgbClr val="3C3939"/>
                </a:solidFill>
                <a:latin typeface="Raleway" pitchFamily="34" charset="0"/>
                <a:ea typeface="Raleway" pitchFamily="34" charset="-122"/>
                <a:cs typeface="Raleway" pitchFamily="34" charset="-120"/>
              </a:rPr>
              <a:t>Thư giãn</a:t>
            </a:r>
            <a:endParaRPr lang="en-US" sz="2200" dirty="0"/>
          </a:p>
        </p:txBody>
      </p:sp>
      <p:sp>
        <p:nvSpPr>
          <p:cNvPr id="4" name="Text 2"/>
          <p:cNvSpPr/>
          <p:nvPr/>
        </p:nvSpPr>
        <p:spPr>
          <a:xfrm>
            <a:off x="793790" y="3170515"/>
            <a:ext cx="3898702" cy="1088708"/>
          </a:xfrm>
          <a:prstGeom prst="rect">
            <a:avLst/>
          </a:prstGeom>
          <a:noFill/>
          <a:ln/>
        </p:spPr>
        <p:txBody>
          <a:bodyPr wrap="square" lIns="0" tIns="0" rIns="0" bIns="0" rtlCol="0" anchor="t"/>
          <a:lstStyle/>
          <a:p>
            <a:pPr algn="r" indent="0" marL="0">
              <a:lnSpc>
                <a:spcPts val="2850"/>
              </a:lnSpc>
              <a:buNone/>
            </a:pPr>
            <a:r>
              <a:rPr lang="en-US" sz="1750" dirty="0">
                <a:solidFill>
                  <a:srgbClr val="3C3939"/>
                </a:solidFill>
                <a:latin typeface="Roboto" pitchFamily="34" charset="0"/>
                <a:ea typeface="Roboto" pitchFamily="34" charset="-122"/>
                <a:cs typeface="Roboto" pitchFamily="34" charset="-120"/>
              </a:rPr>
              <a:t>Cô và trẻ cùng ngồi thành vòng tròn, thả lỏng cơ thể sau hoạt động vận động mạnh.</a:t>
            </a:r>
            <a:endParaRPr lang="en-US" sz="1750" dirty="0"/>
          </a:p>
        </p:txBody>
      </p:sp>
      <p:pic>
        <p:nvPicPr>
          <p:cNvPr id="5" name="Image 0" descr="preencoded.png">    </p:cNvPr>
          <p:cNvPicPr>
            <a:picLocks noChangeAspect="1"/>
          </p:cNvPicPr>
          <p:nvPr/>
        </p:nvPicPr>
        <p:blipFill>
          <a:blip r:embed="rId1"/>
          <a:stretch>
            <a:fillRect/>
          </a:stretch>
        </p:blipFill>
        <p:spPr>
          <a:xfrm>
            <a:off x="5032653" y="2413516"/>
            <a:ext cx="4564975" cy="4564975"/>
          </a:xfrm>
          <a:prstGeom prst="rect">
            <a:avLst/>
          </a:prstGeom>
        </p:spPr>
      </p:pic>
      <p:pic>
        <p:nvPicPr>
          <p:cNvPr id="6" name="Image 1" descr="preencoded.png">    </p:cNvPr>
          <p:cNvPicPr>
            <a:picLocks noChangeAspect="1"/>
          </p:cNvPicPr>
          <p:nvPr/>
        </p:nvPicPr>
        <p:blipFill>
          <a:blip r:embed="rId2"/>
          <a:stretch>
            <a:fillRect/>
          </a:stretch>
        </p:blipFill>
        <p:spPr>
          <a:xfrm>
            <a:off x="6015633" y="3353991"/>
            <a:ext cx="339328" cy="424220"/>
          </a:xfrm>
          <a:prstGeom prst="rect">
            <a:avLst/>
          </a:prstGeom>
        </p:spPr>
      </p:pic>
      <p:sp>
        <p:nvSpPr>
          <p:cNvPr id="7" name="Text 3"/>
          <p:cNvSpPr/>
          <p:nvPr/>
        </p:nvSpPr>
        <p:spPr>
          <a:xfrm>
            <a:off x="9937790" y="2680097"/>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3C3939"/>
                </a:solidFill>
                <a:latin typeface="Raleway" pitchFamily="34" charset="0"/>
                <a:ea typeface="Raleway" pitchFamily="34" charset="-122"/>
                <a:cs typeface="Raleway" pitchFamily="34" charset="-120"/>
              </a:rPr>
              <a:t>Đánh giá</a:t>
            </a:r>
            <a:endParaRPr lang="en-US" sz="2200" dirty="0"/>
          </a:p>
        </p:txBody>
      </p:sp>
      <p:sp>
        <p:nvSpPr>
          <p:cNvPr id="8" name="Text 4"/>
          <p:cNvSpPr/>
          <p:nvPr/>
        </p:nvSpPr>
        <p:spPr>
          <a:xfrm>
            <a:off x="9937790" y="3170515"/>
            <a:ext cx="3898821" cy="1088708"/>
          </a:xfrm>
          <a:prstGeom prst="rect">
            <a:avLst/>
          </a:prstGeom>
          <a:noFill/>
          <a:ln/>
        </p:spPr>
        <p:txBody>
          <a:bodyPr wrap="square" lIns="0" tIns="0" rIns="0" bIns="0" rtlCol="0" anchor="t"/>
          <a:lstStyle/>
          <a:p>
            <a:pPr algn="l" indent="0" marL="0">
              <a:lnSpc>
                <a:spcPts val="2850"/>
              </a:lnSpc>
              <a:buNone/>
            </a:pPr>
            <a:r>
              <a:rPr lang="en-US" sz="1750" dirty="0">
                <a:solidFill>
                  <a:srgbClr val="3C3939"/>
                </a:solidFill>
                <a:latin typeface="Roboto" pitchFamily="34" charset="0"/>
                <a:ea typeface="Roboto" pitchFamily="34" charset="-122"/>
                <a:cs typeface="Roboto" pitchFamily="34" charset="-120"/>
              </a:rPr>
              <a:t>Hỏi trẻ: "Con vừa làm gì với quả bóng?" "Con có vui khi đá bóng không?" để trẻ chia sẻ cảm nhận.</a:t>
            </a:r>
            <a:endParaRPr lang="en-US" sz="1750" dirty="0"/>
          </a:p>
        </p:txBody>
      </p:sp>
      <p:pic>
        <p:nvPicPr>
          <p:cNvPr id="9" name="Image 2" descr="preencoded.png">    </p:cNvPr>
          <p:cNvPicPr>
            <a:picLocks noChangeAspect="1"/>
          </p:cNvPicPr>
          <p:nvPr/>
        </p:nvPicPr>
        <p:blipFill>
          <a:blip r:embed="rId3"/>
          <a:stretch>
            <a:fillRect/>
          </a:stretch>
        </p:blipFill>
        <p:spPr>
          <a:xfrm>
            <a:off x="5032653" y="2413516"/>
            <a:ext cx="4564975" cy="4564975"/>
          </a:xfrm>
          <a:prstGeom prst="rect">
            <a:avLst/>
          </a:prstGeom>
        </p:spPr>
      </p:pic>
      <p:pic>
        <p:nvPicPr>
          <p:cNvPr id="10" name="Image 3" descr="preencoded.png">    </p:cNvPr>
          <p:cNvPicPr>
            <a:picLocks noChangeAspect="1"/>
          </p:cNvPicPr>
          <p:nvPr/>
        </p:nvPicPr>
        <p:blipFill>
          <a:blip r:embed="rId4"/>
          <a:stretch>
            <a:fillRect/>
          </a:stretch>
        </p:blipFill>
        <p:spPr>
          <a:xfrm>
            <a:off x="8275201" y="3353991"/>
            <a:ext cx="339328" cy="424220"/>
          </a:xfrm>
          <a:prstGeom prst="rect">
            <a:avLst/>
          </a:prstGeom>
        </p:spPr>
      </p:pic>
      <p:sp>
        <p:nvSpPr>
          <p:cNvPr id="11" name="Text 5"/>
          <p:cNvSpPr/>
          <p:nvPr/>
        </p:nvSpPr>
        <p:spPr>
          <a:xfrm>
            <a:off x="9937790" y="5132665"/>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3C3939"/>
                </a:solidFill>
                <a:latin typeface="Raleway" pitchFamily="34" charset="0"/>
                <a:ea typeface="Raleway" pitchFamily="34" charset="-122"/>
                <a:cs typeface="Raleway" pitchFamily="34" charset="-120"/>
              </a:rPr>
              <a:t>Khen thưởng</a:t>
            </a:r>
            <a:endParaRPr lang="en-US" sz="2200" dirty="0"/>
          </a:p>
        </p:txBody>
      </p:sp>
      <p:sp>
        <p:nvSpPr>
          <p:cNvPr id="12" name="Text 6"/>
          <p:cNvSpPr/>
          <p:nvPr/>
        </p:nvSpPr>
        <p:spPr>
          <a:xfrm>
            <a:off x="9937790" y="5623084"/>
            <a:ext cx="3898821" cy="1088708"/>
          </a:xfrm>
          <a:prstGeom prst="rect">
            <a:avLst/>
          </a:prstGeom>
          <a:noFill/>
          <a:ln/>
        </p:spPr>
        <p:txBody>
          <a:bodyPr wrap="square" lIns="0" tIns="0" rIns="0" bIns="0" rtlCol="0" anchor="t"/>
          <a:lstStyle/>
          <a:p>
            <a:pPr algn="l" indent="0" marL="0">
              <a:lnSpc>
                <a:spcPts val="2850"/>
              </a:lnSpc>
              <a:buNone/>
            </a:pPr>
            <a:r>
              <a:rPr lang="en-US" sz="1750" dirty="0">
                <a:solidFill>
                  <a:srgbClr val="3C3939"/>
                </a:solidFill>
                <a:latin typeface="Roboto" pitchFamily="34" charset="0"/>
                <a:ea typeface="Roboto" pitchFamily="34" charset="-122"/>
                <a:cs typeface="Roboto" pitchFamily="34" charset="-120"/>
              </a:rPr>
              <a:t>Nhận xét – khen ngợi – cho điểm sticker/tem vui để khuyến khích tinh thần tham gia của trẻ.</a:t>
            </a:r>
            <a:endParaRPr lang="en-US" sz="1750" dirty="0"/>
          </a:p>
        </p:txBody>
      </p:sp>
      <p:pic>
        <p:nvPicPr>
          <p:cNvPr id="13" name="Image 4" descr="preencoded.png">    </p:cNvPr>
          <p:cNvPicPr>
            <a:picLocks noChangeAspect="1"/>
          </p:cNvPicPr>
          <p:nvPr/>
        </p:nvPicPr>
        <p:blipFill>
          <a:blip r:embed="rId5"/>
          <a:stretch>
            <a:fillRect/>
          </a:stretch>
        </p:blipFill>
        <p:spPr>
          <a:xfrm>
            <a:off x="5032653" y="2413516"/>
            <a:ext cx="4564975" cy="4564975"/>
          </a:xfrm>
          <a:prstGeom prst="rect">
            <a:avLst/>
          </a:prstGeom>
        </p:spPr>
      </p:pic>
      <p:pic>
        <p:nvPicPr>
          <p:cNvPr id="14" name="Image 5" descr="preencoded.png">    </p:cNvPr>
          <p:cNvPicPr>
            <a:picLocks noChangeAspect="1"/>
          </p:cNvPicPr>
          <p:nvPr/>
        </p:nvPicPr>
        <p:blipFill>
          <a:blip r:embed="rId6"/>
          <a:stretch>
            <a:fillRect/>
          </a:stretch>
        </p:blipFill>
        <p:spPr>
          <a:xfrm>
            <a:off x="8275201" y="5613559"/>
            <a:ext cx="339328" cy="424220"/>
          </a:xfrm>
          <a:prstGeom prst="rect">
            <a:avLst/>
          </a:prstGeom>
        </p:spPr>
      </p:pic>
      <p:sp>
        <p:nvSpPr>
          <p:cNvPr id="15" name="Text 7"/>
          <p:cNvSpPr/>
          <p:nvPr/>
        </p:nvSpPr>
        <p:spPr>
          <a:xfrm>
            <a:off x="1857256" y="5132665"/>
            <a:ext cx="2835235" cy="354330"/>
          </a:xfrm>
          <a:prstGeom prst="rect">
            <a:avLst/>
          </a:prstGeom>
          <a:noFill/>
          <a:ln/>
        </p:spPr>
        <p:txBody>
          <a:bodyPr wrap="none" lIns="0" tIns="0" rIns="0" bIns="0" rtlCol="0" anchor="t"/>
          <a:lstStyle/>
          <a:p>
            <a:pPr algn="r" indent="0" marL="0">
              <a:lnSpc>
                <a:spcPts val="2750"/>
              </a:lnSpc>
              <a:buNone/>
            </a:pPr>
            <a:r>
              <a:rPr lang="en-US" sz="2200" dirty="0">
                <a:solidFill>
                  <a:srgbClr val="3C3939"/>
                </a:solidFill>
                <a:latin typeface="Raleway" pitchFamily="34" charset="0"/>
                <a:ea typeface="Raleway" pitchFamily="34" charset="-122"/>
                <a:cs typeface="Raleway" pitchFamily="34" charset="-120"/>
              </a:rPr>
              <a:t>Nhắc nhở</a:t>
            </a:r>
            <a:endParaRPr lang="en-US" sz="2200" dirty="0"/>
          </a:p>
        </p:txBody>
      </p:sp>
      <p:sp>
        <p:nvSpPr>
          <p:cNvPr id="16" name="Text 8"/>
          <p:cNvSpPr/>
          <p:nvPr/>
        </p:nvSpPr>
        <p:spPr>
          <a:xfrm>
            <a:off x="793790" y="5623084"/>
            <a:ext cx="3898702" cy="1088708"/>
          </a:xfrm>
          <a:prstGeom prst="rect">
            <a:avLst/>
          </a:prstGeom>
          <a:noFill/>
          <a:ln/>
        </p:spPr>
        <p:txBody>
          <a:bodyPr wrap="square" lIns="0" tIns="0" rIns="0" bIns="0" rtlCol="0" anchor="t"/>
          <a:lstStyle/>
          <a:p>
            <a:pPr algn="r" indent="0" marL="0">
              <a:lnSpc>
                <a:spcPts val="2850"/>
              </a:lnSpc>
              <a:buNone/>
            </a:pPr>
            <a:r>
              <a:rPr lang="en-US" sz="1750" dirty="0">
                <a:solidFill>
                  <a:srgbClr val="3C3939"/>
                </a:solidFill>
                <a:latin typeface="Roboto" pitchFamily="34" charset="0"/>
                <a:ea typeface="Roboto" pitchFamily="34" charset="-122"/>
                <a:cs typeface="Roboto" pitchFamily="34" charset="-120"/>
              </a:rPr>
              <a:t>Nhắc trẻ: "Khi chơi bóng phải cẩn thận, không giành bóng của bạn nhé!" để hình thành ý thức tập thể.</a:t>
            </a:r>
            <a:endParaRPr lang="en-US" sz="1750" dirty="0"/>
          </a:p>
        </p:txBody>
      </p:sp>
      <p:pic>
        <p:nvPicPr>
          <p:cNvPr id="17" name="Image 6" descr="preencoded.png">    </p:cNvPr>
          <p:cNvPicPr>
            <a:picLocks noChangeAspect="1"/>
          </p:cNvPicPr>
          <p:nvPr/>
        </p:nvPicPr>
        <p:blipFill>
          <a:blip r:embed="rId7"/>
          <a:stretch>
            <a:fillRect/>
          </a:stretch>
        </p:blipFill>
        <p:spPr>
          <a:xfrm>
            <a:off x="5032653" y="2413516"/>
            <a:ext cx="4564975" cy="4564975"/>
          </a:xfrm>
          <a:prstGeom prst="rect">
            <a:avLst/>
          </a:prstGeom>
        </p:spPr>
      </p:pic>
      <p:pic>
        <p:nvPicPr>
          <p:cNvPr id="18" name="Image 7" descr="preencoded.png">    </p:cNvPr>
          <p:cNvPicPr>
            <a:picLocks noChangeAspect="1"/>
          </p:cNvPicPr>
          <p:nvPr/>
        </p:nvPicPr>
        <p:blipFill>
          <a:blip r:embed="rId8"/>
          <a:stretch>
            <a:fillRect/>
          </a:stretch>
        </p:blipFill>
        <p:spPr>
          <a:xfrm>
            <a:off x="6015633" y="5613559"/>
            <a:ext cx="339328" cy="42422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93790" y="1085493"/>
            <a:ext cx="5670590" cy="708779"/>
          </a:xfrm>
          <a:prstGeom prst="rect">
            <a:avLst/>
          </a:prstGeom>
          <a:noFill/>
          <a:ln/>
        </p:spPr>
        <p:txBody>
          <a:bodyPr wrap="none" lIns="0" tIns="0" rIns="0" bIns="0" rtlCol="0" anchor="t"/>
          <a:lstStyle/>
          <a:p>
            <a:pPr algn="l" indent="0" marL="0">
              <a:lnSpc>
                <a:spcPts val="5550"/>
              </a:lnSpc>
              <a:buNone/>
            </a:pPr>
            <a:r>
              <a:rPr lang="en-US" sz="4450" dirty="0">
                <a:solidFill>
                  <a:srgbClr val="1B1B27"/>
                </a:solidFill>
                <a:latin typeface="Raleway" pitchFamily="34" charset="0"/>
                <a:ea typeface="Raleway" pitchFamily="34" charset="-122"/>
                <a:cs typeface="Raleway" pitchFamily="34" charset="-120"/>
              </a:rPr>
              <a:t>Hoạt Động Mở Rộng</a:t>
            </a:r>
            <a:endParaRPr lang="en-US" sz="4450" dirty="0"/>
          </a:p>
        </p:txBody>
      </p:sp>
      <p:pic>
        <p:nvPicPr>
          <p:cNvPr id="4" name="Image 1" descr="preencoded.png">    </p:cNvPr>
          <p:cNvPicPr>
            <a:picLocks noChangeAspect="1"/>
          </p:cNvPicPr>
          <p:nvPr/>
        </p:nvPicPr>
        <p:blipFill>
          <a:blip r:embed="rId2"/>
          <a:stretch>
            <a:fillRect/>
          </a:stretch>
        </p:blipFill>
        <p:spPr>
          <a:xfrm>
            <a:off x="793790" y="2174081"/>
            <a:ext cx="566976" cy="566976"/>
          </a:xfrm>
          <a:prstGeom prst="rect">
            <a:avLst/>
          </a:prstGeom>
        </p:spPr>
      </p:pic>
      <p:sp>
        <p:nvSpPr>
          <p:cNvPr id="5" name="Text 1"/>
          <p:cNvSpPr/>
          <p:nvPr/>
        </p:nvSpPr>
        <p:spPr>
          <a:xfrm>
            <a:off x="1587579" y="2134433"/>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3C3939"/>
                </a:solidFill>
                <a:latin typeface="Raleway" pitchFamily="34" charset="0"/>
                <a:ea typeface="Raleway" pitchFamily="34" charset="-122"/>
                <a:cs typeface="Raleway" pitchFamily="34" charset="-120"/>
              </a:rPr>
              <a:t>Chơi tự do</a:t>
            </a:r>
            <a:endParaRPr lang="en-US" sz="2200" dirty="0"/>
          </a:p>
        </p:txBody>
      </p:sp>
      <p:sp>
        <p:nvSpPr>
          <p:cNvPr id="6" name="Text 2"/>
          <p:cNvSpPr/>
          <p:nvPr/>
        </p:nvSpPr>
        <p:spPr>
          <a:xfrm>
            <a:off x="1587579" y="2624852"/>
            <a:ext cx="6762631" cy="725805"/>
          </a:xfrm>
          <a:prstGeom prst="rect">
            <a:avLst/>
          </a:prstGeom>
          <a:noFill/>
          <a:ln/>
        </p:spPr>
        <p:txBody>
          <a:bodyPr wrap="square" lIns="0" tIns="0" rIns="0" bIns="0" rtlCol="0" anchor="t"/>
          <a:lstStyle/>
          <a:p>
            <a:pPr algn="l" indent="0" marL="0">
              <a:lnSpc>
                <a:spcPts val="2850"/>
              </a:lnSpc>
              <a:buNone/>
            </a:pPr>
            <a:r>
              <a:rPr lang="en-US" sz="1750" dirty="0">
                <a:solidFill>
                  <a:srgbClr val="3C3939"/>
                </a:solidFill>
                <a:latin typeface="Roboto" pitchFamily="34" charset="0"/>
                <a:ea typeface="Roboto" pitchFamily="34" charset="-122"/>
                <a:cs typeface="Roboto" pitchFamily="34" charset="-120"/>
              </a:rPr>
              <a:t>Cho trẻ chơi tự do với bóng ở góc vận động để phát triển sáng tạo và tự tin trong vận động.</a:t>
            </a:r>
            <a:endParaRPr lang="en-US" sz="1750" dirty="0"/>
          </a:p>
        </p:txBody>
      </p:sp>
      <p:pic>
        <p:nvPicPr>
          <p:cNvPr id="7" name="Image 2" descr="preencoded.png">    </p:cNvPr>
          <p:cNvPicPr>
            <a:picLocks noChangeAspect="1"/>
          </p:cNvPicPr>
          <p:nvPr/>
        </p:nvPicPr>
        <p:blipFill>
          <a:blip r:embed="rId3"/>
          <a:stretch>
            <a:fillRect/>
          </a:stretch>
        </p:blipFill>
        <p:spPr>
          <a:xfrm>
            <a:off x="793790" y="4070747"/>
            <a:ext cx="566976" cy="566976"/>
          </a:xfrm>
          <a:prstGeom prst="rect">
            <a:avLst/>
          </a:prstGeom>
        </p:spPr>
      </p:pic>
      <p:sp>
        <p:nvSpPr>
          <p:cNvPr id="8" name="Text 3"/>
          <p:cNvSpPr/>
          <p:nvPr/>
        </p:nvSpPr>
        <p:spPr>
          <a:xfrm>
            <a:off x="1587579" y="4031099"/>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3C3939"/>
                </a:solidFill>
                <a:latin typeface="Raleway" pitchFamily="34" charset="0"/>
                <a:ea typeface="Raleway" pitchFamily="34" charset="-122"/>
                <a:cs typeface="Raleway" pitchFamily="34" charset="-120"/>
              </a:rPr>
              <a:t>Đưa bóng về đích</a:t>
            </a:r>
            <a:endParaRPr lang="en-US" sz="2200" dirty="0"/>
          </a:p>
        </p:txBody>
      </p:sp>
      <p:sp>
        <p:nvSpPr>
          <p:cNvPr id="9" name="Text 4"/>
          <p:cNvSpPr/>
          <p:nvPr/>
        </p:nvSpPr>
        <p:spPr>
          <a:xfrm>
            <a:off x="1587579" y="4521517"/>
            <a:ext cx="6762631" cy="725805"/>
          </a:xfrm>
          <a:prstGeom prst="rect">
            <a:avLst/>
          </a:prstGeom>
          <a:noFill/>
          <a:ln/>
        </p:spPr>
        <p:txBody>
          <a:bodyPr wrap="square" lIns="0" tIns="0" rIns="0" bIns="0" rtlCol="0" anchor="t"/>
          <a:lstStyle/>
          <a:p>
            <a:pPr algn="l" indent="0" marL="0">
              <a:lnSpc>
                <a:spcPts val="2850"/>
              </a:lnSpc>
              <a:buNone/>
            </a:pPr>
            <a:r>
              <a:rPr lang="en-US" sz="1750" dirty="0">
                <a:solidFill>
                  <a:srgbClr val="3C3939"/>
                </a:solidFill>
                <a:latin typeface="Roboto" pitchFamily="34" charset="0"/>
                <a:ea typeface="Roboto" pitchFamily="34" charset="-122"/>
                <a:cs typeface="Roboto" pitchFamily="34" charset="-120"/>
              </a:rPr>
              <a:t>Tổ chức trò chơi "Đưa bóng về đích" (lăn bóng, đá bóng qua cọc tiêu...) để phát triển kỹ năng điều khiển bóng đa dạng.</a:t>
            </a:r>
            <a:endParaRPr lang="en-US" sz="1750" dirty="0"/>
          </a:p>
        </p:txBody>
      </p:sp>
      <p:pic>
        <p:nvPicPr>
          <p:cNvPr id="10" name="Image 3" descr="preencoded.png">    </p:cNvPr>
          <p:cNvPicPr>
            <a:picLocks noChangeAspect="1"/>
          </p:cNvPicPr>
          <p:nvPr/>
        </p:nvPicPr>
        <p:blipFill>
          <a:blip r:embed="rId4"/>
          <a:stretch>
            <a:fillRect/>
          </a:stretch>
        </p:blipFill>
        <p:spPr>
          <a:xfrm>
            <a:off x="793790" y="5967413"/>
            <a:ext cx="566976" cy="566976"/>
          </a:xfrm>
          <a:prstGeom prst="rect">
            <a:avLst/>
          </a:prstGeom>
        </p:spPr>
      </p:pic>
      <p:sp>
        <p:nvSpPr>
          <p:cNvPr id="11" name="Text 5"/>
          <p:cNvSpPr/>
          <p:nvPr/>
        </p:nvSpPr>
        <p:spPr>
          <a:xfrm>
            <a:off x="1587579" y="5927765"/>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3C3939"/>
                </a:solidFill>
                <a:latin typeface="Raleway" pitchFamily="34" charset="0"/>
                <a:ea typeface="Raleway" pitchFamily="34" charset="-122"/>
                <a:cs typeface="Raleway" pitchFamily="34" charset="-120"/>
              </a:rPr>
              <a:t>Kết hợp âm nhạc</a:t>
            </a:r>
            <a:endParaRPr lang="en-US" sz="2200" dirty="0"/>
          </a:p>
        </p:txBody>
      </p:sp>
      <p:sp>
        <p:nvSpPr>
          <p:cNvPr id="12" name="Text 6"/>
          <p:cNvSpPr/>
          <p:nvPr/>
        </p:nvSpPr>
        <p:spPr>
          <a:xfrm>
            <a:off x="1587579" y="6418183"/>
            <a:ext cx="6762631" cy="725805"/>
          </a:xfrm>
          <a:prstGeom prst="rect">
            <a:avLst/>
          </a:prstGeom>
          <a:noFill/>
          <a:ln/>
        </p:spPr>
        <p:txBody>
          <a:bodyPr wrap="square" lIns="0" tIns="0" rIns="0" bIns="0" rtlCol="0" anchor="t"/>
          <a:lstStyle/>
          <a:p>
            <a:pPr algn="l" indent="0" marL="0">
              <a:lnSpc>
                <a:spcPts val="2850"/>
              </a:lnSpc>
              <a:buNone/>
            </a:pPr>
            <a:r>
              <a:rPr lang="en-US" sz="1750" dirty="0">
                <a:solidFill>
                  <a:srgbClr val="3C3939"/>
                </a:solidFill>
                <a:latin typeface="Roboto" pitchFamily="34" charset="0"/>
                <a:ea typeface="Roboto" pitchFamily="34" charset="-122"/>
                <a:cs typeface="Roboto" pitchFamily="34" charset="-120"/>
              </a:rPr>
              <a:t>Lồng ghép bài hát "Bé thích đá bóng", cho trẻ vừa hát vừa vỗ tay để tạo không khí vui vẻ và kết hợp phát triển âm nhạc.</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14018" y="561023"/>
            <a:ext cx="7431167" cy="637580"/>
          </a:xfrm>
          <a:prstGeom prst="rect">
            <a:avLst/>
          </a:prstGeom>
          <a:noFill/>
          <a:ln/>
        </p:spPr>
        <p:txBody>
          <a:bodyPr wrap="none" lIns="0" tIns="0" rIns="0" bIns="0" rtlCol="0" anchor="t"/>
          <a:lstStyle/>
          <a:p>
            <a:pPr algn="l" indent="0" marL="0">
              <a:lnSpc>
                <a:spcPts val="5000"/>
              </a:lnSpc>
              <a:buNone/>
            </a:pPr>
            <a:r>
              <a:rPr lang="en-US" sz="4000" dirty="0">
                <a:solidFill>
                  <a:srgbClr val="1B1B27"/>
                </a:solidFill>
                <a:latin typeface="Raleway" pitchFamily="34" charset="0"/>
                <a:ea typeface="Raleway" pitchFamily="34" charset="-122"/>
                <a:cs typeface="Raleway" pitchFamily="34" charset="-120"/>
              </a:rPr>
              <a:t>Lợi Ích Của Hoạt Động Đá Bóng</a:t>
            </a:r>
            <a:endParaRPr lang="en-US" sz="4000" dirty="0"/>
          </a:p>
        </p:txBody>
      </p:sp>
      <p:pic>
        <p:nvPicPr>
          <p:cNvPr id="3" name="Image 0" descr="preencoded.png">    </p:cNvPr>
          <p:cNvPicPr>
            <a:picLocks noChangeAspect="1"/>
          </p:cNvPicPr>
          <p:nvPr/>
        </p:nvPicPr>
        <p:blipFill>
          <a:blip r:embed="rId1"/>
          <a:stretch>
            <a:fillRect/>
          </a:stretch>
        </p:blipFill>
        <p:spPr>
          <a:xfrm>
            <a:off x="3197662" y="1606629"/>
            <a:ext cx="1633776" cy="1175504"/>
          </a:xfrm>
          <a:prstGeom prst="rect">
            <a:avLst/>
          </a:prstGeom>
        </p:spPr>
      </p:pic>
      <p:pic>
        <p:nvPicPr>
          <p:cNvPr id="4" name="Image 1" descr="preencoded.png">    </p:cNvPr>
          <p:cNvPicPr>
            <a:picLocks noChangeAspect="1"/>
          </p:cNvPicPr>
          <p:nvPr/>
        </p:nvPicPr>
        <p:blipFill>
          <a:blip r:embed="rId2"/>
          <a:stretch>
            <a:fillRect/>
          </a:stretch>
        </p:blipFill>
        <p:spPr>
          <a:xfrm>
            <a:off x="3871079" y="2160746"/>
            <a:ext cx="286822" cy="358616"/>
          </a:xfrm>
          <a:prstGeom prst="rect">
            <a:avLst/>
          </a:prstGeom>
        </p:spPr>
      </p:pic>
      <p:sp>
        <p:nvSpPr>
          <p:cNvPr id="5" name="Text 1"/>
          <p:cNvSpPr/>
          <p:nvPr/>
        </p:nvSpPr>
        <p:spPr>
          <a:xfrm>
            <a:off x="5035391" y="1810583"/>
            <a:ext cx="2550438" cy="318730"/>
          </a:xfrm>
          <a:prstGeom prst="rect">
            <a:avLst/>
          </a:prstGeom>
          <a:noFill/>
          <a:ln/>
        </p:spPr>
        <p:txBody>
          <a:bodyPr wrap="none" lIns="0" tIns="0" rIns="0" bIns="0" rtlCol="0" anchor="t"/>
          <a:lstStyle/>
          <a:p>
            <a:pPr algn="l" indent="0" marL="0">
              <a:lnSpc>
                <a:spcPts val="2500"/>
              </a:lnSpc>
              <a:buNone/>
            </a:pPr>
            <a:r>
              <a:rPr lang="en-US" sz="2000" dirty="0">
                <a:solidFill>
                  <a:srgbClr val="3C3939"/>
                </a:solidFill>
                <a:latin typeface="Raleway" pitchFamily="34" charset="0"/>
                <a:ea typeface="Raleway" pitchFamily="34" charset="-122"/>
                <a:cs typeface="Raleway" pitchFamily="34" charset="-120"/>
              </a:rPr>
              <a:t>Phát triển nhận thức</a:t>
            </a:r>
            <a:endParaRPr lang="en-US" sz="2000" dirty="0"/>
          </a:p>
        </p:txBody>
      </p:sp>
      <p:sp>
        <p:nvSpPr>
          <p:cNvPr id="6" name="Text 2"/>
          <p:cNvSpPr/>
          <p:nvPr/>
        </p:nvSpPr>
        <p:spPr>
          <a:xfrm>
            <a:off x="5035391" y="2251710"/>
            <a:ext cx="3294340" cy="326469"/>
          </a:xfrm>
          <a:prstGeom prst="rect">
            <a:avLst/>
          </a:prstGeom>
          <a:noFill/>
          <a:ln/>
        </p:spPr>
        <p:txBody>
          <a:bodyPr wrap="none" lIns="0" tIns="0" rIns="0" bIns="0" rtlCol="0" anchor="t"/>
          <a:lstStyle/>
          <a:p>
            <a:pPr algn="l" indent="0" marL="0">
              <a:lnSpc>
                <a:spcPts val="2550"/>
              </a:lnSpc>
              <a:buNone/>
            </a:pPr>
            <a:r>
              <a:rPr lang="en-US" sz="1600" dirty="0">
                <a:solidFill>
                  <a:srgbClr val="3C3939"/>
                </a:solidFill>
                <a:latin typeface="Roboto" pitchFamily="34" charset="0"/>
                <a:ea typeface="Roboto" pitchFamily="34" charset="-122"/>
                <a:cs typeface="Roboto" pitchFamily="34" charset="-120"/>
              </a:rPr>
              <a:t>Hiểu quy tắc, định hướng không gian</a:t>
            </a:r>
            <a:endParaRPr lang="en-US" sz="1600" dirty="0"/>
          </a:p>
        </p:txBody>
      </p:sp>
      <p:sp>
        <p:nvSpPr>
          <p:cNvPr id="7" name="Shape 3"/>
          <p:cNvSpPr/>
          <p:nvPr/>
        </p:nvSpPr>
        <p:spPr>
          <a:xfrm>
            <a:off x="4882396" y="2798088"/>
            <a:ext cx="8983028" cy="11430"/>
          </a:xfrm>
          <a:prstGeom prst="roundRect">
            <a:avLst>
              <a:gd name="adj" fmla="val 749738"/>
            </a:avLst>
          </a:prstGeom>
          <a:solidFill>
            <a:srgbClr val="C7C7D0"/>
          </a:solidFill>
          <a:ln/>
        </p:spPr>
      </p:sp>
      <p:pic>
        <p:nvPicPr>
          <p:cNvPr id="8" name="Image 2" descr="preencoded.png">    </p:cNvPr>
          <p:cNvPicPr>
            <a:picLocks noChangeAspect="1"/>
          </p:cNvPicPr>
          <p:nvPr/>
        </p:nvPicPr>
        <p:blipFill>
          <a:blip r:embed="rId3"/>
          <a:stretch>
            <a:fillRect/>
          </a:stretch>
        </p:blipFill>
        <p:spPr>
          <a:xfrm>
            <a:off x="2380774" y="2833092"/>
            <a:ext cx="3267551" cy="1175504"/>
          </a:xfrm>
          <a:prstGeom prst="rect">
            <a:avLst/>
          </a:prstGeom>
        </p:spPr>
      </p:pic>
      <p:pic>
        <p:nvPicPr>
          <p:cNvPr id="9" name="Image 3" descr="preencoded.png">    </p:cNvPr>
          <p:cNvPicPr>
            <a:picLocks noChangeAspect="1"/>
          </p:cNvPicPr>
          <p:nvPr/>
        </p:nvPicPr>
        <p:blipFill>
          <a:blip r:embed="rId4"/>
          <a:stretch>
            <a:fillRect/>
          </a:stretch>
        </p:blipFill>
        <p:spPr>
          <a:xfrm>
            <a:off x="3871079" y="3241477"/>
            <a:ext cx="286822" cy="358616"/>
          </a:xfrm>
          <a:prstGeom prst="rect">
            <a:avLst/>
          </a:prstGeom>
        </p:spPr>
      </p:pic>
      <p:sp>
        <p:nvSpPr>
          <p:cNvPr id="10" name="Text 4"/>
          <p:cNvSpPr/>
          <p:nvPr/>
        </p:nvSpPr>
        <p:spPr>
          <a:xfrm>
            <a:off x="5852279" y="3037046"/>
            <a:ext cx="2550438" cy="318730"/>
          </a:xfrm>
          <a:prstGeom prst="rect">
            <a:avLst/>
          </a:prstGeom>
          <a:noFill/>
          <a:ln/>
        </p:spPr>
        <p:txBody>
          <a:bodyPr wrap="none" lIns="0" tIns="0" rIns="0" bIns="0" rtlCol="0" anchor="t"/>
          <a:lstStyle/>
          <a:p>
            <a:pPr algn="l" indent="0" marL="0">
              <a:lnSpc>
                <a:spcPts val="2500"/>
              </a:lnSpc>
              <a:buNone/>
            </a:pPr>
            <a:r>
              <a:rPr lang="en-US" sz="2000" dirty="0">
                <a:solidFill>
                  <a:srgbClr val="3C3939"/>
                </a:solidFill>
                <a:latin typeface="Raleway" pitchFamily="34" charset="0"/>
                <a:ea typeface="Raleway" pitchFamily="34" charset="-122"/>
                <a:cs typeface="Raleway" pitchFamily="34" charset="-120"/>
              </a:rPr>
              <a:t>Phát triển vận động</a:t>
            </a:r>
            <a:endParaRPr lang="en-US" sz="2000" dirty="0"/>
          </a:p>
        </p:txBody>
      </p:sp>
      <p:sp>
        <p:nvSpPr>
          <p:cNvPr id="11" name="Text 5"/>
          <p:cNvSpPr/>
          <p:nvPr/>
        </p:nvSpPr>
        <p:spPr>
          <a:xfrm>
            <a:off x="5852279" y="3478173"/>
            <a:ext cx="3524131" cy="326469"/>
          </a:xfrm>
          <a:prstGeom prst="rect">
            <a:avLst/>
          </a:prstGeom>
          <a:noFill/>
          <a:ln/>
        </p:spPr>
        <p:txBody>
          <a:bodyPr wrap="none" lIns="0" tIns="0" rIns="0" bIns="0" rtlCol="0" anchor="t"/>
          <a:lstStyle/>
          <a:p>
            <a:pPr algn="l" indent="0" marL="0">
              <a:lnSpc>
                <a:spcPts val="2550"/>
              </a:lnSpc>
              <a:buNone/>
            </a:pPr>
            <a:r>
              <a:rPr lang="en-US" sz="1600" dirty="0">
                <a:solidFill>
                  <a:srgbClr val="3C3939"/>
                </a:solidFill>
                <a:latin typeface="Roboto" pitchFamily="34" charset="0"/>
                <a:ea typeface="Roboto" pitchFamily="34" charset="-122"/>
                <a:cs typeface="Roboto" pitchFamily="34" charset="-120"/>
              </a:rPr>
              <a:t>Tăng cường cơ bắp, phối hợp chân-mắt</a:t>
            </a:r>
            <a:endParaRPr lang="en-US" sz="1600" dirty="0"/>
          </a:p>
        </p:txBody>
      </p:sp>
      <p:sp>
        <p:nvSpPr>
          <p:cNvPr id="12" name="Shape 6"/>
          <p:cNvSpPr/>
          <p:nvPr/>
        </p:nvSpPr>
        <p:spPr>
          <a:xfrm>
            <a:off x="5699284" y="4024551"/>
            <a:ext cx="8166140" cy="11430"/>
          </a:xfrm>
          <a:prstGeom prst="roundRect">
            <a:avLst>
              <a:gd name="adj" fmla="val 749738"/>
            </a:avLst>
          </a:prstGeom>
          <a:solidFill>
            <a:srgbClr val="C7C7D0"/>
          </a:solidFill>
          <a:ln/>
        </p:spPr>
      </p:sp>
      <p:pic>
        <p:nvPicPr>
          <p:cNvPr id="13" name="Image 4" descr="preencoded.png">    </p:cNvPr>
          <p:cNvPicPr>
            <a:picLocks noChangeAspect="1"/>
          </p:cNvPicPr>
          <p:nvPr/>
        </p:nvPicPr>
        <p:blipFill>
          <a:blip r:embed="rId5"/>
          <a:stretch>
            <a:fillRect/>
          </a:stretch>
        </p:blipFill>
        <p:spPr>
          <a:xfrm>
            <a:off x="1563886" y="4059555"/>
            <a:ext cx="4901327" cy="1175504"/>
          </a:xfrm>
          <a:prstGeom prst="rect">
            <a:avLst/>
          </a:prstGeom>
        </p:spPr>
      </p:pic>
      <p:pic>
        <p:nvPicPr>
          <p:cNvPr id="14" name="Image 5" descr="preencoded.png">    </p:cNvPr>
          <p:cNvPicPr>
            <a:picLocks noChangeAspect="1"/>
          </p:cNvPicPr>
          <p:nvPr/>
        </p:nvPicPr>
        <p:blipFill>
          <a:blip r:embed="rId6"/>
          <a:stretch>
            <a:fillRect/>
          </a:stretch>
        </p:blipFill>
        <p:spPr>
          <a:xfrm>
            <a:off x="3871079" y="4467939"/>
            <a:ext cx="286822" cy="358616"/>
          </a:xfrm>
          <a:prstGeom prst="rect">
            <a:avLst/>
          </a:prstGeom>
        </p:spPr>
      </p:pic>
      <p:sp>
        <p:nvSpPr>
          <p:cNvPr id="15" name="Text 7"/>
          <p:cNvSpPr/>
          <p:nvPr/>
        </p:nvSpPr>
        <p:spPr>
          <a:xfrm>
            <a:off x="6669167" y="4263509"/>
            <a:ext cx="2550438" cy="318730"/>
          </a:xfrm>
          <a:prstGeom prst="rect">
            <a:avLst/>
          </a:prstGeom>
          <a:noFill/>
          <a:ln/>
        </p:spPr>
        <p:txBody>
          <a:bodyPr wrap="none" lIns="0" tIns="0" rIns="0" bIns="0" rtlCol="0" anchor="t"/>
          <a:lstStyle/>
          <a:p>
            <a:pPr algn="l" indent="0" marL="0">
              <a:lnSpc>
                <a:spcPts val="2500"/>
              </a:lnSpc>
              <a:buNone/>
            </a:pPr>
            <a:r>
              <a:rPr lang="en-US" sz="2000" dirty="0">
                <a:solidFill>
                  <a:srgbClr val="3C3939"/>
                </a:solidFill>
                <a:latin typeface="Raleway" pitchFamily="34" charset="0"/>
                <a:ea typeface="Raleway" pitchFamily="34" charset="-122"/>
                <a:cs typeface="Raleway" pitchFamily="34" charset="-120"/>
              </a:rPr>
              <a:t>Phát triển xã hội</a:t>
            </a:r>
            <a:endParaRPr lang="en-US" sz="2000" dirty="0"/>
          </a:p>
        </p:txBody>
      </p:sp>
      <p:sp>
        <p:nvSpPr>
          <p:cNvPr id="16" name="Text 8"/>
          <p:cNvSpPr/>
          <p:nvPr/>
        </p:nvSpPr>
        <p:spPr>
          <a:xfrm>
            <a:off x="6669167" y="4704636"/>
            <a:ext cx="3144560" cy="326469"/>
          </a:xfrm>
          <a:prstGeom prst="rect">
            <a:avLst/>
          </a:prstGeom>
          <a:noFill/>
          <a:ln/>
        </p:spPr>
        <p:txBody>
          <a:bodyPr wrap="none" lIns="0" tIns="0" rIns="0" bIns="0" rtlCol="0" anchor="t"/>
          <a:lstStyle/>
          <a:p>
            <a:pPr algn="l" indent="0" marL="0">
              <a:lnSpc>
                <a:spcPts val="2550"/>
              </a:lnSpc>
              <a:buNone/>
            </a:pPr>
            <a:r>
              <a:rPr lang="en-US" sz="1600" dirty="0">
                <a:solidFill>
                  <a:srgbClr val="3C3939"/>
                </a:solidFill>
                <a:latin typeface="Roboto" pitchFamily="34" charset="0"/>
                <a:ea typeface="Roboto" pitchFamily="34" charset="-122"/>
                <a:cs typeface="Roboto" pitchFamily="34" charset="-120"/>
              </a:rPr>
              <a:t>Học cách chờ đợi, cổ vũ và hợp tác</a:t>
            </a:r>
            <a:endParaRPr lang="en-US" sz="1600" dirty="0"/>
          </a:p>
        </p:txBody>
      </p:sp>
      <p:sp>
        <p:nvSpPr>
          <p:cNvPr id="17" name="Shape 9"/>
          <p:cNvSpPr/>
          <p:nvPr/>
        </p:nvSpPr>
        <p:spPr>
          <a:xfrm>
            <a:off x="6516172" y="5251013"/>
            <a:ext cx="7349252" cy="11430"/>
          </a:xfrm>
          <a:prstGeom prst="roundRect">
            <a:avLst>
              <a:gd name="adj" fmla="val 749738"/>
            </a:avLst>
          </a:prstGeom>
          <a:solidFill>
            <a:srgbClr val="C7C7D0"/>
          </a:solidFill>
          <a:ln/>
        </p:spPr>
      </p:sp>
      <p:pic>
        <p:nvPicPr>
          <p:cNvPr id="18" name="Image 6" descr="preencoded.png">    </p:cNvPr>
          <p:cNvPicPr>
            <a:picLocks noChangeAspect="1"/>
          </p:cNvPicPr>
          <p:nvPr/>
        </p:nvPicPr>
        <p:blipFill>
          <a:blip r:embed="rId7"/>
          <a:stretch>
            <a:fillRect/>
          </a:stretch>
        </p:blipFill>
        <p:spPr>
          <a:xfrm>
            <a:off x="746998" y="5286018"/>
            <a:ext cx="6535103" cy="1175504"/>
          </a:xfrm>
          <a:prstGeom prst="rect">
            <a:avLst/>
          </a:prstGeom>
        </p:spPr>
      </p:pic>
      <p:pic>
        <p:nvPicPr>
          <p:cNvPr id="19" name="Image 7" descr="preencoded.png">    </p:cNvPr>
          <p:cNvPicPr>
            <a:picLocks noChangeAspect="1"/>
          </p:cNvPicPr>
          <p:nvPr/>
        </p:nvPicPr>
        <p:blipFill>
          <a:blip r:embed="rId8"/>
          <a:stretch>
            <a:fillRect/>
          </a:stretch>
        </p:blipFill>
        <p:spPr>
          <a:xfrm>
            <a:off x="3871079" y="5694402"/>
            <a:ext cx="286822" cy="358616"/>
          </a:xfrm>
          <a:prstGeom prst="rect">
            <a:avLst/>
          </a:prstGeom>
        </p:spPr>
      </p:pic>
      <p:sp>
        <p:nvSpPr>
          <p:cNvPr id="20" name="Text 10"/>
          <p:cNvSpPr/>
          <p:nvPr/>
        </p:nvSpPr>
        <p:spPr>
          <a:xfrm>
            <a:off x="7486055" y="5489972"/>
            <a:ext cx="2550438" cy="318730"/>
          </a:xfrm>
          <a:prstGeom prst="rect">
            <a:avLst/>
          </a:prstGeom>
          <a:noFill/>
          <a:ln/>
        </p:spPr>
        <p:txBody>
          <a:bodyPr wrap="none" lIns="0" tIns="0" rIns="0" bIns="0" rtlCol="0" anchor="t"/>
          <a:lstStyle/>
          <a:p>
            <a:pPr algn="l" indent="0" marL="0">
              <a:lnSpc>
                <a:spcPts val="2500"/>
              </a:lnSpc>
              <a:buNone/>
            </a:pPr>
            <a:r>
              <a:rPr lang="en-US" sz="2000" dirty="0">
                <a:solidFill>
                  <a:srgbClr val="3C3939"/>
                </a:solidFill>
                <a:latin typeface="Raleway" pitchFamily="34" charset="0"/>
                <a:ea typeface="Raleway" pitchFamily="34" charset="-122"/>
                <a:cs typeface="Raleway" pitchFamily="34" charset="-120"/>
              </a:rPr>
              <a:t>Phát triển cảm xúc</a:t>
            </a:r>
            <a:endParaRPr lang="en-US" sz="2000" dirty="0"/>
          </a:p>
        </p:txBody>
      </p:sp>
      <p:sp>
        <p:nvSpPr>
          <p:cNvPr id="21" name="Text 11"/>
          <p:cNvSpPr/>
          <p:nvPr/>
        </p:nvSpPr>
        <p:spPr>
          <a:xfrm>
            <a:off x="7486055" y="5931098"/>
            <a:ext cx="3840361" cy="326469"/>
          </a:xfrm>
          <a:prstGeom prst="rect">
            <a:avLst/>
          </a:prstGeom>
          <a:noFill/>
          <a:ln/>
        </p:spPr>
        <p:txBody>
          <a:bodyPr wrap="none" lIns="0" tIns="0" rIns="0" bIns="0" rtlCol="0" anchor="t"/>
          <a:lstStyle/>
          <a:p>
            <a:pPr algn="l" indent="0" marL="0">
              <a:lnSpc>
                <a:spcPts val="2550"/>
              </a:lnSpc>
              <a:buNone/>
            </a:pPr>
            <a:r>
              <a:rPr lang="en-US" sz="1600" dirty="0">
                <a:solidFill>
                  <a:srgbClr val="3C3939"/>
                </a:solidFill>
                <a:latin typeface="Roboto" pitchFamily="34" charset="0"/>
                <a:ea typeface="Roboto" pitchFamily="34" charset="-122"/>
                <a:cs typeface="Roboto" pitchFamily="34" charset="-120"/>
              </a:rPr>
              <a:t>Tăng niềm vui, tự tin và kiểm soát cảm xúc</a:t>
            </a:r>
            <a:endParaRPr lang="en-US" sz="1600" dirty="0"/>
          </a:p>
        </p:txBody>
      </p:sp>
      <p:sp>
        <p:nvSpPr>
          <p:cNvPr id="22" name="Text 12"/>
          <p:cNvSpPr/>
          <p:nvPr/>
        </p:nvSpPr>
        <p:spPr>
          <a:xfrm>
            <a:off x="714018" y="6690955"/>
            <a:ext cx="13202364" cy="979408"/>
          </a:xfrm>
          <a:prstGeom prst="rect">
            <a:avLst/>
          </a:prstGeom>
          <a:noFill/>
          <a:ln/>
        </p:spPr>
        <p:txBody>
          <a:bodyPr wrap="square" lIns="0" tIns="0" rIns="0" bIns="0" rtlCol="0" anchor="t"/>
          <a:lstStyle/>
          <a:p>
            <a:pPr algn="l" indent="0" marL="0">
              <a:lnSpc>
                <a:spcPts val="2550"/>
              </a:lnSpc>
              <a:buNone/>
            </a:pPr>
            <a:r>
              <a:rPr lang="en-US" sz="1600" dirty="0">
                <a:solidFill>
                  <a:srgbClr val="3C3939"/>
                </a:solidFill>
                <a:latin typeface="Roboto" pitchFamily="34" charset="0"/>
                <a:ea typeface="Roboto" pitchFamily="34" charset="-122"/>
                <a:cs typeface="Roboto" pitchFamily="34" charset="-120"/>
              </a:rPr>
              <a:t>Hoạt động đá bóng không chỉ giúp trẻ phát triển thể chất mà còn mang lại nhiều lợi ích toàn diện. Trẻ học được cách kiểm soát cơ thể, phối hợp các bộ phận và định hướng không gian. Đồng thời, trò chơi này còn giúp trẻ phát triển kỹ năng xã hội khi học cách chờ đợi, cổ vũ bạn và làm việc nhóm.</a:t>
            </a:r>
            <a:endParaRPr lang="en-US" sz="16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Slide 1</vt:lpstr>
      <vt:lpstr>Slide 2</vt:lpstr>
      <vt:lpstr>Slide 3</vt:lpstr>
      <vt:lpstr>Slide 4</vt:lpstr>
      <vt:lpstr>Slide 5</vt:lpstr>
      <vt:lpstr>Slide 6</vt:lpstr>
      <vt:lpstr>Slide 7</vt:lpstr>
      <vt:lpstr>Slide 8</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2025-04-13T04:58:34Z</dcterms:created>
  <dcterms:modified xsi:type="dcterms:W3CDTF">2025-04-13T04:58:34Z</dcterms:modified>
</cp:coreProperties>
</file>