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Outfit Extra Bold"/>
      <p:regular r:id="rId15"/>
    </p:embeddedFont>
    <p:embeddedFont>
      <p:font typeface="Arimo"/>
      <p:regular r:id="rId16"/>
    </p:embeddedFont>
    <p:embeddedFont>
      <p:font typeface="Arimo"/>
      <p:regular r:id="rId17"/>
    </p:embeddedFont>
    <p:embeddedFont>
      <p:font typeface="Arimo"/>
      <p:regular r:id="rId18"/>
    </p:embeddedFont>
    <p:embeddedFont>
      <p:font typeface="Arimo"/>
      <p:regular r:id="rId1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3.xml"/><Relationship Id="rId8"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512213"/>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Giáo Án Âm Nhạc: Dạy Hát Bài "Mùa Hè Đến"</a:t>
            </a:r>
            <a:endParaRPr lang="en-US" sz="4450" dirty="0"/>
          </a:p>
        </p:txBody>
      </p:sp>
      <p:sp>
        <p:nvSpPr>
          <p:cNvPr id="4" name="Text 1"/>
          <p:cNvSpPr/>
          <p:nvPr/>
        </p:nvSpPr>
        <p:spPr>
          <a:xfrm>
            <a:off x="793790" y="3269933"/>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Giáo án này được thiết kế cho trẻ nhà trẻ từ 24-36 tháng, tập trung vào lĩnh vực phát triển thẩm mỹ thông qua âm nhạc. Với chủ đề mùa hè, bài hát "Mùa hè đến" của nhạc sĩ Thiên Ân sẽ giúp trẻ làm quen với giai điệu vui tươi và nhận biết đặc điểm của mùa hè.</a:t>
            </a:r>
            <a:endParaRPr lang="en-US" sz="1750" dirty="0"/>
          </a:p>
        </p:txBody>
      </p:sp>
      <p:sp>
        <p:nvSpPr>
          <p:cNvPr id="5" name="Text 2"/>
          <p:cNvSpPr/>
          <p:nvPr/>
        </p:nvSpPr>
        <p:spPr>
          <a:xfrm>
            <a:off x="793790" y="4976693"/>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Hoạt động kéo dài 15-20 phút, có thể tổ chức trong lớp học hoặc ngoài trời mát mẻ, giúp trẻ phát triển kỹ năng nghe, bắt chước và cảm thụ âm nhạc một cách tự nhiên.</a:t>
            </a:r>
            <a:endParaRPr lang="en-US" sz="1750" dirty="0"/>
          </a:p>
        </p:txBody>
      </p:sp>
      <p:sp>
        <p:nvSpPr>
          <p:cNvPr id="6" name="Shape 3"/>
          <p:cNvSpPr/>
          <p:nvPr/>
        </p:nvSpPr>
        <p:spPr>
          <a:xfrm>
            <a:off x="793790" y="6337459"/>
            <a:ext cx="362903" cy="362903"/>
          </a:xfrm>
          <a:prstGeom prst="roundRect">
            <a:avLst>
              <a:gd name="adj" fmla="val 25194296"/>
            </a:avLst>
          </a:prstGeom>
          <a:noFill/>
          <a:ln w="7620">
            <a:solidFill>
              <a:srgbClr val="FFFFFF"/>
            </a:solidFill>
            <a:prstDash val="solid"/>
          </a:ln>
        </p:spPr>
      </p:sp>
      <p:pic>
        <p:nvPicPr>
          <p:cNvPr id="7" name="Image 1" descr="preencoded.png">    </p:cNvPr>
          <p:cNvPicPr>
            <a:picLocks noChangeAspect="1"/>
          </p:cNvPicPr>
          <p:nvPr/>
        </p:nvPicPr>
        <p:blipFill>
          <a:blip r:embed="rId2"/>
          <a:stretch>
            <a:fillRect/>
          </a:stretch>
        </p:blipFill>
        <p:spPr>
          <a:xfrm>
            <a:off x="801410" y="6345079"/>
            <a:ext cx="347663" cy="347663"/>
          </a:xfrm>
          <a:prstGeom prst="rect">
            <a:avLst/>
          </a:prstGeom>
        </p:spPr>
      </p:pic>
      <p:sp>
        <p:nvSpPr>
          <p:cNvPr id="8" name="Text 4"/>
          <p:cNvSpPr/>
          <p:nvPr/>
        </p:nvSpPr>
        <p:spPr>
          <a:xfrm>
            <a:off x="1270040" y="6320552"/>
            <a:ext cx="1920835" cy="396835"/>
          </a:xfrm>
          <a:prstGeom prst="rect">
            <a:avLst/>
          </a:prstGeom>
          <a:noFill/>
          <a:ln/>
        </p:spPr>
        <p:txBody>
          <a:bodyPr wrap="none" lIns="0" tIns="0" rIns="0" bIns="0" rtlCol="0" anchor="t"/>
          <a:lstStyle/>
          <a:p>
            <a:pPr algn="l" indent="0" marL="0">
              <a:lnSpc>
                <a:spcPts val="3100"/>
              </a:lnSpc>
              <a:buNone/>
            </a:pPr>
            <a:r>
              <a:rPr lang="en-US" sz="2200" b="1" dirty="0">
                <a:solidFill>
                  <a:srgbClr val="2A2742"/>
                </a:solidFill>
                <a:latin typeface="Arimo Bold" pitchFamily="34" charset="0"/>
                <a:ea typeface="Arimo Bold" pitchFamily="34" charset="-122"/>
                <a:cs typeface="Arimo Bold" pitchFamily="34" charset="-120"/>
              </a:rPr>
              <a:t>by Tâm Thanh</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844510"/>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Mục Tiêu Giáo Dục</a:t>
            </a:r>
            <a:endParaRPr lang="en-US" sz="4450" dirty="0"/>
          </a:p>
        </p:txBody>
      </p:sp>
      <p:pic>
        <p:nvPicPr>
          <p:cNvPr id="3" name="Image 0" descr="preencoded.png">    </p:cNvPr>
          <p:cNvPicPr>
            <a:picLocks noChangeAspect="1"/>
          </p:cNvPicPr>
          <p:nvPr/>
        </p:nvPicPr>
        <p:blipFill>
          <a:blip r:embed="rId1"/>
          <a:stretch>
            <a:fillRect/>
          </a:stretch>
        </p:blipFill>
        <p:spPr>
          <a:xfrm>
            <a:off x="2978348" y="2006917"/>
            <a:ext cx="2152055" cy="1306949"/>
          </a:xfrm>
          <a:prstGeom prst="rect">
            <a:avLst/>
          </a:prstGeom>
        </p:spPr>
      </p:pic>
      <p:pic>
        <p:nvPicPr>
          <p:cNvPr id="4" name="Image 1" descr="preencoded.png">    </p:cNvPr>
          <p:cNvPicPr>
            <a:picLocks noChangeAspect="1"/>
          </p:cNvPicPr>
          <p:nvPr/>
        </p:nvPicPr>
        <p:blipFill>
          <a:blip r:embed="rId2"/>
          <a:stretch>
            <a:fillRect/>
          </a:stretch>
        </p:blipFill>
        <p:spPr>
          <a:xfrm>
            <a:off x="3894892" y="2622947"/>
            <a:ext cx="318968" cy="398621"/>
          </a:xfrm>
          <a:prstGeom prst="rect">
            <a:avLst/>
          </a:prstGeom>
        </p:spPr>
      </p:pic>
      <p:sp>
        <p:nvSpPr>
          <p:cNvPr id="5" name="Text 1"/>
          <p:cNvSpPr/>
          <p:nvPr/>
        </p:nvSpPr>
        <p:spPr>
          <a:xfrm>
            <a:off x="5357217" y="223373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Kiến Thức</a:t>
            </a:r>
            <a:endParaRPr lang="en-US" sz="2200" dirty="0"/>
          </a:p>
        </p:txBody>
      </p:sp>
      <p:sp>
        <p:nvSpPr>
          <p:cNvPr id="6" name="Text 2"/>
          <p:cNvSpPr/>
          <p:nvPr/>
        </p:nvSpPr>
        <p:spPr>
          <a:xfrm>
            <a:off x="5357217" y="2724150"/>
            <a:ext cx="5123855"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Nhớ giai điệu, lời ca và nhận biết đặc điểm mùa hè</a:t>
            </a:r>
            <a:endParaRPr lang="en-US" sz="1750" dirty="0"/>
          </a:p>
        </p:txBody>
      </p:sp>
      <p:sp>
        <p:nvSpPr>
          <p:cNvPr id="7" name="Shape 3"/>
          <p:cNvSpPr/>
          <p:nvPr/>
        </p:nvSpPr>
        <p:spPr>
          <a:xfrm>
            <a:off x="5187077" y="3326963"/>
            <a:ext cx="8592860" cy="15240"/>
          </a:xfrm>
          <a:prstGeom prst="roundRect">
            <a:avLst>
              <a:gd name="adj" fmla="val 625116"/>
            </a:avLst>
          </a:prstGeom>
          <a:solidFill>
            <a:srgbClr val="BDB8DF"/>
          </a:solidFill>
          <a:ln/>
        </p:spPr>
      </p:sp>
      <p:pic>
        <p:nvPicPr>
          <p:cNvPr id="8" name="Image 2" descr="preencoded.png">    </p:cNvPr>
          <p:cNvPicPr>
            <a:picLocks noChangeAspect="1"/>
          </p:cNvPicPr>
          <p:nvPr/>
        </p:nvPicPr>
        <p:blipFill>
          <a:blip r:embed="rId3"/>
          <a:stretch>
            <a:fillRect/>
          </a:stretch>
        </p:blipFill>
        <p:spPr>
          <a:xfrm>
            <a:off x="1902381" y="3370540"/>
            <a:ext cx="4304109" cy="1306949"/>
          </a:xfrm>
          <a:prstGeom prst="rect">
            <a:avLst/>
          </a:prstGeom>
        </p:spPr>
      </p:pic>
      <p:pic>
        <p:nvPicPr>
          <p:cNvPr id="9" name="Image 3" descr="preencoded.png">    </p:cNvPr>
          <p:cNvPicPr>
            <a:picLocks noChangeAspect="1"/>
          </p:cNvPicPr>
          <p:nvPr/>
        </p:nvPicPr>
        <p:blipFill>
          <a:blip r:embed="rId4"/>
          <a:stretch>
            <a:fillRect/>
          </a:stretch>
        </p:blipFill>
        <p:spPr>
          <a:xfrm>
            <a:off x="3894892" y="3824645"/>
            <a:ext cx="318968" cy="398621"/>
          </a:xfrm>
          <a:prstGeom prst="rect">
            <a:avLst/>
          </a:prstGeom>
        </p:spPr>
      </p:pic>
      <p:sp>
        <p:nvSpPr>
          <p:cNvPr id="10" name="Text 4"/>
          <p:cNvSpPr/>
          <p:nvPr/>
        </p:nvSpPr>
        <p:spPr>
          <a:xfrm>
            <a:off x="6433304" y="3597354"/>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Kỹ Năng</a:t>
            </a:r>
            <a:endParaRPr lang="en-US" sz="2200" dirty="0"/>
          </a:p>
        </p:txBody>
      </p:sp>
      <p:sp>
        <p:nvSpPr>
          <p:cNvPr id="11" name="Text 5"/>
          <p:cNvSpPr/>
          <p:nvPr/>
        </p:nvSpPr>
        <p:spPr>
          <a:xfrm>
            <a:off x="6433304" y="4087773"/>
            <a:ext cx="5946100"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Nghe - bắt chước, cảm thụ âm nhạc, vận động theo tiết tấu</a:t>
            </a:r>
            <a:endParaRPr lang="en-US" sz="1750" dirty="0"/>
          </a:p>
        </p:txBody>
      </p:sp>
      <p:sp>
        <p:nvSpPr>
          <p:cNvPr id="12" name="Shape 6"/>
          <p:cNvSpPr/>
          <p:nvPr/>
        </p:nvSpPr>
        <p:spPr>
          <a:xfrm>
            <a:off x="6263164" y="4690586"/>
            <a:ext cx="7516773" cy="15240"/>
          </a:xfrm>
          <a:prstGeom prst="roundRect">
            <a:avLst>
              <a:gd name="adj" fmla="val 625116"/>
            </a:avLst>
          </a:prstGeom>
          <a:solidFill>
            <a:srgbClr val="BDB8DF"/>
          </a:solidFill>
          <a:ln/>
        </p:spPr>
      </p:sp>
      <p:pic>
        <p:nvPicPr>
          <p:cNvPr id="13" name="Image 4" descr="preencoded.png">    </p:cNvPr>
          <p:cNvPicPr>
            <a:picLocks noChangeAspect="1"/>
          </p:cNvPicPr>
          <p:nvPr/>
        </p:nvPicPr>
        <p:blipFill>
          <a:blip r:embed="rId5"/>
          <a:stretch>
            <a:fillRect/>
          </a:stretch>
        </p:blipFill>
        <p:spPr>
          <a:xfrm>
            <a:off x="826294" y="4734163"/>
            <a:ext cx="6456164" cy="1306949"/>
          </a:xfrm>
          <a:prstGeom prst="rect">
            <a:avLst/>
          </a:prstGeom>
        </p:spPr>
      </p:pic>
      <p:pic>
        <p:nvPicPr>
          <p:cNvPr id="14" name="Image 5" descr="preencoded.png">    </p:cNvPr>
          <p:cNvPicPr>
            <a:picLocks noChangeAspect="1"/>
          </p:cNvPicPr>
          <p:nvPr/>
        </p:nvPicPr>
        <p:blipFill>
          <a:blip r:embed="rId6"/>
          <a:stretch>
            <a:fillRect/>
          </a:stretch>
        </p:blipFill>
        <p:spPr>
          <a:xfrm>
            <a:off x="3894773" y="5188268"/>
            <a:ext cx="318968" cy="398621"/>
          </a:xfrm>
          <a:prstGeom prst="rect">
            <a:avLst/>
          </a:prstGeom>
        </p:spPr>
      </p:pic>
      <p:sp>
        <p:nvSpPr>
          <p:cNvPr id="15" name="Text 7"/>
          <p:cNvSpPr/>
          <p:nvPr/>
        </p:nvSpPr>
        <p:spPr>
          <a:xfrm>
            <a:off x="7509272" y="496097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Thái Độ</a:t>
            </a:r>
            <a:endParaRPr lang="en-US" sz="2200" dirty="0"/>
          </a:p>
        </p:txBody>
      </p:sp>
      <p:sp>
        <p:nvSpPr>
          <p:cNvPr id="16" name="Text 8"/>
          <p:cNvSpPr/>
          <p:nvPr/>
        </p:nvSpPr>
        <p:spPr>
          <a:xfrm>
            <a:off x="7509272" y="5451396"/>
            <a:ext cx="5174813"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Hứng thú với âm nhạc, biết hợp tác cùng cô và bạn</a:t>
            </a:r>
            <a:endParaRPr lang="en-US" sz="1750" dirty="0"/>
          </a:p>
        </p:txBody>
      </p:sp>
      <p:sp>
        <p:nvSpPr>
          <p:cNvPr id="17" name="Text 9"/>
          <p:cNvSpPr/>
          <p:nvPr/>
        </p:nvSpPr>
        <p:spPr>
          <a:xfrm>
            <a:off x="793790" y="6296263"/>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Mục tiêu của bài học không chỉ giúp trẻ làm quen với âm nhạc mà còn phát triển toàn diện cả về kiến thức, kỹ năng và thái độ. Trẻ sẽ được khám phá thế giới âm thanh, học cách biểu đạt cảm xúc và tương tác với môi trường xung quanh thông qua âm nhạc.</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677704"/>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Chuẩn Bị Giáo Cụ</a:t>
            </a:r>
            <a:endParaRPr lang="en-US" sz="4450" dirty="0"/>
          </a:p>
        </p:txBody>
      </p:sp>
      <p:sp>
        <p:nvSpPr>
          <p:cNvPr id="4" name="Shape 1"/>
          <p:cNvSpPr/>
          <p:nvPr/>
        </p:nvSpPr>
        <p:spPr>
          <a:xfrm>
            <a:off x="6280190" y="1726644"/>
            <a:ext cx="3664863" cy="2490192"/>
          </a:xfrm>
          <a:prstGeom prst="roundRect">
            <a:avLst>
              <a:gd name="adj" fmla="val 3826"/>
            </a:avLst>
          </a:prstGeom>
          <a:solidFill>
            <a:srgbClr val="E9E6FA"/>
          </a:solidFill>
          <a:ln w="7620">
            <a:solidFill>
              <a:srgbClr val="BDB8DF"/>
            </a:solidFill>
            <a:prstDash val="solid"/>
          </a:ln>
        </p:spPr>
      </p:sp>
      <p:sp>
        <p:nvSpPr>
          <p:cNvPr id="5" name="Text 2"/>
          <p:cNvSpPr/>
          <p:nvPr/>
        </p:nvSpPr>
        <p:spPr>
          <a:xfrm>
            <a:off x="6514624" y="196107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Âm Nhạc</a:t>
            </a:r>
            <a:endParaRPr lang="en-US" sz="2200" dirty="0"/>
          </a:p>
        </p:txBody>
      </p:sp>
      <p:sp>
        <p:nvSpPr>
          <p:cNvPr id="6" name="Text 3"/>
          <p:cNvSpPr/>
          <p:nvPr/>
        </p:nvSpPr>
        <p:spPr>
          <a:xfrm>
            <a:off x="6514624" y="2451497"/>
            <a:ext cx="3195995"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Nhạc bài "Mùa hè đến" (có lời và không lời)</a:t>
            </a:r>
            <a:endParaRPr lang="en-US" sz="1750" dirty="0"/>
          </a:p>
        </p:txBody>
      </p:sp>
      <p:sp>
        <p:nvSpPr>
          <p:cNvPr id="7" name="Text 4"/>
          <p:cNvSpPr/>
          <p:nvPr/>
        </p:nvSpPr>
        <p:spPr>
          <a:xfrm>
            <a:off x="6514624" y="3256598"/>
            <a:ext cx="3195995"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Nhạc cụ gõ: lục lạc, xúc xắc</a:t>
            </a:r>
            <a:endParaRPr lang="en-US" sz="1750" dirty="0"/>
          </a:p>
        </p:txBody>
      </p:sp>
      <p:sp>
        <p:nvSpPr>
          <p:cNvPr id="8" name="Shape 5"/>
          <p:cNvSpPr/>
          <p:nvPr/>
        </p:nvSpPr>
        <p:spPr>
          <a:xfrm>
            <a:off x="10171867" y="1726644"/>
            <a:ext cx="3664863" cy="2490192"/>
          </a:xfrm>
          <a:prstGeom prst="roundRect">
            <a:avLst>
              <a:gd name="adj" fmla="val 3826"/>
            </a:avLst>
          </a:prstGeom>
          <a:solidFill>
            <a:srgbClr val="E9E6FA"/>
          </a:solidFill>
          <a:ln w="7620">
            <a:solidFill>
              <a:srgbClr val="BDB8DF"/>
            </a:solidFill>
            <a:prstDash val="solid"/>
          </a:ln>
        </p:spPr>
      </p:sp>
      <p:sp>
        <p:nvSpPr>
          <p:cNvPr id="9" name="Text 6"/>
          <p:cNvSpPr/>
          <p:nvPr/>
        </p:nvSpPr>
        <p:spPr>
          <a:xfrm>
            <a:off x="10406301" y="196107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Trực Quan</a:t>
            </a:r>
            <a:endParaRPr lang="en-US" sz="2200" dirty="0"/>
          </a:p>
        </p:txBody>
      </p:sp>
      <p:sp>
        <p:nvSpPr>
          <p:cNvPr id="10" name="Text 7"/>
          <p:cNvSpPr/>
          <p:nvPr/>
        </p:nvSpPr>
        <p:spPr>
          <a:xfrm>
            <a:off x="10406301" y="2451497"/>
            <a:ext cx="3195995"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Tranh ảnh về mùa hè: biển, nắng, mũ, kem</a:t>
            </a:r>
            <a:endParaRPr lang="en-US" sz="1750" dirty="0"/>
          </a:p>
        </p:txBody>
      </p:sp>
      <p:sp>
        <p:nvSpPr>
          <p:cNvPr id="11" name="Text 8"/>
          <p:cNvSpPr/>
          <p:nvPr/>
        </p:nvSpPr>
        <p:spPr>
          <a:xfrm>
            <a:off x="10406301" y="3256598"/>
            <a:ext cx="3195995"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Trang phục thoáng mát phù hợp hoạt động</a:t>
            </a:r>
            <a:endParaRPr lang="en-US" sz="1750" dirty="0"/>
          </a:p>
        </p:txBody>
      </p:sp>
      <p:sp>
        <p:nvSpPr>
          <p:cNvPr id="12" name="Shape 9"/>
          <p:cNvSpPr/>
          <p:nvPr/>
        </p:nvSpPr>
        <p:spPr>
          <a:xfrm>
            <a:off x="6280190" y="4443651"/>
            <a:ext cx="7556421" cy="1764387"/>
          </a:xfrm>
          <a:prstGeom prst="roundRect">
            <a:avLst>
              <a:gd name="adj" fmla="val 5399"/>
            </a:avLst>
          </a:prstGeom>
          <a:solidFill>
            <a:srgbClr val="E9E6FA"/>
          </a:solidFill>
          <a:ln w="7620">
            <a:solidFill>
              <a:srgbClr val="BDB8DF"/>
            </a:solidFill>
            <a:prstDash val="solid"/>
          </a:ln>
        </p:spPr>
      </p:sp>
      <p:sp>
        <p:nvSpPr>
          <p:cNvPr id="13" name="Text 10"/>
          <p:cNvSpPr/>
          <p:nvPr/>
        </p:nvSpPr>
        <p:spPr>
          <a:xfrm>
            <a:off x="6514624" y="467808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Đạo Cụ</a:t>
            </a:r>
            <a:endParaRPr lang="en-US" sz="2200" dirty="0"/>
          </a:p>
        </p:txBody>
      </p:sp>
      <p:sp>
        <p:nvSpPr>
          <p:cNvPr id="14" name="Text 11"/>
          <p:cNvSpPr/>
          <p:nvPr/>
        </p:nvSpPr>
        <p:spPr>
          <a:xfrm>
            <a:off x="6514624" y="5168503"/>
            <a:ext cx="7087553"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Mũ, kính mát, áo phao, quạt tay</a:t>
            </a:r>
            <a:endParaRPr lang="en-US" sz="1750" dirty="0"/>
          </a:p>
        </p:txBody>
      </p:sp>
      <p:sp>
        <p:nvSpPr>
          <p:cNvPr id="15" name="Text 12"/>
          <p:cNvSpPr/>
          <p:nvPr/>
        </p:nvSpPr>
        <p:spPr>
          <a:xfrm>
            <a:off x="6514624" y="5610701"/>
            <a:ext cx="7087553"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A2742"/>
                </a:solidFill>
                <a:latin typeface="Arimo" pitchFamily="34" charset="0"/>
                <a:ea typeface="Arimo" pitchFamily="34" charset="-122"/>
                <a:cs typeface="Arimo" pitchFamily="34" charset="-120"/>
              </a:rPr>
              <a:t>Đồ chơi hoặc vật thật liên quan đến mùa hè</a:t>
            </a:r>
            <a:endParaRPr lang="en-US" sz="1750" dirty="0"/>
          </a:p>
        </p:txBody>
      </p:sp>
      <p:sp>
        <p:nvSpPr>
          <p:cNvPr id="16" name="Text 13"/>
          <p:cNvSpPr/>
          <p:nvPr/>
        </p:nvSpPr>
        <p:spPr>
          <a:xfrm>
            <a:off x="6280190" y="6463189"/>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Việc chuẩn bị đầy đủ giáo cụ sẽ giúp tiết học trở nên sinh động và hấp dẫn hơn. Các đồ vật trực quan không chỉ thu hút sự chú ý của trẻ mà còn giúp trẻ hiểu rõ hơn về nội dung bài hát thông qua việc kết hợp nghe và nhìn.</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2577"/>
          </a:xfrm>
          <a:prstGeom prst="rect">
            <a:avLst/>
          </a:prstGeom>
        </p:spPr>
      </p:pic>
      <p:sp>
        <p:nvSpPr>
          <p:cNvPr id="3" name="Text 0"/>
          <p:cNvSpPr/>
          <p:nvPr/>
        </p:nvSpPr>
        <p:spPr>
          <a:xfrm>
            <a:off x="6266498" y="612934"/>
            <a:ext cx="5572601" cy="696516"/>
          </a:xfrm>
          <a:prstGeom prst="rect">
            <a:avLst/>
          </a:prstGeom>
          <a:noFill/>
          <a:ln/>
        </p:spPr>
        <p:txBody>
          <a:bodyPr wrap="none" lIns="0" tIns="0" rIns="0" bIns="0" rtlCol="0" anchor="t"/>
          <a:lstStyle/>
          <a:p>
            <a:pPr algn="l" indent="0" marL="0">
              <a:lnSpc>
                <a:spcPts val="5450"/>
              </a:lnSpc>
              <a:buNone/>
            </a:pPr>
            <a:r>
              <a:rPr lang="en-US" sz="4350" b="1" dirty="0">
                <a:solidFill>
                  <a:srgbClr val="231971"/>
                </a:solidFill>
                <a:latin typeface="Outfit Extra Bold" pitchFamily="34" charset="0"/>
                <a:ea typeface="Outfit Extra Bold" pitchFamily="34" charset="-122"/>
                <a:cs typeface="Outfit Extra Bold" pitchFamily="34" charset="-120"/>
              </a:rPr>
              <a:t>Gây Hứng Thú</a:t>
            </a:r>
            <a:endParaRPr lang="en-US" sz="4350" dirty="0"/>
          </a:p>
        </p:txBody>
      </p:sp>
      <p:sp>
        <p:nvSpPr>
          <p:cNvPr id="4" name="Shape 1"/>
          <p:cNvSpPr/>
          <p:nvPr/>
        </p:nvSpPr>
        <p:spPr>
          <a:xfrm>
            <a:off x="6517243" y="1643777"/>
            <a:ext cx="30480" cy="4298752"/>
          </a:xfrm>
          <a:prstGeom prst="roundRect">
            <a:avLst>
              <a:gd name="adj" fmla="val 307155"/>
            </a:avLst>
          </a:prstGeom>
          <a:solidFill>
            <a:srgbClr val="BDB8DF"/>
          </a:solidFill>
          <a:ln/>
        </p:spPr>
      </p:sp>
      <p:sp>
        <p:nvSpPr>
          <p:cNvPr id="5" name="Shape 2"/>
          <p:cNvSpPr/>
          <p:nvPr/>
        </p:nvSpPr>
        <p:spPr>
          <a:xfrm>
            <a:off x="6737509" y="2130028"/>
            <a:ext cx="668655" cy="30480"/>
          </a:xfrm>
          <a:prstGeom prst="roundRect">
            <a:avLst>
              <a:gd name="adj" fmla="val 307155"/>
            </a:avLst>
          </a:prstGeom>
          <a:solidFill>
            <a:srgbClr val="BDB8DF"/>
          </a:solidFill>
          <a:ln/>
        </p:spPr>
      </p:sp>
      <p:sp>
        <p:nvSpPr>
          <p:cNvPr id="6" name="Shape 3"/>
          <p:cNvSpPr/>
          <p:nvPr/>
        </p:nvSpPr>
        <p:spPr>
          <a:xfrm>
            <a:off x="6266498" y="1894523"/>
            <a:ext cx="501491" cy="501491"/>
          </a:xfrm>
          <a:prstGeom prst="roundRect">
            <a:avLst>
              <a:gd name="adj" fmla="val 18668"/>
            </a:avLst>
          </a:prstGeom>
          <a:solidFill>
            <a:srgbClr val="E9E6FA"/>
          </a:solidFill>
          <a:ln w="7620">
            <a:solidFill>
              <a:srgbClr val="BDB8DF"/>
            </a:solidFill>
            <a:prstDash val="solid"/>
          </a:ln>
        </p:spPr>
      </p:sp>
      <p:pic>
        <p:nvPicPr>
          <p:cNvPr id="7" name="Image 1" descr="preencoded.png">    </p:cNvPr>
          <p:cNvPicPr>
            <a:picLocks noChangeAspect="1"/>
          </p:cNvPicPr>
          <p:nvPr/>
        </p:nvPicPr>
        <p:blipFill>
          <a:blip r:embed="rId2"/>
          <a:stretch>
            <a:fillRect/>
          </a:stretch>
        </p:blipFill>
        <p:spPr>
          <a:xfrm>
            <a:off x="6350079" y="1936313"/>
            <a:ext cx="334328" cy="417909"/>
          </a:xfrm>
          <a:prstGeom prst="rect">
            <a:avLst/>
          </a:prstGeom>
        </p:spPr>
      </p:pic>
      <p:sp>
        <p:nvSpPr>
          <p:cNvPr id="8" name="Text 4"/>
          <p:cNvSpPr/>
          <p:nvPr/>
        </p:nvSpPr>
        <p:spPr>
          <a:xfrm>
            <a:off x="7631787" y="1866662"/>
            <a:ext cx="2786301" cy="348258"/>
          </a:xfrm>
          <a:prstGeom prst="rect">
            <a:avLst/>
          </a:prstGeom>
          <a:noFill/>
          <a:ln/>
        </p:spPr>
        <p:txBody>
          <a:bodyPr wrap="none" lIns="0" tIns="0" rIns="0" bIns="0" rtlCol="0" anchor="t"/>
          <a:lstStyle/>
          <a:p>
            <a:pPr algn="l" indent="0" marL="0">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Mở nhạc</a:t>
            </a:r>
            <a:endParaRPr lang="en-US" sz="2150" dirty="0"/>
          </a:p>
        </p:txBody>
      </p:sp>
      <p:sp>
        <p:nvSpPr>
          <p:cNvPr id="9" name="Text 5"/>
          <p:cNvSpPr/>
          <p:nvPr/>
        </p:nvSpPr>
        <p:spPr>
          <a:xfrm>
            <a:off x="7631787" y="2348627"/>
            <a:ext cx="6218515" cy="356592"/>
          </a:xfrm>
          <a:prstGeom prst="rect">
            <a:avLst/>
          </a:prstGeom>
          <a:noFill/>
          <a:ln/>
        </p:spPr>
        <p:txBody>
          <a:bodyPr wrap="non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Cho trẻ nghe bài hát "Mùa hè đến" lần đầu tiên</a:t>
            </a:r>
            <a:endParaRPr lang="en-US" sz="1750" dirty="0"/>
          </a:p>
        </p:txBody>
      </p:sp>
      <p:sp>
        <p:nvSpPr>
          <p:cNvPr id="10" name="Shape 6"/>
          <p:cNvSpPr/>
          <p:nvPr/>
        </p:nvSpPr>
        <p:spPr>
          <a:xfrm>
            <a:off x="6737509" y="3637240"/>
            <a:ext cx="668655" cy="30480"/>
          </a:xfrm>
          <a:prstGeom prst="roundRect">
            <a:avLst>
              <a:gd name="adj" fmla="val 307155"/>
            </a:avLst>
          </a:prstGeom>
          <a:solidFill>
            <a:srgbClr val="BDB8DF"/>
          </a:solidFill>
          <a:ln/>
        </p:spPr>
      </p:sp>
      <p:sp>
        <p:nvSpPr>
          <p:cNvPr id="11" name="Shape 7"/>
          <p:cNvSpPr/>
          <p:nvPr/>
        </p:nvSpPr>
        <p:spPr>
          <a:xfrm>
            <a:off x="6266498" y="3401735"/>
            <a:ext cx="501491" cy="501491"/>
          </a:xfrm>
          <a:prstGeom prst="roundRect">
            <a:avLst>
              <a:gd name="adj" fmla="val 18668"/>
            </a:avLst>
          </a:prstGeom>
          <a:solidFill>
            <a:srgbClr val="E9E6FA"/>
          </a:solidFill>
          <a:ln w="7620">
            <a:solidFill>
              <a:srgbClr val="BDB8DF"/>
            </a:solidFill>
            <a:prstDash val="solid"/>
          </a:ln>
        </p:spPr>
      </p:sp>
      <p:pic>
        <p:nvPicPr>
          <p:cNvPr id="12" name="Image 2" descr="preencoded.png">    </p:cNvPr>
          <p:cNvPicPr>
            <a:picLocks noChangeAspect="1"/>
          </p:cNvPicPr>
          <p:nvPr/>
        </p:nvPicPr>
        <p:blipFill>
          <a:blip r:embed="rId3"/>
          <a:stretch>
            <a:fillRect/>
          </a:stretch>
        </p:blipFill>
        <p:spPr>
          <a:xfrm>
            <a:off x="6350079" y="3443526"/>
            <a:ext cx="334328" cy="417909"/>
          </a:xfrm>
          <a:prstGeom prst="rect">
            <a:avLst/>
          </a:prstGeom>
        </p:spPr>
      </p:pic>
      <p:sp>
        <p:nvSpPr>
          <p:cNvPr id="13" name="Text 8"/>
          <p:cNvSpPr/>
          <p:nvPr/>
        </p:nvSpPr>
        <p:spPr>
          <a:xfrm>
            <a:off x="7631787" y="3373874"/>
            <a:ext cx="2786301" cy="348258"/>
          </a:xfrm>
          <a:prstGeom prst="rect">
            <a:avLst/>
          </a:prstGeom>
          <a:noFill/>
          <a:ln/>
        </p:spPr>
        <p:txBody>
          <a:bodyPr wrap="none" lIns="0" tIns="0" rIns="0" bIns="0" rtlCol="0" anchor="t"/>
          <a:lstStyle/>
          <a:p>
            <a:pPr algn="l" indent="0" marL="0">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Gợi chuyện</a:t>
            </a:r>
            <a:endParaRPr lang="en-US" sz="2150" dirty="0"/>
          </a:p>
        </p:txBody>
      </p:sp>
      <p:sp>
        <p:nvSpPr>
          <p:cNvPr id="14" name="Text 9"/>
          <p:cNvSpPr/>
          <p:nvPr/>
        </p:nvSpPr>
        <p:spPr>
          <a:xfrm>
            <a:off x="7631787" y="3855839"/>
            <a:ext cx="6218515" cy="356592"/>
          </a:xfrm>
          <a:prstGeom prst="rect">
            <a:avLst/>
          </a:prstGeom>
          <a:noFill/>
          <a:ln/>
        </p:spPr>
        <p:txBody>
          <a:bodyPr wrap="non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"Các con có thấy hôm nay trời nắng không?"</a:t>
            </a:r>
            <a:endParaRPr lang="en-US" sz="1750" dirty="0"/>
          </a:p>
        </p:txBody>
      </p:sp>
      <p:sp>
        <p:nvSpPr>
          <p:cNvPr id="15" name="Shape 10"/>
          <p:cNvSpPr/>
          <p:nvPr/>
        </p:nvSpPr>
        <p:spPr>
          <a:xfrm>
            <a:off x="6737509" y="5144453"/>
            <a:ext cx="668655" cy="30480"/>
          </a:xfrm>
          <a:prstGeom prst="roundRect">
            <a:avLst>
              <a:gd name="adj" fmla="val 307155"/>
            </a:avLst>
          </a:prstGeom>
          <a:solidFill>
            <a:srgbClr val="BDB8DF"/>
          </a:solidFill>
          <a:ln/>
        </p:spPr>
      </p:sp>
      <p:sp>
        <p:nvSpPr>
          <p:cNvPr id="16" name="Shape 11"/>
          <p:cNvSpPr/>
          <p:nvPr/>
        </p:nvSpPr>
        <p:spPr>
          <a:xfrm>
            <a:off x="6266498" y="4908947"/>
            <a:ext cx="501491" cy="501491"/>
          </a:xfrm>
          <a:prstGeom prst="roundRect">
            <a:avLst>
              <a:gd name="adj" fmla="val 18668"/>
            </a:avLst>
          </a:prstGeom>
          <a:solidFill>
            <a:srgbClr val="E9E6FA"/>
          </a:solidFill>
          <a:ln w="7620">
            <a:solidFill>
              <a:srgbClr val="BDB8DF"/>
            </a:solidFill>
            <a:prstDash val="solid"/>
          </a:ln>
        </p:spPr>
      </p:sp>
      <p:pic>
        <p:nvPicPr>
          <p:cNvPr id="17" name="Image 3" descr="preencoded.png">    </p:cNvPr>
          <p:cNvPicPr>
            <a:picLocks noChangeAspect="1"/>
          </p:cNvPicPr>
          <p:nvPr/>
        </p:nvPicPr>
        <p:blipFill>
          <a:blip r:embed="rId4"/>
          <a:stretch>
            <a:fillRect/>
          </a:stretch>
        </p:blipFill>
        <p:spPr>
          <a:xfrm>
            <a:off x="6350079" y="4950738"/>
            <a:ext cx="334328" cy="417909"/>
          </a:xfrm>
          <a:prstGeom prst="rect">
            <a:avLst/>
          </a:prstGeom>
        </p:spPr>
      </p:pic>
      <p:sp>
        <p:nvSpPr>
          <p:cNvPr id="18" name="Text 12"/>
          <p:cNvSpPr/>
          <p:nvPr/>
        </p:nvSpPr>
        <p:spPr>
          <a:xfrm>
            <a:off x="7631787" y="4881086"/>
            <a:ext cx="2786301" cy="348258"/>
          </a:xfrm>
          <a:prstGeom prst="rect">
            <a:avLst/>
          </a:prstGeom>
          <a:noFill/>
          <a:ln/>
        </p:spPr>
        <p:txBody>
          <a:bodyPr wrap="none" lIns="0" tIns="0" rIns="0" bIns="0" rtlCol="0" anchor="t"/>
          <a:lstStyle/>
          <a:p>
            <a:pPr algn="l" indent="0" marL="0">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Giới thiệu</a:t>
            </a:r>
            <a:endParaRPr lang="en-US" sz="2150" dirty="0"/>
          </a:p>
        </p:txBody>
      </p:sp>
      <p:sp>
        <p:nvSpPr>
          <p:cNvPr id="19" name="Text 13"/>
          <p:cNvSpPr/>
          <p:nvPr/>
        </p:nvSpPr>
        <p:spPr>
          <a:xfrm>
            <a:off x="7631787" y="5363051"/>
            <a:ext cx="6218515" cy="356592"/>
          </a:xfrm>
          <a:prstGeom prst="rect">
            <a:avLst/>
          </a:prstGeom>
          <a:noFill/>
          <a:ln/>
        </p:spPr>
        <p:txBody>
          <a:bodyPr wrap="non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"Mùa hè đến rồi đó! Mùa hè vui lắm!"</a:t>
            </a:r>
            <a:endParaRPr lang="en-US" sz="1750" dirty="0"/>
          </a:p>
        </p:txBody>
      </p:sp>
      <p:sp>
        <p:nvSpPr>
          <p:cNvPr id="20" name="Text 14"/>
          <p:cNvSpPr/>
          <p:nvPr/>
        </p:nvSpPr>
        <p:spPr>
          <a:xfrm>
            <a:off x="6266498" y="6193274"/>
            <a:ext cx="7583805" cy="1426369"/>
          </a:xfrm>
          <a:prstGeom prst="rect">
            <a:avLst/>
          </a:prstGeom>
          <a:noFill/>
          <a:ln/>
        </p:spPr>
        <p:txBody>
          <a:bodyPr wrap="square" lIns="0" tIns="0" rIns="0" bIns="0" rtlCol="0" anchor="t"/>
          <a:lstStyle/>
          <a:p>
            <a:pPr algn="l" indent="0" marL="0">
              <a:lnSpc>
                <a:spcPts val="2800"/>
              </a:lnSpc>
              <a:buNone/>
            </a:pPr>
            <a:r>
              <a:rPr lang="en-US" sz="1750" dirty="0">
                <a:solidFill>
                  <a:srgbClr val="2A2742"/>
                </a:solidFill>
                <a:latin typeface="Arimo" pitchFamily="34" charset="0"/>
                <a:ea typeface="Arimo" pitchFamily="34" charset="-122"/>
                <a:cs typeface="Arimo" pitchFamily="34" charset="-120"/>
              </a:rPr>
              <a:t>Giai đoạn gây hứng thú kéo dài 3-5 phút, đóng vai trò quan trọng trong việc thu hút sự chú ý của trẻ. Cô giáo khéo léo kết nối trải nghiệm thực tế của trẻ về thời tiết nắng với chủ đề mùa hè, tạo tâm thế sẵn sàng cho hoạt động âm nhạc sắp diễn ra.</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935236"/>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Dạy Hát Mẫu</a:t>
            </a:r>
            <a:endParaRPr lang="en-US" sz="4450" dirty="0"/>
          </a:p>
        </p:txBody>
      </p:sp>
      <p:sp>
        <p:nvSpPr>
          <p:cNvPr id="4" name="Shape 1"/>
          <p:cNvSpPr/>
          <p:nvPr/>
        </p:nvSpPr>
        <p:spPr>
          <a:xfrm>
            <a:off x="793790" y="1984177"/>
            <a:ext cx="170021" cy="853321"/>
          </a:xfrm>
          <a:prstGeom prst="roundRect">
            <a:avLst>
              <a:gd name="adj" fmla="val 56033"/>
            </a:avLst>
          </a:prstGeom>
          <a:solidFill>
            <a:srgbClr val="E9E6FA"/>
          </a:solidFill>
          <a:ln w="7620">
            <a:solidFill>
              <a:srgbClr val="BDB8DF"/>
            </a:solidFill>
            <a:prstDash val="solid"/>
          </a:ln>
        </p:spPr>
      </p:sp>
      <p:sp>
        <p:nvSpPr>
          <p:cNvPr id="5" name="Text 2"/>
          <p:cNvSpPr/>
          <p:nvPr/>
        </p:nvSpPr>
        <p:spPr>
          <a:xfrm>
            <a:off x="1303973" y="198417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Hát mẫu</a:t>
            </a:r>
            <a:endParaRPr lang="en-US" sz="2200" dirty="0"/>
          </a:p>
        </p:txBody>
      </p:sp>
      <p:sp>
        <p:nvSpPr>
          <p:cNvPr id="6" name="Text 3"/>
          <p:cNvSpPr/>
          <p:nvPr/>
        </p:nvSpPr>
        <p:spPr>
          <a:xfrm>
            <a:off x="1303973" y="2474595"/>
            <a:ext cx="7046238"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Cô hát bài "Mùa hè đến" với cử chỉ minh họa sinh động</a:t>
            </a:r>
            <a:endParaRPr lang="en-US" sz="1750" dirty="0"/>
          </a:p>
        </p:txBody>
      </p:sp>
      <p:sp>
        <p:nvSpPr>
          <p:cNvPr id="7" name="Shape 4"/>
          <p:cNvSpPr/>
          <p:nvPr/>
        </p:nvSpPr>
        <p:spPr>
          <a:xfrm>
            <a:off x="1133951" y="3064312"/>
            <a:ext cx="170021" cy="1216223"/>
          </a:xfrm>
          <a:prstGeom prst="roundRect">
            <a:avLst>
              <a:gd name="adj" fmla="val 56033"/>
            </a:avLst>
          </a:prstGeom>
          <a:solidFill>
            <a:srgbClr val="E9E6FA"/>
          </a:solidFill>
          <a:ln w="7620">
            <a:solidFill>
              <a:srgbClr val="BDB8DF"/>
            </a:solidFill>
            <a:prstDash val="solid"/>
          </a:ln>
        </p:spPr>
      </p:sp>
      <p:sp>
        <p:nvSpPr>
          <p:cNvPr id="8" name="Text 5"/>
          <p:cNvSpPr/>
          <p:nvPr/>
        </p:nvSpPr>
        <p:spPr>
          <a:xfrm>
            <a:off x="1644134" y="306431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Giới thiệu nội dung</a:t>
            </a:r>
            <a:endParaRPr lang="en-US" sz="2200" dirty="0"/>
          </a:p>
        </p:txBody>
      </p:sp>
      <p:sp>
        <p:nvSpPr>
          <p:cNvPr id="9" name="Text 6"/>
          <p:cNvSpPr/>
          <p:nvPr/>
        </p:nvSpPr>
        <p:spPr>
          <a:xfrm>
            <a:off x="1644134" y="3554730"/>
            <a:ext cx="6706076"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Giải thích đơn giản về ánh nắng, tiếng ve, và những điều vui trong mùa hè</a:t>
            </a:r>
            <a:endParaRPr lang="en-US" sz="1750" dirty="0"/>
          </a:p>
        </p:txBody>
      </p:sp>
      <p:sp>
        <p:nvSpPr>
          <p:cNvPr id="10" name="Shape 7"/>
          <p:cNvSpPr/>
          <p:nvPr/>
        </p:nvSpPr>
        <p:spPr>
          <a:xfrm>
            <a:off x="1474232" y="4507349"/>
            <a:ext cx="170021" cy="853321"/>
          </a:xfrm>
          <a:prstGeom prst="roundRect">
            <a:avLst>
              <a:gd name="adj" fmla="val 56033"/>
            </a:avLst>
          </a:prstGeom>
          <a:solidFill>
            <a:srgbClr val="E9E6FA"/>
          </a:solidFill>
          <a:ln w="7620">
            <a:solidFill>
              <a:srgbClr val="BDB8DF"/>
            </a:solidFill>
            <a:prstDash val="solid"/>
          </a:ln>
        </p:spPr>
      </p:sp>
      <p:sp>
        <p:nvSpPr>
          <p:cNvPr id="11" name="Text 8"/>
          <p:cNvSpPr/>
          <p:nvPr/>
        </p:nvSpPr>
        <p:spPr>
          <a:xfrm>
            <a:off x="1984415" y="450734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Chia nhỏ bài hát</a:t>
            </a:r>
            <a:endParaRPr lang="en-US" sz="2200" dirty="0"/>
          </a:p>
        </p:txBody>
      </p:sp>
      <p:sp>
        <p:nvSpPr>
          <p:cNvPr id="12" name="Text 9"/>
          <p:cNvSpPr/>
          <p:nvPr/>
        </p:nvSpPr>
        <p:spPr>
          <a:xfrm>
            <a:off x="1984415" y="4997768"/>
            <a:ext cx="6365796" cy="362903"/>
          </a:xfrm>
          <a:prstGeom prst="rect">
            <a:avLst/>
          </a:prstGeom>
          <a:noFill/>
          <a:ln/>
        </p:spPr>
        <p:txBody>
          <a:bodyPr wrap="non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Phân bài thành 2-3 câu ngắn để dạy từng phần</a:t>
            </a:r>
            <a:endParaRPr lang="en-US" sz="1750" dirty="0"/>
          </a:p>
        </p:txBody>
      </p:sp>
      <p:sp>
        <p:nvSpPr>
          <p:cNvPr id="13" name="Text 10"/>
          <p:cNvSpPr/>
          <p:nvPr/>
        </p:nvSpPr>
        <p:spPr>
          <a:xfrm>
            <a:off x="793790" y="5842635"/>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Khi dạy hát mẫu, cô giáo thể hiện rõ ràng từng câu, kết hợp với cử chỉ minh họa để trẻ dễ hiểu và bắt chước. Việc chia nhỏ bài hát thành các câu ngắn phù hợp với khả năng tiếp thu của trẻ nhà trẻ, giúp trẻ học từng bước một cách tự nhiên.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38188" y="587693"/>
            <a:ext cx="5272802" cy="659130"/>
          </a:xfrm>
          <a:prstGeom prst="rect">
            <a:avLst/>
          </a:prstGeom>
          <a:noFill/>
          <a:ln/>
        </p:spPr>
        <p:txBody>
          <a:bodyPr wrap="none" lIns="0" tIns="0" rIns="0" bIns="0" rtlCol="0" anchor="t"/>
          <a:lstStyle/>
          <a:p>
            <a:pPr algn="l" indent="0" marL="0">
              <a:lnSpc>
                <a:spcPts val="5150"/>
              </a:lnSpc>
              <a:buNone/>
            </a:pPr>
            <a:r>
              <a:rPr lang="en-US" sz="4150" b="1" dirty="0">
                <a:solidFill>
                  <a:srgbClr val="231971"/>
                </a:solidFill>
                <a:latin typeface="Outfit Extra Bold" pitchFamily="34" charset="0"/>
                <a:ea typeface="Outfit Extra Bold" pitchFamily="34" charset="-122"/>
                <a:cs typeface="Outfit Extra Bold" pitchFamily="34" charset="-120"/>
              </a:rPr>
              <a:t>Trẻ Tham Gia Hát</a:t>
            </a:r>
            <a:endParaRPr lang="en-US" sz="4150" dirty="0"/>
          </a:p>
        </p:txBody>
      </p:sp>
      <p:pic>
        <p:nvPicPr>
          <p:cNvPr id="3" name="Image 0" descr="preencoded.png">    </p:cNvPr>
          <p:cNvPicPr>
            <a:picLocks noChangeAspect="1"/>
          </p:cNvPicPr>
          <p:nvPr/>
        </p:nvPicPr>
        <p:blipFill>
          <a:blip r:embed="rId1"/>
          <a:stretch>
            <a:fillRect/>
          </a:stretch>
        </p:blipFill>
        <p:spPr>
          <a:xfrm>
            <a:off x="738188" y="1668542"/>
            <a:ext cx="1054537" cy="1265396"/>
          </a:xfrm>
          <a:prstGeom prst="rect">
            <a:avLst/>
          </a:prstGeom>
        </p:spPr>
      </p:pic>
      <p:sp>
        <p:nvSpPr>
          <p:cNvPr id="4" name="Text 1"/>
          <p:cNvSpPr/>
          <p:nvPr/>
        </p:nvSpPr>
        <p:spPr>
          <a:xfrm>
            <a:off x="2109073" y="1879402"/>
            <a:ext cx="2636401" cy="329446"/>
          </a:xfrm>
          <a:prstGeom prst="rect">
            <a:avLst/>
          </a:prstGeom>
          <a:noFill/>
          <a:ln/>
        </p:spPr>
        <p:txBody>
          <a:bodyPr wrap="none" lIns="0" tIns="0" rIns="0" bIns="0" rtlCol="0" anchor="t"/>
          <a:lstStyle/>
          <a:p>
            <a:pPr algn="l" indent="0" marL="0">
              <a:lnSpc>
                <a:spcPts val="2550"/>
              </a:lnSpc>
              <a:buNone/>
            </a:pPr>
            <a:r>
              <a:rPr lang="en-US" sz="2050" b="1" dirty="0">
                <a:solidFill>
                  <a:srgbClr val="2A2742"/>
                </a:solidFill>
                <a:latin typeface="Outfit Extra Bold" pitchFamily="34" charset="0"/>
                <a:ea typeface="Outfit Extra Bold" pitchFamily="34" charset="-122"/>
                <a:cs typeface="Outfit Extra Bold" pitchFamily="34" charset="-120"/>
              </a:rPr>
              <a:t>Lặp lại từng câu</a:t>
            </a:r>
            <a:endParaRPr lang="en-US" sz="2050" dirty="0"/>
          </a:p>
        </p:txBody>
      </p:sp>
      <p:sp>
        <p:nvSpPr>
          <p:cNvPr id="5" name="Text 2"/>
          <p:cNvSpPr/>
          <p:nvPr/>
        </p:nvSpPr>
        <p:spPr>
          <a:xfrm>
            <a:off x="2109073" y="2335292"/>
            <a:ext cx="11783139" cy="337304"/>
          </a:xfrm>
          <a:prstGeom prst="rect">
            <a:avLst/>
          </a:prstGeom>
          <a:noFill/>
          <a:ln/>
        </p:spPr>
        <p:txBody>
          <a:bodyPr wrap="none" lIns="0" tIns="0" rIns="0" bIns="0" rtlCol="0" anchor="t"/>
          <a:lstStyle/>
          <a:p>
            <a:pPr algn="l" indent="0" marL="0">
              <a:lnSpc>
                <a:spcPts val="2650"/>
              </a:lnSpc>
              <a:buNone/>
            </a:pPr>
            <a:r>
              <a:rPr lang="en-US" sz="1650" dirty="0">
                <a:solidFill>
                  <a:srgbClr val="2A2742"/>
                </a:solidFill>
                <a:latin typeface="Arimo" pitchFamily="34" charset="0"/>
                <a:ea typeface="Arimo" pitchFamily="34" charset="-122"/>
                <a:cs typeface="Arimo" pitchFamily="34" charset="-120"/>
              </a:rPr>
              <a:t>Trẻ hát theo cô từng câu ngắn kết hợp động tác</a:t>
            </a:r>
            <a:endParaRPr lang="en-US" sz="1650" dirty="0"/>
          </a:p>
        </p:txBody>
      </p:sp>
      <p:pic>
        <p:nvPicPr>
          <p:cNvPr id="6" name="Image 1" descr="preencoded.png">    </p:cNvPr>
          <p:cNvPicPr>
            <a:picLocks noChangeAspect="1"/>
          </p:cNvPicPr>
          <p:nvPr/>
        </p:nvPicPr>
        <p:blipFill>
          <a:blip r:embed="rId2"/>
          <a:stretch>
            <a:fillRect/>
          </a:stretch>
        </p:blipFill>
        <p:spPr>
          <a:xfrm>
            <a:off x="738188" y="2933938"/>
            <a:ext cx="1054537" cy="1265396"/>
          </a:xfrm>
          <a:prstGeom prst="rect">
            <a:avLst/>
          </a:prstGeom>
        </p:spPr>
      </p:pic>
      <p:sp>
        <p:nvSpPr>
          <p:cNvPr id="7" name="Text 3"/>
          <p:cNvSpPr/>
          <p:nvPr/>
        </p:nvSpPr>
        <p:spPr>
          <a:xfrm>
            <a:off x="2109073" y="3144798"/>
            <a:ext cx="2636401" cy="329446"/>
          </a:xfrm>
          <a:prstGeom prst="rect">
            <a:avLst/>
          </a:prstGeom>
          <a:noFill/>
          <a:ln/>
        </p:spPr>
        <p:txBody>
          <a:bodyPr wrap="none" lIns="0" tIns="0" rIns="0" bIns="0" rtlCol="0" anchor="t"/>
          <a:lstStyle/>
          <a:p>
            <a:pPr algn="l" indent="0" marL="0">
              <a:lnSpc>
                <a:spcPts val="2550"/>
              </a:lnSpc>
              <a:buNone/>
            </a:pPr>
            <a:r>
              <a:rPr lang="en-US" sz="2050" b="1" dirty="0">
                <a:solidFill>
                  <a:srgbClr val="2A2742"/>
                </a:solidFill>
                <a:latin typeface="Outfit Extra Bold" pitchFamily="34" charset="0"/>
                <a:ea typeface="Outfit Extra Bold" pitchFamily="34" charset="-122"/>
                <a:cs typeface="Outfit Extra Bold" pitchFamily="34" charset="-120"/>
              </a:rPr>
              <a:t>Hát trọn bài</a:t>
            </a:r>
            <a:endParaRPr lang="en-US" sz="2050" dirty="0"/>
          </a:p>
        </p:txBody>
      </p:sp>
      <p:sp>
        <p:nvSpPr>
          <p:cNvPr id="8" name="Text 4"/>
          <p:cNvSpPr/>
          <p:nvPr/>
        </p:nvSpPr>
        <p:spPr>
          <a:xfrm>
            <a:off x="2109073" y="3600688"/>
            <a:ext cx="11783139" cy="337304"/>
          </a:xfrm>
          <a:prstGeom prst="rect">
            <a:avLst/>
          </a:prstGeom>
          <a:noFill/>
          <a:ln/>
        </p:spPr>
        <p:txBody>
          <a:bodyPr wrap="none" lIns="0" tIns="0" rIns="0" bIns="0" rtlCol="0" anchor="t"/>
          <a:lstStyle/>
          <a:p>
            <a:pPr algn="l" indent="0" marL="0">
              <a:lnSpc>
                <a:spcPts val="2650"/>
              </a:lnSpc>
              <a:buNone/>
            </a:pPr>
            <a:r>
              <a:rPr lang="en-US" sz="1650" dirty="0">
                <a:solidFill>
                  <a:srgbClr val="2A2742"/>
                </a:solidFill>
                <a:latin typeface="Arimo" pitchFamily="34" charset="0"/>
                <a:ea typeface="Arimo" pitchFamily="34" charset="-122"/>
                <a:cs typeface="Arimo" pitchFamily="34" charset="-120"/>
              </a:rPr>
              <a:t>Cùng cô hát trọn bài 1-2 lần</a:t>
            </a:r>
            <a:endParaRPr lang="en-US" sz="1650" dirty="0"/>
          </a:p>
        </p:txBody>
      </p:sp>
      <p:pic>
        <p:nvPicPr>
          <p:cNvPr id="9" name="Image 2" descr="preencoded.png">    </p:cNvPr>
          <p:cNvPicPr>
            <a:picLocks noChangeAspect="1"/>
          </p:cNvPicPr>
          <p:nvPr/>
        </p:nvPicPr>
        <p:blipFill>
          <a:blip r:embed="rId3"/>
          <a:stretch>
            <a:fillRect/>
          </a:stretch>
        </p:blipFill>
        <p:spPr>
          <a:xfrm>
            <a:off x="738188" y="4199334"/>
            <a:ext cx="1054537" cy="1265396"/>
          </a:xfrm>
          <a:prstGeom prst="rect">
            <a:avLst/>
          </a:prstGeom>
        </p:spPr>
      </p:pic>
      <p:sp>
        <p:nvSpPr>
          <p:cNvPr id="10" name="Text 5"/>
          <p:cNvSpPr/>
          <p:nvPr/>
        </p:nvSpPr>
        <p:spPr>
          <a:xfrm>
            <a:off x="2109073" y="4410194"/>
            <a:ext cx="2636401" cy="329446"/>
          </a:xfrm>
          <a:prstGeom prst="rect">
            <a:avLst/>
          </a:prstGeom>
          <a:noFill/>
          <a:ln/>
        </p:spPr>
        <p:txBody>
          <a:bodyPr wrap="none" lIns="0" tIns="0" rIns="0" bIns="0" rtlCol="0" anchor="t"/>
          <a:lstStyle/>
          <a:p>
            <a:pPr algn="l" indent="0" marL="0">
              <a:lnSpc>
                <a:spcPts val="2550"/>
              </a:lnSpc>
              <a:buNone/>
            </a:pPr>
            <a:r>
              <a:rPr lang="en-US" sz="2050" b="1" dirty="0">
                <a:solidFill>
                  <a:srgbClr val="2A2742"/>
                </a:solidFill>
                <a:latin typeface="Outfit Extra Bold" pitchFamily="34" charset="0"/>
                <a:ea typeface="Outfit Extra Bold" pitchFamily="34" charset="-122"/>
                <a:cs typeface="Outfit Extra Bold" pitchFamily="34" charset="-120"/>
              </a:rPr>
              <a:t>Vận động theo nhạc</a:t>
            </a:r>
            <a:endParaRPr lang="en-US" sz="2050" dirty="0"/>
          </a:p>
        </p:txBody>
      </p:sp>
      <p:sp>
        <p:nvSpPr>
          <p:cNvPr id="11" name="Text 6"/>
          <p:cNvSpPr/>
          <p:nvPr/>
        </p:nvSpPr>
        <p:spPr>
          <a:xfrm>
            <a:off x="2109073" y="4866084"/>
            <a:ext cx="11783139" cy="337304"/>
          </a:xfrm>
          <a:prstGeom prst="rect">
            <a:avLst/>
          </a:prstGeom>
          <a:noFill/>
          <a:ln/>
        </p:spPr>
        <p:txBody>
          <a:bodyPr wrap="none" lIns="0" tIns="0" rIns="0" bIns="0" rtlCol="0" anchor="t"/>
          <a:lstStyle/>
          <a:p>
            <a:pPr algn="l" indent="0" marL="0">
              <a:lnSpc>
                <a:spcPts val="2650"/>
              </a:lnSpc>
              <a:buNone/>
            </a:pPr>
            <a:r>
              <a:rPr lang="en-US" sz="1650" dirty="0">
                <a:solidFill>
                  <a:srgbClr val="2A2742"/>
                </a:solidFill>
                <a:latin typeface="Arimo" pitchFamily="34" charset="0"/>
                <a:ea typeface="Arimo" pitchFamily="34" charset="-122"/>
                <a:cs typeface="Arimo" pitchFamily="34" charset="-120"/>
              </a:rPr>
              <a:t>Cầm lục lạc/xúc xắc, vừa hát vừa vỗ tay/lắc nhạc cụ</a:t>
            </a:r>
            <a:endParaRPr lang="en-US" sz="1650" dirty="0"/>
          </a:p>
        </p:txBody>
      </p:sp>
      <p:pic>
        <p:nvPicPr>
          <p:cNvPr id="12" name="Image 3" descr="preencoded.png">    </p:cNvPr>
          <p:cNvPicPr>
            <a:picLocks noChangeAspect="1"/>
          </p:cNvPicPr>
          <p:nvPr/>
        </p:nvPicPr>
        <p:blipFill>
          <a:blip r:embed="rId4"/>
          <a:stretch>
            <a:fillRect/>
          </a:stretch>
        </p:blipFill>
        <p:spPr>
          <a:xfrm>
            <a:off x="738188" y="5464731"/>
            <a:ext cx="1054537" cy="1265396"/>
          </a:xfrm>
          <a:prstGeom prst="rect">
            <a:avLst/>
          </a:prstGeom>
        </p:spPr>
      </p:pic>
      <p:sp>
        <p:nvSpPr>
          <p:cNvPr id="13" name="Text 7"/>
          <p:cNvSpPr/>
          <p:nvPr/>
        </p:nvSpPr>
        <p:spPr>
          <a:xfrm>
            <a:off x="2109073" y="5675590"/>
            <a:ext cx="2636401" cy="329446"/>
          </a:xfrm>
          <a:prstGeom prst="rect">
            <a:avLst/>
          </a:prstGeom>
          <a:noFill/>
          <a:ln/>
        </p:spPr>
        <p:txBody>
          <a:bodyPr wrap="none" lIns="0" tIns="0" rIns="0" bIns="0" rtlCol="0" anchor="t"/>
          <a:lstStyle/>
          <a:p>
            <a:pPr algn="l" indent="0" marL="0">
              <a:lnSpc>
                <a:spcPts val="2550"/>
              </a:lnSpc>
              <a:buNone/>
            </a:pPr>
            <a:r>
              <a:rPr lang="en-US" sz="2050" b="1" dirty="0">
                <a:solidFill>
                  <a:srgbClr val="2A2742"/>
                </a:solidFill>
                <a:latin typeface="Outfit Extra Bold" pitchFamily="34" charset="0"/>
                <a:ea typeface="Outfit Extra Bold" pitchFamily="34" charset="-122"/>
                <a:cs typeface="Outfit Extra Bold" pitchFamily="34" charset="-120"/>
              </a:rPr>
              <a:t>Trò chơi âm nhạc</a:t>
            </a:r>
            <a:endParaRPr lang="en-US" sz="2050" dirty="0"/>
          </a:p>
        </p:txBody>
      </p:sp>
      <p:sp>
        <p:nvSpPr>
          <p:cNvPr id="14" name="Text 8"/>
          <p:cNvSpPr/>
          <p:nvPr/>
        </p:nvSpPr>
        <p:spPr>
          <a:xfrm>
            <a:off x="2109073" y="6131481"/>
            <a:ext cx="11783139" cy="337304"/>
          </a:xfrm>
          <a:prstGeom prst="rect">
            <a:avLst/>
          </a:prstGeom>
          <a:noFill/>
          <a:ln/>
        </p:spPr>
        <p:txBody>
          <a:bodyPr wrap="none" lIns="0" tIns="0" rIns="0" bIns="0" rtlCol="0" anchor="t"/>
          <a:lstStyle/>
          <a:p>
            <a:pPr algn="l" indent="0" marL="0">
              <a:lnSpc>
                <a:spcPts val="2650"/>
              </a:lnSpc>
              <a:buNone/>
            </a:pPr>
            <a:r>
              <a:rPr lang="en-US" sz="1650" dirty="0">
                <a:solidFill>
                  <a:srgbClr val="2A2742"/>
                </a:solidFill>
                <a:latin typeface="Arimo" pitchFamily="34" charset="0"/>
                <a:ea typeface="Arimo" pitchFamily="34" charset="-122"/>
                <a:cs typeface="Arimo" pitchFamily="34" charset="-120"/>
              </a:rPr>
              <a:t>"Nghe nhạc - đội mũ - ra biển" di chuyển quanh lớp</a:t>
            </a:r>
            <a:endParaRPr lang="en-US" sz="1650" dirty="0"/>
          </a:p>
        </p:txBody>
      </p:sp>
      <p:sp>
        <p:nvSpPr>
          <p:cNvPr id="15" name="Text 9"/>
          <p:cNvSpPr/>
          <p:nvPr/>
        </p:nvSpPr>
        <p:spPr>
          <a:xfrm>
            <a:off x="738188" y="6967299"/>
            <a:ext cx="13154025" cy="674608"/>
          </a:xfrm>
          <a:prstGeom prst="rect">
            <a:avLst/>
          </a:prstGeom>
          <a:noFill/>
          <a:ln/>
        </p:spPr>
        <p:txBody>
          <a:bodyPr wrap="square" lIns="0" tIns="0" rIns="0" bIns="0" rtlCol="0" anchor="t"/>
          <a:lstStyle/>
          <a:p>
            <a:pPr algn="l" indent="0" marL="0">
              <a:lnSpc>
                <a:spcPts val="2650"/>
              </a:lnSpc>
              <a:buNone/>
            </a:pPr>
            <a:r>
              <a:rPr lang="en-US" sz="1650" dirty="0">
                <a:solidFill>
                  <a:srgbClr val="2A2742"/>
                </a:solidFill>
                <a:latin typeface="Arimo" pitchFamily="34" charset="0"/>
                <a:ea typeface="Arimo" pitchFamily="34" charset="-122"/>
                <a:cs typeface="Arimo" pitchFamily="34" charset="-120"/>
              </a:rPr>
              <a:t>Giai đoạn này kéo dài 10-12 phút, là thời điểm trẻ tích cực tham gia vào hoạt động âm nhạc. Trẻ được khuyến khích bắt chước, lặp lại và dần dần hát cùng cô. Việc kết hợp hát với vận động và sử dụng nhạc cụ đơn giản giúp trẻ cảm nhận tiết tấu và giai điệu một cách toàn diện.</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Text 0"/>
          <p:cNvSpPr/>
          <p:nvPr/>
        </p:nvSpPr>
        <p:spPr>
          <a:xfrm>
            <a:off x="793790" y="3600331"/>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Kết Thúc Bài Học</a:t>
            </a:r>
            <a:endParaRPr lang="en-US" sz="4450" dirty="0"/>
          </a:p>
        </p:txBody>
      </p:sp>
      <p:sp>
        <p:nvSpPr>
          <p:cNvPr id="4" name="Shape 1"/>
          <p:cNvSpPr/>
          <p:nvPr/>
        </p:nvSpPr>
        <p:spPr>
          <a:xfrm>
            <a:off x="793790" y="4904423"/>
            <a:ext cx="510302" cy="510302"/>
          </a:xfrm>
          <a:prstGeom prst="roundRect">
            <a:avLst>
              <a:gd name="adj" fmla="val 18669"/>
            </a:avLst>
          </a:prstGeom>
          <a:solidFill>
            <a:srgbClr val="E9E6FA"/>
          </a:solidFill>
          <a:ln w="7620">
            <a:solidFill>
              <a:srgbClr val="BDB8DF"/>
            </a:solidFill>
            <a:prstDash val="solid"/>
          </a:ln>
        </p:spPr>
      </p:sp>
      <p:pic>
        <p:nvPicPr>
          <p:cNvPr id="5" name="Image 1" descr="preencoded.png">    </p:cNvPr>
          <p:cNvPicPr>
            <a:picLocks noChangeAspect="1"/>
          </p:cNvPicPr>
          <p:nvPr/>
        </p:nvPicPr>
        <p:blipFill>
          <a:blip r:embed="rId2"/>
          <a:stretch>
            <a:fillRect/>
          </a:stretch>
        </p:blipFill>
        <p:spPr>
          <a:xfrm>
            <a:off x="878860" y="4946928"/>
            <a:ext cx="340162" cy="425291"/>
          </a:xfrm>
          <a:prstGeom prst="rect">
            <a:avLst/>
          </a:prstGeom>
        </p:spPr>
      </p:pic>
      <p:sp>
        <p:nvSpPr>
          <p:cNvPr id="6" name="Text 2"/>
          <p:cNvSpPr/>
          <p:nvPr/>
        </p:nvSpPr>
        <p:spPr>
          <a:xfrm>
            <a:off x="1530906" y="490442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Hỏi đáp</a:t>
            </a:r>
            <a:endParaRPr lang="en-US" sz="2200" dirty="0"/>
          </a:p>
        </p:txBody>
      </p:sp>
      <p:sp>
        <p:nvSpPr>
          <p:cNvPr id="7" name="Text 3"/>
          <p:cNvSpPr/>
          <p:nvPr/>
        </p:nvSpPr>
        <p:spPr>
          <a:xfrm>
            <a:off x="1530906" y="5394841"/>
            <a:ext cx="3459242"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"Chúng mình vừa học bài hát gì?" "Trong mùa hè, các con thường mặc gì, đi đâu chơi?"</a:t>
            </a:r>
            <a:endParaRPr lang="en-US" sz="1750" dirty="0"/>
          </a:p>
        </p:txBody>
      </p:sp>
      <p:sp>
        <p:nvSpPr>
          <p:cNvPr id="8" name="Shape 4"/>
          <p:cNvSpPr/>
          <p:nvPr/>
        </p:nvSpPr>
        <p:spPr>
          <a:xfrm>
            <a:off x="5216962" y="4904423"/>
            <a:ext cx="510302" cy="510302"/>
          </a:xfrm>
          <a:prstGeom prst="roundRect">
            <a:avLst>
              <a:gd name="adj" fmla="val 18669"/>
            </a:avLst>
          </a:prstGeom>
          <a:solidFill>
            <a:srgbClr val="E9E6FA"/>
          </a:solidFill>
          <a:ln w="7620">
            <a:solidFill>
              <a:srgbClr val="BDB8DF"/>
            </a:solidFill>
            <a:prstDash val="solid"/>
          </a:ln>
        </p:spPr>
      </p:sp>
      <p:pic>
        <p:nvPicPr>
          <p:cNvPr id="9" name="Image 2" descr="preencoded.png">    </p:cNvPr>
          <p:cNvPicPr>
            <a:picLocks noChangeAspect="1"/>
          </p:cNvPicPr>
          <p:nvPr/>
        </p:nvPicPr>
        <p:blipFill>
          <a:blip r:embed="rId3"/>
          <a:stretch>
            <a:fillRect/>
          </a:stretch>
        </p:blipFill>
        <p:spPr>
          <a:xfrm>
            <a:off x="5302032" y="4946928"/>
            <a:ext cx="340162" cy="425291"/>
          </a:xfrm>
          <a:prstGeom prst="rect">
            <a:avLst/>
          </a:prstGeom>
        </p:spPr>
      </p:pic>
      <p:sp>
        <p:nvSpPr>
          <p:cNvPr id="10" name="Text 5"/>
          <p:cNvSpPr/>
          <p:nvPr/>
        </p:nvSpPr>
        <p:spPr>
          <a:xfrm>
            <a:off x="5954078" y="490442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Nhận xét - khen ngợi</a:t>
            </a:r>
            <a:endParaRPr lang="en-US" sz="2200" dirty="0"/>
          </a:p>
        </p:txBody>
      </p:sp>
      <p:sp>
        <p:nvSpPr>
          <p:cNvPr id="11" name="Text 6"/>
          <p:cNvSpPr/>
          <p:nvPr/>
        </p:nvSpPr>
        <p:spPr>
          <a:xfrm>
            <a:off x="5954078" y="5394841"/>
            <a:ext cx="3459242"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Cô ghi nhận sự tham gia và tiến bộ của trẻ trong giờ học</a:t>
            </a:r>
            <a:endParaRPr lang="en-US" sz="1750" dirty="0"/>
          </a:p>
        </p:txBody>
      </p:sp>
      <p:sp>
        <p:nvSpPr>
          <p:cNvPr id="12" name="Shape 7"/>
          <p:cNvSpPr/>
          <p:nvPr/>
        </p:nvSpPr>
        <p:spPr>
          <a:xfrm>
            <a:off x="9640133" y="4904423"/>
            <a:ext cx="510302" cy="510302"/>
          </a:xfrm>
          <a:prstGeom prst="roundRect">
            <a:avLst>
              <a:gd name="adj" fmla="val 18669"/>
            </a:avLst>
          </a:prstGeom>
          <a:solidFill>
            <a:srgbClr val="E9E6FA"/>
          </a:solidFill>
          <a:ln w="7620">
            <a:solidFill>
              <a:srgbClr val="BDB8DF"/>
            </a:solidFill>
            <a:prstDash val="solid"/>
          </a:ln>
        </p:spPr>
      </p:sp>
      <p:pic>
        <p:nvPicPr>
          <p:cNvPr id="13" name="Image 3" descr="preencoded.png">    </p:cNvPr>
          <p:cNvPicPr>
            <a:picLocks noChangeAspect="1"/>
          </p:cNvPicPr>
          <p:nvPr/>
        </p:nvPicPr>
        <p:blipFill>
          <a:blip r:embed="rId4"/>
          <a:stretch>
            <a:fillRect/>
          </a:stretch>
        </p:blipFill>
        <p:spPr>
          <a:xfrm>
            <a:off x="9725204" y="4946928"/>
            <a:ext cx="340162" cy="425291"/>
          </a:xfrm>
          <a:prstGeom prst="rect">
            <a:avLst/>
          </a:prstGeom>
        </p:spPr>
      </p:pic>
      <p:sp>
        <p:nvSpPr>
          <p:cNvPr id="14" name="Text 8"/>
          <p:cNvSpPr/>
          <p:nvPr/>
        </p:nvSpPr>
        <p:spPr>
          <a:xfrm>
            <a:off x="10377249" y="490442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Gợi ý về nhà</a:t>
            </a:r>
            <a:endParaRPr lang="en-US" sz="2200" dirty="0"/>
          </a:p>
        </p:txBody>
      </p:sp>
      <p:sp>
        <p:nvSpPr>
          <p:cNvPr id="15" name="Text 9"/>
          <p:cNvSpPr/>
          <p:nvPr/>
        </p:nvSpPr>
        <p:spPr>
          <a:xfrm>
            <a:off x="10377249" y="5394841"/>
            <a:ext cx="3459242"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"Khi về nhà, con có thể hát cho ba mẹ nghe bài 'Mùa hè đến' nhé!"</a:t>
            </a:r>
            <a:endParaRPr lang="en-US" sz="1750" dirty="0"/>
          </a:p>
        </p:txBody>
      </p:sp>
      <p:sp>
        <p:nvSpPr>
          <p:cNvPr id="16" name="Text 10"/>
          <p:cNvSpPr/>
          <p:nvPr/>
        </p:nvSpPr>
        <p:spPr>
          <a:xfrm>
            <a:off x="793790" y="6738699"/>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Phần kết thúc kéo dài khoảng 3 phút, giúp củng cố kiến thức và tạo cảm giác hoàn thành cho trẻ. Cô giáo đặt câu hỏi đơn giản để trẻ nhớ lại nội dung bài học, đồng thời khuyến khích trẻ chia sẻ bài hát với gia đình, tạo sự kết nối giữa trường và nhà.</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38319"/>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Hoạt Động Mở Rộng</a:t>
            </a:r>
            <a:endParaRPr lang="en-US" sz="4450" dirty="0"/>
          </a:p>
        </p:txBody>
      </p:sp>
      <p:pic>
        <p:nvPicPr>
          <p:cNvPr id="3" name="Image 0" descr="preencoded.png">    </p:cNvPr>
          <p:cNvPicPr>
            <a:picLocks noChangeAspect="1"/>
          </p:cNvPicPr>
          <p:nvPr/>
        </p:nvPicPr>
        <p:blipFill>
          <a:blip r:embed="rId1"/>
          <a:stretch>
            <a:fillRect/>
          </a:stretch>
        </p:blipFill>
        <p:spPr>
          <a:xfrm>
            <a:off x="793790" y="2000726"/>
            <a:ext cx="4120753" cy="2546747"/>
          </a:xfrm>
          <a:prstGeom prst="rect">
            <a:avLst/>
          </a:prstGeom>
        </p:spPr>
      </p:pic>
      <p:sp>
        <p:nvSpPr>
          <p:cNvPr id="4" name="Text 1"/>
          <p:cNvSpPr/>
          <p:nvPr/>
        </p:nvSpPr>
        <p:spPr>
          <a:xfrm>
            <a:off x="793790" y="483096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Nghe Lại Bài Hát</a:t>
            </a:r>
            <a:endParaRPr lang="en-US" sz="2200" dirty="0"/>
          </a:p>
        </p:txBody>
      </p:sp>
      <p:sp>
        <p:nvSpPr>
          <p:cNvPr id="5" name="Text 2"/>
          <p:cNvSpPr/>
          <p:nvPr/>
        </p:nvSpPr>
        <p:spPr>
          <a:xfrm>
            <a:off x="793790" y="5321379"/>
            <a:ext cx="4120753"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Cho trẻ nghe lại bài hát "Mùa hè đến" trong giờ chơi tự do, giúp trẻ làm quen và ghi nhớ giai điệu một cách tự nhiên.</a:t>
            </a:r>
            <a:endParaRPr lang="en-US" sz="1750" dirty="0"/>
          </a:p>
        </p:txBody>
      </p:sp>
      <p:pic>
        <p:nvPicPr>
          <p:cNvPr id="6" name="Image 1" descr="preencoded.png">    </p:cNvPr>
          <p:cNvPicPr>
            <a:picLocks noChangeAspect="1"/>
          </p:cNvPicPr>
          <p:nvPr/>
        </p:nvPicPr>
        <p:blipFill>
          <a:blip r:embed="rId2"/>
          <a:stretch>
            <a:fillRect/>
          </a:stretch>
        </p:blipFill>
        <p:spPr>
          <a:xfrm>
            <a:off x="5254704" y="2000726"/>
            <a:ext cx="4120872" cy="2546866"/>
          </a:xfrm>
          <a:prstGeom prst="rect">
            <a:avLst/>
          </a:prstGeom>
        </p:spPr>
      </p:pic>
      <p:sp>
        <p:nvSpPr>
          <p:cNvPr id="7" name="Text 3"/>
          <p:cNvSpPr/>
          <p:nvPr/>
        </p:nvSpPr>
        <p:spPr>
          <a:xfrm>
            <a:off x="5254704" y="4831080"/>
            <a:ext cx="3049429"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Hoạt Động Nghệ Thuật</a:t>
            </a:r>
            <a:endParaRPr lang="en-US" sz="2200" dirty="0"/>
          </a:p>
        </p:txBody>
      </p:sp>
      <p:sp>
        <p:nvSpPr>
          <p:cNvPr id="8" name="Text 4"/>
          <p:cNvSpPr/>
          <p:nvPr/>
        </p:nvSpPr>
        <p:spPr>
          <a:xfrm>
            <a:off x="5254704" y="5321498"/>
            <a:ext cx="4120872"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Tổ chức cho trẻ vẽ hoặc trang trí mũ, áo mùa hè, kết hợp phát triển kỹ năng mỹ thuật với chủ đề âm nhạc.</a:t>
            </a:r>
            <a:endParaRPr lang="en-US" sz="1750" dirty="0"/>
          </a:p>
        </p:txBody>
      </p:sp>
      <p:pic>
        <p:nvPicPr>
          <p:cNvPr id="9" name="Image 2" descr="preencoded.png">    </p:cNvPr>
          <p:cNvPicPr>
            <a:picLocks noChangeAspect="1"/>
          </p:cNvPicPr>
          <p:nvPr/>
        </p:nvPicPr>
        <p:blipFill>
          <a:blip r:embed="rId3"/>
          <a:stretch>
            <a:fillRect/>
          </a:stretch>
        </p:blipFill>
        <p:spPr>
          <a:xfrm>
            <a:off x="9715738" y="2000726"/>
            <a:ext cx="4120753" cy="2546747"/>
          </a:xfrm>
          <a:prstGeom prst="rect">
            <a:avLst/>
          </a:prstGeom>
        </p:spPr>
      </p:pic>
      <p:sp>
        <p:nvSpPr>
          <p:cNvPr id="10" name="Text 5"/>
          <p:cNvSpPr/>
          <p:nvPr/>
        </p:nvSpPr>
        <p:spPr>
          <a:xfrm>
            <a:off x="9715738" y="483096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Trò Chơi Vận Động</a:t>
            </a:r>
            <a:endParaRPr lang="en-US" sz="2200" dirty="0"/>
          </a:p>
        </p:txBody>
      </p:sp>
      <p:sp>
        <p:nvSpPr>
          <p:cNvPr id="11" name="Text 6"/>
          <p:cNvSpPr/>
          <p:nvPr/>
        </p:nvSpPr>
        <p:spPr>
          <a:xfrm>
            <a:off x="9715738" y="5321379"/>
            <a:ext cx="4120753" cy="1088708"/>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Dạy trẻ trò chơi vận động theo nhạc "Đội mũ đi chơi", giúp trẻ kết hợp âm nhạc với hoạt động thể chất.</a:t>
            </a:r>
            <a:endParaRPr lang="en-US" sz="1750" dirty="0"/>
          </a:p>
        </p:txBody>
      </p:sp>
      <p:sp>
        <p:nvSpPr>
          <p:cNvPr id="12" name="Text 7"/>
          <p:cNvSpPr/>
          <p:nvPr/>
        </p:nvSpPr>
        <p:spPr>
          <a:xfrm>
            <a:off x="793790" y="6665357"/>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2A2742"/>
                </a:solidFill>
                <a:latin typeface="Arimo" pitchFamily="34" charset="0"/>
                <a:ea typeface="Arimo" pitchFamily="34" charset="-122"/>
                <a:cs typeface="Arimo" pitchFamily="34" charset="-120"/>
              </a:rPr>
              <a:t>Các hoạt động mở rộng này giúp củng cố và phát triển kiến thức về bài hát "Mùa hè đến" theo nhiều hình thức đa dạng. Trẻ được trải nghiệm âm nhạc kết hợp với nghệ thuật tạo hình và vận động, tạo nên quá trình học tập toàn diện và thú vị.</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2025-04-13T04:55:06Z</dcterms:created>
  <dcterms:modified xsi:type="dcterms:W3CDTF">2025-04-13T04:55:06Z</dcterms:modified>
</cp:coreProperties>
</file>