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pline Sans"/>
      <p:regular r:id="rId15"/>
    </p:embeddedFont>
    <p:embeddedFont>
      <p:font typeface="Spline Sans"/>
      <p:regular r:id="rId16"/>
    </p:embeddedFont>
    <p:embeddedFont>
      <p:font typeface="Barlow"/>
      <p:regular r:id="rId17"/>
    </p:embeddedFont>
    <p:embeddedFont>
      <p:font typeface="Barlow"/>
      <p:regular r:id="rId18"/>
    </p:embeddedFont>
    <p:embeddedFont>
      <p:font typeface="Barlow"/>
      <p:regular r:id="rId19"/>
    </p:embeddedFont>
    <p:embeddedFont>
      <p:font typeface="Barlow"/>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1367552"/>
            <a:ext cx="7415927" cy="1371600"/>
          </a:xfrm>
          <a:prstGeom prst="rect">
            <a:avLst/>
          </a:prstGeom>
          <a:noFill/>
          <a:ln/>
        </p:spPr>
        <p:txBody>
          <a:bodyPr wrap="squar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Chuyến Du Lịch Của Chú Gà Trống Choai</a:t>
            </a:r>
            <a:endParaRPr lang="en-US" sz="4300" dirty="0"/>
          </a:p>
        </p:txBody>
      </p:sp>
      <p:sp>
        <p:nvSpPr>
          <p:cNvPr id="4" name="Text 1"/>
          <p:cNvSpPr/>
          <p:nvPr/>
        </p:nvSpPr>
        <p:spPr>
          <a:xfrm>
            <a:off x="864037" y="3109436"/>
            <a:ext cx="7415927"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Chào mừng các bạn đến với giáo án dành cho trẻ 24-36 tháng, tập trung vào chủ đề thế giới động vật và phát triển ngôn ngữ &amp; nhận thức. Hoạt động này kéo dài 20-25 phút, giúp trẻ nhận biết con gà trống với đặc điểm cơ bản như mào đỏ, cánh, đuôi và tiếng gáy "ò ó o".</a:t>
            </a:r>
            <a:endParaRPr lang="en-US" sz="1900" dirty="0"/>
          </a:p>
        </p:txBody>
      </p:sp>
      <p:sp>
        <p:nvSpPr>
          <p:cNvPr id="5" name="Text 2"/>
          <p:cNvSpPr/>
          <p:nvPr/>
        </p:nvSpPr>
        <p:spPr>
          <a:xfrm>
            <a:off x="864037" y="4967288"/>
            <a:ext cx="7415927"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Thông qua câu chuyện và bài hát, trẻ sẽ phát triển kỹ năng ngôn ngữ, đồng thời rèn luyện vận động qua các trò chơi. Mục tiêu cuối cùng là tạo hứng thú cho trẻ và nuôi dưỡng tình yêu với các con vật nuôi.</a:t>
            </a:r>
            <a:endParaRPr lang="en-US" sz="1900" dirty="0"/>
          </a:p>
        </p:txBody>
      </p:sp>
      <p:sp>
        <p:nvSpPr>
          <p:cNvPr id="6" name="Shape 3"/>
          <p:cNvSpPr/>
          <p:nvPr/>
        </p:nvSpPr>
        <p:spPr>
          <a:xfrm>
            <a:off x="864037" y="6448544"/>
            <a:ext cx="394930" cy="394930"/>
          </a:xfrm>
          <a:prstGeom prst="roundRect">
            <a:avLst>
              <a:gd name="adj" fmla="val 23151155"/>
            </a:avLst>
          </a:prstGeom>
          <a:noFill/>
          <a:ln w="7620">
            <a:solidFill>
              <a:srgbClr val="3C3838"/>
            </a:solidFill>
            <a:prstDash val="solid"/>
          </a:ln>
        </p:spPr>
      </p:sp>
      <p:pic>
        <p:nvPicPr>
          <p:cNvPr id="7" name="Image 1" descr="preencoded.png">    </p:cNvPr>
          <p:cNvPicPr>
            <a:picLocks noChangeAspect="1"/>
          </p:cNvPicPr>
          <p:nvPr/>
        </p:nvPicPr>
        <p:blipFill>
          <a:blip r:embed="rId2"/>
          <a:stretch>
            <a:fillRect/>
          </a:stretch>
        </p:blipFill>
        <p:spPr>
          <a:xfrm>
            <a:off x="871657" y="6456164"/>
            <a:ext cx="379690" cy="379690"/>
          </a:xfrm>
          <a:prstGeom prst="rect">
            <a:avLst/>
          </a:prstGeom>
        </p:spPr>
      </p:pic>
      <p:sp>
        <p:nvSpPr>
          <p:cNvPr id="8" name="Text 4"/>
          <p:cNvSpPr/>
          <p:nvPr/>
        </p:nvSpPr>
        <p:spPr>
          <a:xfrm>
            <a:off x="1382316" y="6430089"/>
            <a:ext cx="1886545" cy="431959"/>
          </a:xfrm>
          <a:prstGeom prst="rect">
            <a:avLst/>
          </a:prstGeom>
          <a:noFill/>
          <a:ln/>
        </p:spPr>
        <p:txBody>
          <a:bodyPr wrap="none" lIns="0" tIns="0" rIns="0" bIns="0" rtlCol="0" anchor="t"/>
          <a:lstStyle/>
          <a:p>
            <a:pPr algn="l" indent="0" marL="0">
              <a:lnSpc>
                <a:spcPts val="3400"/>
              </a:lnSpc>
              <a:buNone/>
            </a:pPr>
            <a:r>
              <a:rPr lang="en-US" sz="2400" b="1" dirty="0">
                <a:solidFill>
                  <a:srgbClr val="E0E4E6"/>
                </a:solidFill>
                <a:latin typeface="Barlow Bold" pitchFamily="34" charset="0"/>
                <a:ea typeface="Barlow Bold" pitchFamily="34" charset="-122"/>
                <a:cs typeface="Barlow Bold" pitchFamily="34" charset="-120"/>
              </a:rPr>
              <a:t>by Tâm Thanh</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232535"/>
            <a:ext cx="6180177"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Chuẩn Bị Cho Hoạt Động</a:t>
            </a:r>
            <a:endParaRPr lang="en-US" sz="4300" dirty="0"/>
          </a:p>
        </p:txBody>
      </p:sp>
      <p:sp>
        <p:nvSpPr>
          <p:cNvPr id="4" name="Shape 1"/>
          <p:cNvSpPr/>
          <p:nvPr/>
        </p:nvSpPr>
        <p:spPr>
          <a:xfrm>
            <a:off x="6350437" y="2288619"/>
            <a:ext cx="3584615" cy="2625804"/>
          </a:xfrm>
          <a:prstGeom prst="roundRect">
            <a:avLst>
              <a:gd name="adj" fmla="val 14104"/>
            </a:avLst>
          </a:prstGeom>
          <a:solidFill>
            <a:srgbClr val="0A081B"/>
          </a:solidFill>
          <a:ln w="30480">
            <a:solidFill>
              <a:srgbClr val="16FFBB"/>
            </a:solidFill>
            <a:prstDash val="solid"/>
          </a:ln>
        </p:spPr>
      </p:sp>
      <p:sp>
        <p:nvSpPr>
          <p:cNvPr id="5" name="Text 2"/>
          <p:cNvSpPr/>
          <p:nvPr/>
        </p:nvSpPr>
        <p:spPr>
          <a:xfrm>
            <a:off x="6627733" y="25659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Tài Liệu Trực Quan</a:t>
            </a:r>
            <a:endParaRPr lang="en-US" sz="2150" dirty="0"/>
          </a:p>
        </p:txBody>
      </p:sp>
      <p:sp>
        <p:nvSpPr>
          <p:cNvPr id="6" name="Text 3"/>
          <p:cNvSpPr/>
          <p:nvPr/>
        </p:nvSpPr>
        <p:spPr>
          <a:xfrm>
            <a:off x="6627733" y="3056930"/>
            <a:ext cx="3030022"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Tranh/ảnh về chú Gà Trống Choai và rối tay hoặc mô hình gà trống để thu hút sự chú ý của trẻ.</a:t>
            </a:r>
            <a:endParaRPr lang="en-US" sz="1900" dirty="0"/>
          </a:p>
        </p:txBody>
      </p:sp>
      <p:sp>
        <p:nvSpPr>
          <p:cNvPr id="7" name="Shape 4"/>
          <p:cNvSpPr/>
          <p:nvPr/>
        </p:nvSpPr>
        <p:spPr>
          <a:xfrm>
            <a:off x="10181868" y="2288619"/>
            <a:ext cx="3584615" cy="2625804"/>
          </a:xfrm>
          <a:prstGeom prst="roundRect">
            <a:avLst>
              <a:gd name="adj" fmla="val 14104"/>
            </a:avLst>
          </a:prstGeom>
          <a:solidFill>
            <a:srgbClr val="0A081B"/>
          </a:solidFill>
          <a:ln w="30480">
            <a:solidFill>
              <a:srgbClr val="29DDDA"/>
            </a:solidFill>
            <a:prstDash val="solid"/>
          </a:ln>
        </p:spPr>
      </p:sp>
      <p:sp>
        <p:nvSpPr>
          <p:cNvPr id="8" name="Text 5"/>
          <p:cNvSpPr/>
          <p:nvPr/>
        </p:nvSpPr>
        <p:spPr>
          <a:xfrm>
            <a:off x="10459164" y="25659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Âm Nhạc</a:t>
            </a:r>
            <a:endParaRPr lang="en-US" sz="2150" dirty="0"/>
          </a:p>
        </p:txBody>
      </p:sp>
      <p:sp>
        <p:nvSpPr>
          <p:cNvPr id="9" name="Text 6"/>
          <p:cNvSpPr/>
          <p:nvPr/>
        </p:nvSpPr>
        <p:spPr>
          <a:xfrm>
            <a:off x="10459164" y="3056930"/>
            <a:ext cx="3030022"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Chuẩn bị nhạc: bài "Chú Gà Trống" hoặc "Gà gáy le te" để tạo không khí vui nhộn.</a:t>
            </a:r>
            <a:endParaRPr lang="en-US" sz="1900" dirty="0"/>
          </a:p>
        </p:txBody>
      </p:sp>
      <p:sp>
        <p:nvSpPr>
          <p:cNvPr id="10" name="Shape 7"/>
          <p:cNvSpPr/>
          <p:nvPr/>
        </p:nvSpPr>
        <p:spPr>
          <a:xfrm>
            <a:off x="6350437" y="5161240"/>
            <a:ext cx="7415927" cy="1835706"/>
          </a:xfrm>
          <a:prstGeom prst="roundRect">
            <a:avLst>
              <a:gd name="adj" fmla="val 20174"/>
            </a:avLst>
          </a:prstGeom>
          <a:solidFill>
            <a:srgbClr val="0A081B"/>
          </a:solidFill>
          <a:ln w="30480">
            <a:solidFill>
              <a:srgbClr val="37A7E7"/>
            </a:solidFill>
            <a:prstDash val="solid"/>
          </a:ln>
        </p:spPr>
      </p:sp>
      <p:sp>
        <p:nvSpPr>
          <p:cNvPr id="11" name="Text 8"/>
          <p:cNvSpPr/>
          <p:nvPr/>
        </p:nvSpPr>
        <p:spPr>
          <a:xfrm>
            <a:off x="6627733" y="5438537"/>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Đạo Cụ</a:t>
            </a:r>
            <a:endParaRPr lang="en-US" sz="2150" dirty="0"/>
          </a:p>
        </p:txBody>
      </p:sp>
      <p:sp>
        <p:nvSpPr>
          <p:cNvPr id="12" name="Text 9"/>
          <p:cNvSpPr/>
          <p:nvPr/>
        </p:nvSpPr>
        <p:spPr>
          <a:xfrm>
            <a:off x="6627733" y="5929551"/>
            <a:ext cx="6861334"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Một số đồ dùng đóng vai du lịch như mũ, vali, xe ô tô đồ chơi và sân khấu nhỏ để kể chuyện.</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3658" y="702945"/>
            <a:ext cx="5257205" cy="550426"/>
          </a:xfrm>
          <a:prstGeom prst="rect">
            <a:avLst/>
          </a:prstGeom>
          <a:noFill/>
          <a:ln/>
        </p:spPr>
        <p:txBody>
          <a:bodyPr wrap="none" lIns="0" tIns="0" rIns="0" bIns="0" rtlCol="0" anchor="t"/>
          <a:lstStyle/>
          <a:p>
            <a:pPr algn="l" indent="0" marL="0">
              <a:lnSpc>
                <a:spcPts val="4300"/>
              </a:lnSpc>
              <a:buNone/>
            </a:pPr>
            <a:r>
              <a:rPr lang="en-US" sz="3450" b="1" dirty="0">
                <a:solidFill>
                  <a:srgbClr val="F0FCFF"/>
                </a:solidFill>
                <a:latin typeface="Spline Sans Bold" pitchFamily="34" charset="0"/>
                <a:ea typeface="Spline Sans Bold" pitchFamily="34" charset="-122"/>
                <a:cs typeface="Spline Sans Bold" pitchFamily="34" charset="-120"/>
              </a:rPr>
              <a:t>Khởi Động: Gây Hứng Thú</a:t>
            </a:r>
            <a:endParaRPr lang="en-US" sz="3450" dirty="0"/>
          </a:p>
        </p:txBody>
      </p:sp>
      <p:sp>
        <p:nvSpPr>
          <p:cNvPr id="4" name="Shape 1"/>
          <p:cNvSpPr/>
          <p:nvPr/>
        </p:nvSpPr>
        <p:spPr>
          <a:xfrm>
            <a:off x="916543" y="1550670"/>
            <a:ext cx="22860" cy="5975985"/>
          </a:xfrm>
          <a:prstGeom prst="roundRect">
            <a:avLst>
              <a:gd name="adj" fmla="val 1300592"/>
            </a:avLst>
          </a:prstGeom>
          <a:solidFill>
            <a:srgbClr val="FFFFFF">
              <a:alpha val="24000"/>
            </a:srgbClr>
          </a:solidFill>
          <a:ln/>
        </p:spPr>
      </p:sp>
      <p:sp>
        <p:nvSpPr>
          <p:cNvPr id="5" name="Shape 2"/>
          <p:cNvSpPr/>
          <p:nvPr/>
        </p:nvSpPr>
        <p:spPr>
          <a:xfrm>
            <a:off x="1116628" y="1985010"/>
            <a:ext cx="594598" cy="22860"/>
          </a:xfrm>
          <a:prstGeom prst="roundRect">
            <a:avLst>
              <a:gd name="adj" fmla="val 1300592"/>
            </a:avLst>
          </a:prstGeom>
          <a:solidFill>
            <a:srgbClr val="16FFBB"/>
          </a:solidFill>
          <a:ln/>
        </p:spPr>
      </p:sp>
      <p:sp>
        <p:nvSpPr>
          <p:cNvPr id="6" name="Shape 3"/>
          <p:cNvSpPr/>
          <p:nvPr/>
        </p:nvSpPr>
        <p:spPr>
          <a:xfrm>
            <a:off x="693599" y="1773555"/>
            <a:ext cx="445889" cy="445889"/>
          </a:xfrm>
          <a:prstGeom prst="roundRect">
            <a:avLst>
              <a:gd name="adj" fmla="val 66679"/>
            </a:avLst>
          </a:prstGeom>
          <a:solidFill>
            <a:srgbClr val="0A081B"/>
          </a:solidFill>
          <a:ln w="22860">
            <a:solidFill>
              <a:srgbClr val="16FFBB"/>
            </a:solidFill>
            <a:prstDash val="solid"/>
          </a:ln>
        </p:spPr>
      </p:sp>
      <p:sp>
        <p:nvSpPr>
          <p:cNvPr id="7" name="Text 4"/>
          <p:cNvSpPr/>
          <p:nvPr/>
        </p:nvSpPr>
        <p:spPr>
          <a:xfrm>
            <a:off x="784384" y="1831300"/>
            <a:ext cx="264200" cy="330279"/>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1</a:t>
            </a:r>
            <a:endParaRPr lang="en-US" sz="2050" dirty="0"/>
          </a:p>
        </p:txBody>
      </p:sp>
      <p:sp>
        <p:nvSpPr>
          <p:cNvPr id="8" name="Text 5"/>
          <p:cNvSpPr/>
          <p:nvPr/>
        </p:nvSpPr>
        <p:spPr>
          <a:xfrm>
            <a:off x="1907619" y="1748790"/>
            <a:ext cx="2359819" cy="275273"/>
          </a:xfrm>
          <a:prstGeom prst="rect">
            <a:avLst/>
          </a:prstGeom>
          <a:noFill/>
          <a:ln/>
        </p:spPr>
        <p:txBody>
          <a:bodyPr wrap="none" lIns="0" tIns="0" rIns="0" bIns="0" rtlCol="0" anchor="t"/>
          <a:lstStyle/>
          <a:p>
            <a:pPr algn="l" indent="0" marL="0">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Hát Bài "Chú Gà Trống"</a:t>
            </a:r>
            <a:endParaRPr lang="en-US" sz="1700" dirty="0"/>
          </a:p>
        </p:txBody>
      </p:sp>
      <p:sp>
        <p:nvSpPr>
          <p:cNvPr id="9" name="Text 6"/>
          <p:cNvSpPr/>
          <p:nvPr/>
        </p:nvSpPr>
        <p:spPr>
          <a:xfrm>
            <a:off x="1907619" y="2142887"/>
            <a:ext cx="6542723" cy="634365"/>
          </a:xfrm>
          <a:prstGeom prst="rect">
            <a:avLst/>
          </a:prstGeom>
          <a:noFill/>
          <a:ln/>
        </p:spPr>
        <p:txBody>
          <a:bodyPr wrap="square" lIns="0" tIns="0" rIns="0" bIns="0" rtlCol="0" anchor="t"/>
          <a:lstStyle/>
          <a:p>
            <a:pPr algn="l" indent="0" marL="0">
              <a:lnSpc>
                <a:spcPts val="2450"/>
              </a:lnSpc>
              <a:buNone/>
            </a:pPr>
            <a:r>
              <a:rPr lang="en-US" sz="1550" dirty="0">
                <a:solidFill>
                  <a:srgbClr val="E0E4E6"/>
                </a:solidFill>
                <a:latin typeface="Barlow" pitchFamily="34" charset="0"/>
                <a:ea typeface="Barlow" pitchFamily="34" charset="-122"/>
                <a:cs typeface="Barlow" pitchFamily="34" charset="-120"/>
              </a:rPr>
              <a:t>Cô và trẻ cùng hát bài "Chú gà trống" để tạo không khí vui vẻ và thu hút sự chú ý.</a:t>
            </a:r>
            <a:endParaRPr lang="en-US" sz="1550" dirty="0"/>
          </a:p>
        </p:txBody>
      </p:sp>
      <p:sp>
        <p:nvSpPr>
          <p:cNvPr id="10" name="Shape 7"/>
          <p:cNvSpPr/>
          <p:nvPr/>
        </p:nvSpPr>
        <p:spPr>
          <a:xfrm>
            <a:off x="1116628" y="3607832"/>
            <a:ext cx="594598" cy="22860"/>
          </a:xfrm>
          <a:prstGeom prst="roundRect">
            <a:avLst>
              <a:gd name="adj" fmla="val 1300592"/>
            </a:avLst>
          </a:prstGeom>
          <a:solidFill>
            <a:srgbClr val="29DDDA"/>
          </a:solidFill>
          <a:ln/>
        </p:spPr>
      </p:sp>
      <p:sp>
        <p:nvSpPr>
          <p:cNvPr id="11" name="Shape 8"/>
          <p:cNvSpPr/>
          <p:nvPr/>
        </p:nvSpPr>
        <p:spPr>
          <a:xfrm>
            <a:off x="693599" y="3396377"/>
            <a:ext cx="445889" cy="445889"/>
          </a:xfrm>
          <a:prstGeom prst="roundRect">
            <a:avLst>
              <a:gd name="adj" fmla="val 66679"/>
            </a:avLst>
          </a:prstGeom>
          <a:solidFill>
            <a:srgbClr val="0A081B"/>
          </a:solidFill>
          <a:ln w="22860">
            <a:solidFill>
              <a:srgbClr val="29DDDA"/>
            </a:solidFill>
            <a:prstDash val="solid"/>
          </a:ln>
        </p:spPr>
      </p:sp>
      <p:sp>
        <p:nvSpPr>
          <p:cNvPr id="12" name="Text 9"/>
          <p:cNvSpPr/>
          <p:nvPr/>
        </p:nvSpPr>
        <p:spPr>
          <a:xfrm>
            <a:off x="784384" y="3454122"/>
            <a:ext cx="264200" cy="330279"/>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2</a:t>
            </a:r>
            <a:endParaRPr lang="en-US" sz="2050" dirty="0"/>
          </a:p>
        </p:txBody>
      </p:sp>
      <p:sp>
        <p:nvSpPr>
          <p:cNvPr id="13" name="Text 10"/>
          <p:cNvSpPr/>
          <p:nvPr/>
        </p:nvSpPr>
        <p:spPr>
          <a:xfrm>
            <a:off x="1907619" y="3371612"/>
            <a:ext cx="2202299" cy="275273"/>
          </a:xfrm>
          <a:prstGeom prst="rect">
            <a:avLst/>
          </a:prstGeom>
          <a:noFill/>
          <a:ln/>
        </p:spPr>
        <p:txBody>
          <a:bodyPr wrap="none" lIns="0" tIns="0" rIns="0" bIns="0" rtlCol="0" anchor="t"/>
          <a:lstStyle/>
          <a:p>
            <a:pPr algn="l" indent="0" marL="0">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Giới Thiệu Nhân Vật</a:t>
            </a:r>
            <a:endParaRPr lang="en-US" sz="1700" dirty="0"/>
          </a:p>
        </p:txBody>
      </p:sp>
      <p:sp>
        <p:nvSpPr>
          <p:cNvPr id="14" name="Text 11"/>
          <p:cNvSpPr/>
          <p:nvPr/>
        </p:nvSpPr>
        <p:spPr>
          <a:xfrm>
            <a:off x="1907619" y="3765709"/>
            <a:ext cx="6542723" cy="634365"/>
          </a:xfrm>
          <a:prstGeom prst="rect">
            <a:avLst/>
          </a:prstGeom>
          <a:noFill/>
          <a:ln/>
        </p:spPr>
        <p:txBody>
          <a:bodyPr wrap="square" lIns="0" tIns="0" rIns="0" bIns="0" rtlCol="0" anchor="t"/>
          <a:lstStyle/>
          <a:p>
            <a:pPr algn="l" indent="0" marL="0">
              <a:lnSpc>
                <a:spcPts val="2450"/>
              </a:lnSpc>
              <a:buNone/>
            </a:pPr>
            <a:r>
              <a:rPr lang="en-US" sz="1550" dirty="0">
                <a:solidFill>
                  <a:srgbClr val="E0E4E6"/>
                </a:solidFill>
                <a:latin typeface="Barlow" pitchFamily="34" charset="0"/>
                <a:ea typeface="Barlow" pitchFamily="34" charset="-122"/>
                <a:cs typeface="Barlow" pitchFamily="34" charset="-120"/>
              </a:rPr>
              <a:t>Cô đưa ra hình ảnh hoặc rối tay chú Gà Trống Choai và hỏi trẻ: "Các con ơi, đây là con gì?"</a:t>
            </a:r>
            <a:endParaRPr lang="en-US" sz="1550" dirty="0"/>
          </a:p>
        </p:txBody>
      </p:sp>
      <p:sp>
        <p:nvSpPr>
          <p:cNvPr id="15" name="Shape 12"/>
          <p:cNvSpPr/>
          <p:nvPr/>
        </p:nvSpPr>
        <p:spPr>
          <a:xfrm>
            <a:off x="1116628" y="5230654"/>
            <a:ext cx="594598" cy="22860"/>
          </a:xfrm>
          <a:prstGeom prst="roundRect">
            <a:avLst>
              <a:gd name="adj" fmla="val 1300592"/>
            </a:avLst>
          </a:prstGeom>
          <a:solidFill>
            <a:srgbClr val="37A7E7"/>
          </a:solidFill>
          <a:ln/>
        </p:spPr>
      </p:sp>
      <p:sp>
        <p:nvSpPr>
          <p:cNvPr id="16" name="Shape 13"/>
          <p:cNvSpPr/>
          <p:nvPr/>
        </p:nvSpPr>
        <p:spPr>
          <a:xfrm>
            <a:off x="693599" y="5019199"/>
            <a:ext cx="445889" cy="445889"/>
          </a:xfrm>
          <a:prstGeom prst="roundRect">
            <a:avLst>
              <a:gd name="adj" fmla="val 66679"/>
            </a:avLst>
          </a:prstGeom>
          <a:solidFill>
            <a:srgbClr val="0A081B"/>
          </a:solidFill>
          <a:ln w="22860">
            <a:solidFill>
              <a:srgbClr val="37A7E7"/>
            </a:solidFill>
            <a:prstDash val="solid"/>
          </a:ln>
        </p:spPr>
      </p:sp>
      <p:sp>
        <p:nvSpPr>
          <p:cNvPr id="17" name="Text 14"/>
          <p:cNvSpPr/>
          <p:nvPr/>
        </p:nvSpPr>
        <p:spPr>
          <a:xfrm>
            <a:off x="784384" y="5076944"/>
            <a:ext cx="264200" cy="330279"/>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3</a:t>
            </a:r>
            <a:endParaRPr lang="en-US" sz="2050" dirty="0"/>
          </a:p>
        </p:txBody>
      </p:sp>
      <p:sp>
        <p:nvSpPr>
          <p:cNvPr id="18" name="Text 15"/>
          <p:cNvSpPr/>
          <p:nvPr/>
        </p:nvSpPr>
        <p:spPr>
          <a:xfrm>
            <a:off x="1907619" y="4994434"/>
            <a:ext cx="2202299" cy="275273"/>
          </a:xfrm>
          <a:prstGeom prst="rect">
            <a:avLst/>
          </a:prstGeom>
          <a:noFill/>
          <a:ln/>
        </p:spPr>
        <p:txBody>
          <a:bodyPr wrap="none" lIns="0" tIns="0" rIns="0" bIns="0" rtlCol="0" anchor="t"/>
          <a:lstStyle/>
          <a:p>
            <a:pPr algn="l" indent="0" marL="0">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Bắt Chước Tiếng Kêu</a:t>
            </a:r>
            <a:endParaRPr lang="en-US" sz="1700" dirty="0"/>
          </a:p>
        </p:txBody>
      </p:sp>
      <p:sp>
        <p:nvSpPr>
          <p:cNvPr id="19" name="Text 16"/>
          <p:cNvSpPr/>
          <p:nvPr/>
        </p:nvSpPr>
        <p:spPr>
          <a:xfrm>
            <a:off x="1907619" y="5388531"/>
            <a:ext cx="6542723" cy="317183"/>
          </a:xfrm>
          <a:prstGeom prst="rect">
            <a:avLst/>
          </a:prstGeom>
          <a:noFill/>
          <a:ln/>
        </p:spPr>
        <p:txBody>
          <a:bodyPr wrap="none" lIns="0" tIns="0" rIns="0" bIns="0" rtlCol="0" anchor="t"/>
          <a:lstStyle/>
          <a:p>
            <a:pPr algn="l" indent="0" marL="0">
              <a:lnSpc>
                <a:spcPts val="2450"/>
              </a:lnSpc>
              <a:buNone/>
            </a:pPr>
            <a:r>
              <a:rPr lang="en-US" sz="1550" dirty="0">
                <a:solidFill>
                  <a:srgbClr val="E0E4E6"/>
                </a:solidFill>
                <a:latin typeface="Barlow" pitchFamily="34" charset="0"/>
                <a:ea typeface="Barlow" pitchFamily="34" charset="-122"/>
                <a:cs typeface="Barlow" pitchFamily="34" charset="-120"/>
              </a:rPr>
              <a:t>Cô hỏi: "Chú gà trống kêu như thế nào nhỉ?" để trẻ bắt chước tiếng gáy.</a:t>
            </a:r>
            <a:endParaRPr lang="en-US" sz="1550" dirty="0"/>
          </a:p>
        </p:txBody>
      </p:sp>
      <p:sp>
        <p:nvSpPr>
          <p:cNvPr id="20" name="Shape 17"/>
          <p:cNvSpPr/>
          <p:nvPr/>
        </p:nvSpPr>
        <p:spPr>
          <a:xfrm>
            <a:off x="1116628" y="6536293"/>
            <a:ext cx="594598" cy="22860"/>
          </a:xfrm>
          <a:prstGeom prst="roundRect">
            <a:avLst>
              <a:gd name="adj" fmla="val 1300592"/>
            </a:avLst>
          </a:prstGeom>
          <a:solidFill>
            <a:srgbClr val="091231"/>
          </a:solidFill>
          <a:ln/>
        </p:spPr>
      </p:sp>
      <p:sp>
        <p:nvSpPr>
          <p:cNvPr id="21" name="Shape 18"/>
          <p:cNvSpPr/>
          <p:nvPr/>
        </p:nvSpPr>
        <p:spPr>
          <a:xfrm>
            <a:off x="693599" y="6324838"/>
            <a:ext cx="445889" cy="445889"/>
          </a:xfrm>
          <a:prstGeom prst="roundRect">
            <a:avLst>
              <a:gd name="adj" fmla="val 66679"/>
            </a:avLst>
          </a:prstGeom>
          <a:solidFill>
            <a:srgbClr val="0A081B"/>
          </a:solidFill>
          <a:ln w="22860">
            <a:solidFill>
              <a:srgbClr val="091231"/>
            </a:solidFill>
            <a:prstDash val="solid"/>
          </a:ln>
        </p:spPr>
      </p:sp>
      <p:sp>
        <p:nvSpPr>
          <p:cNvPr id="22" name="Text 19"/>
          <p:cNvSpPr/>
          <p:nvPr/>
        </p:nvSpPr>
        <p:spPr>
          <a:xfrm>
            <a:off x="784384" y="6382583"/>
            <a:ext cx="264200" cy="330279"/>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4</a:t>
            </a:r>
            <a:endParaRPr lang="en-US" sz="2050" dirty="0"/>
          </a:p>
        </p:txBody>
      </p:sp>
      <p:sp>
        <p:nvSpPr>
          <p:cNvPr id="23" name="Text 20"/>
          <p:cNvSpPr/>
          <p:nvPr/>
        </p:nvSpPr>
        <p:spPr>
          <a:xfrm>
            <a:off x="1907619" y="6300073"/>
            <a:ext cx="2202299" cy="275273"/>
          </a:xfrm>
          <a:prstGeom prst="rect">
            <a:avLst/>
          </a:prstGeom>
          <a:noFill/>
          <a:ln/>
        </p:spPr>
        <p:txBody>
          <a:bodyPr wrap="none" lIns="0" tIns="0" rIns="0" bIns="0" rtlCol="0" anchor="t"/>
          <a:lstStyle/>
          <a:p>
            <a:pPr algn="l" indent="0" marL="0">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Giới Thiệu Chủ Đề</a:t>
            </a:r>
            <a:endParaRPr lang="en-US" sz="1700" dirty="0"/>
          </a:p>
        </p:txBody>
      </p:sp>
      <p:sp>
        <p:nvSpPr>
          <p:cNvPr id="24" name="Text 21"/>
          <p:cNvSpPr/>
          <p:nvPr/>
        </p:nvSpPr>
        <p:spPr>
          <a:xfrm>
            <a:off x="1907619" y="6694170"/>
            <a:ext cx="6542723" cy="634365"/>
          </a:xfrm>
          <a:prstGeom prst="rect">
            <a:avLst/>
          </a:prstGeom>
          <a:noFill/>
          <a:ln/>
        </p:spPr>
        <p:txBody>
          <a:bodyPr wrap="square" lIns="0" tIns="0" rIns="0" bIns="0" rtlCol="0" anchor="t"/>
          <a:lstStyle/>
          <a:p>
            <a:pPr algn="l" indent="0" marL="0">
              <a:lnSpc>
                <a:spcPts val="2450"/>
              </a:lnSpc>
              <a:buNone/>
            </a:pPr>
            <a:r>
              <a:rPr lang="en-US" sz="1550" dirty="0">
                <a:solidFill>
                  <a:srgbClr val="E0E4E6"/>
                </a:solidFill>
                <a:latin typeface="Barlow" pitchFamily="34" charset="0"/>
                <a:ea typeface="Barlow" pitchFamily="34" charset="-122"/>
                <a:cs typeface="Barlow" pitchFamily="34" charset="-120"/>
              </a:rPr>
              <a:t>Cô nói: "Hôm nay chú Gà Trống Choai muốn đi du lịch, các con có muốn đi cùng không?"</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386"/>
          </a:xfrm>
          <a:prstGeom prst="rect">
            <a:avLst/>
          </a:prstGeom>
        </p:spPr>
      </p:pic>
      <p:sp>
        <p:nvSpPr>
          <p:cNvPr id="3" name="Text 0"/>
          <p:cNvSpPr/>
          <p:nvPr/>
        </p:nvSpPr>
        <p:spPr>
          <a:xfrm>
            <a:off x="6292929" y="633651"/>
            <a:ext cx="7530941" cy="1280160"/>
          </a:xfrm>
          <a:prstGeom prst="rect">
            <a:avLst/>
          </a:prstGeom>
          <a:noFill/>
          <a:ln/>
        </p:spPr>
        <p:txBody>
          <a:bodyPr wrap="square" lIns="0" tIns="0" rIns="0" bIns="0" rtlCol="0" anchor="t"/>
          <a:lstStyle/>
          <a:p>
            <a:pPr algn="l" indent="0" marL="0">
              <a:lnSpc>
                <a:spcPts val="5000"/>
              </a:lnSpc>
              <a:buNone/>
            </a:pPr>
            <a:r>
              <a:rPr lang="en-US" sz="4000" b="1" dirty="0">
                <a:solidFill>
                  <a:srgbClr val="F0FCFF"/>
                </a:solidFill>
                <a:latin typeface="Spline Sans Bold" pitchFamily="34" charset="0"/>
                <a:ea typeface="Spline Sans Bold" pitchFamily="34" charset="-122"/>
                <a:cs typeface="Spline Sans Bold" pitchFamily="34" charset="-120"/>
              </a:rPr>
              <a:t>Kể Chuyện: Chuyến Du Lịch Của Gà Trống</a:t>
            </a:r>
            <a:endParaRPr lang="en-US" sz="4000" dirty="0"/>
          </a:p>
        </p:txBody>
      </p:sp>
      <p:pic>
        <p:nvPicPr>
          <p:cNvPr id="4" name="Image 1" descr="preencoded.png">    </p:cNvPr>
          <p:cNvPicPr>
            <a:picLocks noChangeAspect="1"/>
          </p:cNvPicPr>
          <p:nvPr/>
        </p:nvPicPr>
        <p:blipFill>
          <a:blip r:embed="rId2"/>
          <a:stretch>
            <a:fillRect/>
          </a:stretch>
        </p:blipFill>
        <p:spPr>
          <a:xfrm>
            <a:off x="6292929" y="2259449"/>
            <a:ext cx="1152168" cy="2025253"/>
          </a:xfrm>
          <a:prstGeom prst="rect">
            <a:avLst/>
          </a:prstGeom>
        </p:spPr>
      </p:pic>
      <p:sp>
        <p:nvSpPr>
          <p:cNvPr id="5" name="Text 1"/>
          <p:cNvSpPr/>
          <p:nvPr/>
        </p:nvSpPr>
        <p:spPr>
          <a:xfrm>
            <a:off x="7790736" y="2489835"/>
            <a:ext cx="2560558" cy="320040"/>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Khởi Hành</a:t>
            </a:r>
            <a:endParaRPr lang="en-US" sz="2000" dirty="0"/>
          </a:p>
        </p:txBody>
      </p:sp>
      <p:sp>
        <p:nvSpPr>
          <p:cNvPr id="6" name="Text 2"/>
          <p:cNvSpPr/>
          <p:nvPr/>
        </p:nvSpPr>
        <p:spPr>
          <a:xfrm>
            <a:off x="7790736" y="2948107"/>
            <a:ext cx="6033135" cy="1106210"/>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Một buổi sáng đẹp trời, Gà Trống Choai thức dậy và nghĩ: "Mình muốn đi chơi xa một chuyến!" Gà đội mũ, xách vali và lên đường.</a:t>
            </a:r>
            <a:endParaRPr lang="en-US" sz="1800" dirty="0"/>
          </a:p>
        </p:txBody>
      </p:sp>
      <p:pic>
        <p:nvPicPr>
          <p:cNvPr id="7" name="Image 2" descr="preencoded.png">    </p:cNvPr>
          <p:cNvPicPr>
            <a:picLocks noChangeAspect="1"/>
          </p:cNvPicPr>
          <p:nvPr/>
        </p:nvPicPr>
        <p:blipFill>
          <a:blip r:embed="rId3"/>
          <a:stretch>
            <a:fillRect/>
          </a:stretch>
        </p:blipFill>
        <p:spPr>
          <a:xfrm>
            <a:off x="6292929" y="4284702"/>
            <a:ext cx="1152168" cy="1656517"/>
          </a:xfrm>
          <a:prstGeom prst="rect">
            <a:avLst/>
          </a:prstGeom>
        </p:spPr>
      </p:pic>
      <p:sp>
        <p:nvSpPr>
          <p:cNvPr id="8" name="Text 3"/>
          <p:cNvSpPr/>
          <p:nvPr/>
        </p:nvSpPr>
        <p:spPr>
          <a:xfrm>
            <a:off x="7790736" y="4515088"/>
            <a:ext cx="2560558" cy="320040"/>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Gặp Bạn Bè</a:t>
            </a:r>
            <a:endParaRPr lang="en-US" sz="2000" dirty="0"/>
          </a:p>
        </p:txBody>
      </p:sp>
      <p:sp>
        <p:nvSpPr>
          <p:cNvPr id="9" name="Text 4"/>
          <p:cNvSpPr/>
          <p:nvPr/>
        </p:nvSpPr>
        <p:spPr>
          <a:xfrm>
            <a:off x="7790736" y="4973360"/>
            <a:ext cx="6033135" cy="737473"/>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Gà đi qua cánh đồng, gặp bạn Vịt, bạn Bò, bạn Mèo... Ai cũng chào hỏi vui vẻ.</a:t>
            </a:r>
            <a:endParaRPr lang="en-US" sz="1800" dirty="0"/>
          </a:p>
        </p:txBody>
      </p:sp>
      <p:pic>
        <p:nvPicPr>
          <p:cNvPr id="10" name="Image 3" descr="preencoded.png">    </p:cNvPr>
          <p:cNvPicPr>
            <a:picLocks noChangeAspect="1"/>
          </p:cNvPicPr>
          <p:nvPr/>
        </p:nvPicPr>
        <p:blipFill>
          <a:blip r:embed="rId4"/>
          <a:stretch>
            <a:fillRect/>
          </a:stretch>
        </p:blipFill>
        <p:spPr>
          <a:xfrm>
            <a:off x="6292929" y="5941219"/>
            <a:ext cx="1152168" cy="1656517"/>
          </a:xfrm>
          <a:prstGeom prst="rect">
            <a:avLst/>
          </a:prstGeom>
        </p:spPr>
      </p:pic>
      <p:sp>
        <p:nvSpPr>
          <p:cNvPr id="11" name="Text 5"/>
          <p:cNvSpPr/>
          <p:nvPr/>
        </p:nvSpPr>
        <p:spPr>
          <a:xfrm>
            <a:off x="7790736" y="6171605"/>
            <a:ext cx="2560558" cy="320040"/>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Đến Bãi Biển</a:t>
            </a:r>
            <a:endParaRPr lang="en-US" sz="2000" dirty="0"/>
          </a:p>
        </p:txBody>
      </p:sp>
      <p:sp>
        <p:nvSpPr>
          <p:cNvPr id="12" name="Text 6"/>
          <p:cNvSpPr/>
          <p:nvPr/>
        </p:nvSpPr>
        <p:spPr>
          <a:xfrm>
            <a:off x="7790736" y="6629876"/>
            <a:ext cx="6033135" cy="737473"/>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Cuối cùng, Gà đến bãi biển, vừa nhảy múa, vừa gáy to "Ò ó oooo!"</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7238" y="769144"/>
            <a:ext cx="4807982" cy="600908"/>
          </a:xfrm>
          <a:prstGeom prst="rect">
            <a:avLst/>
          </a:prstGeom>
          <a:noFill/>
          <a:ln/>
        </p:spPr>
        <p:txBody>
          <a:bodyPr wrap="none" lIns="0" tIns="0" rIns="0" bIns="0" rtlCol="0" anchor="t"/>
          <a:lstStyle/>
          <a:p>
            <a:pPr algn="l" indent="0" marL="0">
              <a:lnSpc>
                <a:spcPts val="4700"/>
              </a:lnSpc>
              <a:buNone/>
            </a:pPr>
            <a:r>
              <a:rPr lang="en-US" sz="3750" b="1" dirty="0">
                <a:solidFill>
                  <a:srgbClr val="F0FCFF"/>
                </a:solidFill>
                <a:latin typeface="Spline Sans Bold" pitchFamily="34" charset="0"/>
                <a:ea typeface="Spline Sans Bold" pitchFamily="34" charset="-122"/>
                <a:cs typeface="Spline Sans Bold" pitchFamily="34" charset="-120"/>
              </a:rPr>
              <a:t>Đàm Thoại Cùng Trẻ</a:t>
            </a:r>
            <a:endParaRPr lang="en-US" sz="3750" dirty="0"/>
          </a:p>
        </p:txBody>
      </p:sp>
      <p:sp>
        <p:nvSpPr>
          <p:cNvPr id="4" name="Shape 1"/>
          <p:cNvSpPr/>
          <p:nvPr/>
        </p:nvSpPr>
        <p:spPr>
          <a:xfrm>
            <a:off x="757238" y="1937861"/>
            <a:ext cx="486727" cy="486728"/>
          </a:xfrm>
          <a:prstGeom prst="roundRect">
            <a:avLst>
              <a:gd name="adj" fmla="val 66679"/>
            </a:avLst>
          </a:prstGeom>
          <a:solidFill>
            <a:srgbClr val="0A081B"/>
          </a:solidFill>
          <a:ln w="22860">
            <a:solidFill>
              <a:srgbClr val="16FFBB"/>
            </a:solidFill>
            <a:prstDash val="solid"/>
          </a:ln>
        </p:spPr>
      </p:sp>
      <p:pic>
        <p:nvPicPr>
          <p:cNvPr id="5" name="Image 1" descr="preencoded.png">    </p:cNvPr>
          <p:cNvPicPr>
            <a:picLocks noChangeAspect="1"/>
          </p:cNvPicPr>
          <p:nvPr/>
        </p:nvPicPr>
        <p:blipFill>
          <a:blip r:embed="rId2"/>
          <a:stretch>
            <a:fillRect/>
          </a:stretch>
        </p:blipFill>
        <p:spPr>
          <a:xfrm>
            <a:off x="856417" y="2000964"/>
            <a:ext cx="288369" cy="360521"/>
          </a:xfrm>
          <a:prstGeom prst="rect">
            <a:avLst/>
          </a:prstGeom>
        </p:spPr>
      </p:pic>
      <p:sp>
        <p:nvSpPr>
          <p:cNvPr id="6" name="Text 2"/>
          <p:cNvSpPr/>
          <p:nvPr/>
        </p:nvSpPr>
        <p:spPr>
          <a:xfrm>
            <a:off x="1460302" y="1937861"/>
            <a:ext cx="2403991" cy="300395"/>
          </a:xfrm>
          <a:prstGeom prst="rect">
            <a:avLst/>
          </a:prstGeom>
          <a:noFill/>
          <a:ln/>
        </p:spPr>
        <p:txBody>
          <a:bodyPr wrap="none" lIns="0" tIns="0" rIns="0" bIns="0" rtlCol="0" anchor="t"/>
          <a:lstStyle/>
          <a:p>
            <a:pPr algn="l" indent="0" marL="0">
              <a:lnSpc>
                <a:spcPts val="2350"/>
              </a:lnSpc>
              <a:buNone/>
            </a:pPr>
            <a:r>
              <a:rPr lang="en-US" sz="1850" b="1" dirty="0">
                <a:solidFill>
                  <a:srgbClr val="E0E4E6"/>
                </a:solidFill>
                <a:latin typeface="Spline Sans Bold" pitchFamily="34" charset="0"/>
                <a:ea typeface="Spline Sans Bold" pitchFamily="34" charset="-122"/>
                <a:cs typeface="Spline Sans Bold" pitchFamily="34" charset="-120"/>
              </a:rPr>
              <a:t>Gà đã đi đâu?</a:t>
            </a:r>
            <a:endParaRPr lang="en-US" sz="1850" dirty="0"/>
          </a:p>
        </p:txBody>
      </p:sp>
      <p:sp>
        <p:nvSpPr>
          <p:cNvPr id="7" name="Text 3"/>
          <p:cNvSpPr/>
          <p:nvPr/>
        </p:nvSpPr>
        <p:spPr>
          <a:xfrm>
            <a:off x="1460302" y="2368034"/>
            <a:ext cx="6926461" cy="692229"/>
          </a:xfrm>
          <a:prstGeom prst="rect">
            <a:avLst/>
          </a:prstGeom>
          <a:noFill/>
          <a:ln/>
        </p:spPr>
        <p:txBody>
          <a:bodyPr wrap="square" lIns="0" tIns="0" rIns="0" bIns="0" rtlCol="0" anchor="t"/>
          <a:lstStyle/>
          <a:p>
            <a:pPr algn="l" indent="0" marL="0">
              <a:lnSpc>
                <a:spcPts val="2700"/>
              </a:lnSpc>
              <a:buNone/>
            </a:pPr>
            <a:r>
              <a:rPr lang="en-US" sz="1700" dirty="0">
                <a:solidFill>
                  <a:srgbClr val="E0E4E6"/>
                </a:solidFill>
                <a:latin typeface="Barlow" pitchFamily="34" charset="0"/>
                <a:ea typeface="Barlow" pitchFamily="34" charset="-122"/>
                <a:cs typeface="Barlow" pitchFamily="34" charset="-120"/>
              </a:rPr>
              <a:t>Cô đặt câu hỏi để trẻ nhớ lại các địa điểm trong câu chuyện, giúp phát triển trí nhớ và khả năng kể lại.</a:t>
            </a:r>
            <a:endParaRPr lang="en-US" sz="1700" dirty="0"/>
          </a:p>
        </p:txBody>
      </p:sp>
      <p:sp>
        <p:nvSpPr>
          <p:cNvPr id="8" name="Shape 4"/>
          <p:cNvSpPr/>
          <p:nvPr/>
        </p:nvSpPr>
        <p:spPr>
          <a:xfrm>
            <a:off x="757238" y="3519964"/>
            <a:ext cx="486727" cy="486728"/>
          </a:xfrm>
          <a:prstGeom prst="roundRect">
            <a:avLst>
              <a:gd name="adj" fmla="val 66679"/>
            </a:avLst>
          </a:prstGeom>
          <a:solidFill>
            <a:srgbClr val="0A081B"/>
          </a:solidFill>
          <a:ln w="22860">
            <a:solidFill>
              <a:srgbClr val="29DDDA"/>
            </a:solidFill>
            <a:prstDash val="solid"/>
          </a:ln>
        </p:spPr>
      </p:sp>
      <p:pic>
        <p:nvPicPr>
          <p:cNvPr id="9" name="Image 2" descr="preencoded.png">    </p:cNvPr>
          <p:cNvPicPr>
            <a:picLocks noChangeAspect="1"/>
          </p:cNvPicPr>
          <p:nvPr/>
        </p:nvPicPr>
        <p:blipFill>
          <a:blip r:embed="rId3"/>
          <a:stretch>
            <a:fillRect/>
          </a:stretch>
        </p:blipFill>
        <p:spPr>
          <a:xfrm>
            <a:off x="856417" y="3583067"/>
            <a:ext cx="288369" cy="360521"/>
          </a:xfrm>
          <a:prstGeom prst="rect">
            <a:avLst/>
          </a:prstGeom>
        </p:spPr>
      </p:pic>
      <p:sp>
        <p:nvSpPr>
          <p:cNvPr id="10" name="Text 5"/>
          <p:cNvSpPr/>
          <p:nvPr/>
        </p:nvSpPr>
        <p:spPr>
          <a:xfrm>
            <a:off x="1460302" y="3519964"/>
            <a:ext cx="2403991" cy="300395"/>
          </a:xfrm>
          <a:prstGeom prst="rect">
            <a:avLst/>
          </a:prstGeom>
          <a:noFill/>
          <a:ln/>
        </p:spPr>
        <p:txBody>
          <a:bodyPr wrap="none" lIns="0" tIns="0" rIns="0" bIns="0" rtlCol="0" anchor="t"/>
          <a:lstStyle/>
          <a:p>
            <a:pPr algn="l" indent="0" marL="0">
              <a:lnSpc>
                <a:spcPts val="2350"/>
              </a:lnSpc>
              <a:buNone/>
            </a:pPr>
            <a:r>
              <a:rPr lang="en-US" sz="1850" b="1" dirty="0">
                <a:solidFill>
                  <a:srgbClr val="E0E4E6"/>
                </a:solidFill>
                <a:latin typeface="Spline Sans Bold" pitchFamily="34" charset="0"/>
                <a:ea typeface="Spline Sans Bold" pitchFamily="34" charset="-122"/>
                <a:cs typeface="Spline Sans Bold" pitchFamily="34" charset="-120"/>
              </a:rPr>
              <a:t>Gà gặp những ai?</a:t>
            </a:r>
            <a:endParaRPr lang="en-US" sz="1850" dirty="0"/>
          </a:p>
        </p:txBody>
      </p:sp>
      <p:sp>
        <p:nvSpPr>
          <p:cNvPr id="11" name="Text 6"/>
          <p:cNvSpPr/>
          <p:nvPr/>
        </p:nvSpPr>
        <p:spPr>
          <a:xfrm>
            <a:off x="1460302" y="3950137"/>
            <a:ext cx="6926461" cy="692229"/>
          </a:xfrm>
          <a:prstGeom prst="rect">
            <a:avLst/>
          </a:prstGeom>
          <a:noFill/>
          <a:ln/>
        </p:spPr>
        <p:txBody>
          <a:bodyPr wrap="square" lIns="0" tIns="0" rIns="0" bIns="0" rtlCol="0" anchor="t"/>
          <a:lstStyle/>
          <a:p>
            <a:pPr algn="l" indent="0" marL="0">
              <a:lnSpc>
                <a:spcPts val="2700"/>
              </a:lnSpc>
              <a:buNone/>
            </a:pPr>
            <a:r>
              <a:rPr lang="en-US" sz="1700" dirty="0">
                <a:solidFill>
                  <a:srgbClr val="E0E4E6"/>
                </a:solidFill>
                <a:latin typeface="Barlow" pitchFamily="34" charset="0"/>
                <a:ea typeface="Barlow" pitchFamily="34" charset="-122"/>
                <a:cs typeface="Barlow" pitchFamily="34" charset="-120"/>
              </a:rPr>
              <a:t>Trẻ được khuyến khích nhớ lại các nhân vật trong câu chuyện, từ đó nhận biết thêm về các loài vật khác.</a:t>
            </a:r>
            <a:endParaRPr lang="en-US" sz="1700" dirty="0"/>
          </a:p>
        </p:txBody>
      </p:sp>
      <p:sp>
        <p:nvSpPr>
          <p:cNvPr id="12" name="Shape 7"/>
          <p:cNvSpPr/>
          <p:nvPr/>
        </p:nvSpPr>
        <p:spPr>
          <a:xfrm>
            <a:off x="757238" y="5102066"/>
            <a:ext cx="486727" cy="486728"/>
          </a:xfrm>
          <a:prstGeom prst="roundRect">
            <a:avLst>
              <a:gd name="adj" fmla="val 66679"/>
            </a:avLst>
          </a:prstGeom>
          <a:solidFill>
            <a:srgbClr val="0A081B"/>
          </a:solidFill>
          <a:ln w="22860">
            <a:solidFill>
              <a:srgbClr val="37A7E7"/>
            </a:solidFill>
            <a:prstDash val="solid"/>
          </a:ln>
        </p:spPr>
      </p:sp>
      <p:pic>
        <p:nvPicPr>
          <p:cNvPr id="13" name="Image 3" descr="preencoded.png">    </p:cNvPr>
          <p:cNvPicPr>
            <a:picLocks noChangeAspect="1"/>
          </p:cNvPicPr>
          <p:nvPr/>
        </p:nvPicPr>
        <p:blipFill>
          <a:blip r:embed="rId4"/>
          <a:stretch>
            <a:fillRect/>
          </a:stretch>
        </p:blipFill>
        <p:spPr>
          <a:xfrm>
            <a:off x="856417" y="5165169"/>
            <a:ext cx="288369" cy="360521"/>
          </a:xfrm>
          <a:prstGeom prst="rect">
            <a:avLst/>
          </a:prstGeom>
        </p:spPr>
      </p:pic>
      <p:sp>
        <p:nvSpPr>
          <p:cNvPr id="14" name="Text 8"/>
          <p:cNvSpPr/>
          <p:nvPr/>
        </p:nvSpPr>
        <p:spPr>
          <a:xfrm>
            <a:off x="1460302" y="5102066"/>
            <a:ext cx="2403991" cy="300395"/>
          </a:xfrm>
          <a:prstGeom prst="rect">
            <a:avLst/>
          </a:prstGeom>
          <a:noFill/>
          <a:ln/>
        </p:spPr>
        <p:txBody>
          <a:bodyPr wrap="none" lIns="0" tIns="0" rIns="0" bIns="0" rtlCol="0" anchor="t"/>
          <a:lstStyle/>
          <a:p>
            <a:pPr algn="l" indent="0" marL="0">
              <a:lnSpc>
                <a:spcPts val="2350"/>
              </a:lnSpc>
              <a:buNone/>
            </a:pPr>
            <a:r>
              <a:rPr lang="en-US" sz="1850" b="1" dirty="0">
                <a:solidFill>
                  <a:srgbClr val="E0E4E6"/>
                </a:solidFill>
                <a:latin typeface="Spline Sans Bold" pitchFamily="34" charset="0"/>
                <a:ea typeface="Spline Sans Bold" pitchFamily="34" charset="-122"/>
                <a:cs typeface="Spline Sans Bold" pitchFamily="34" charset="-120"/>
              </a:rPr>
              <a:t>Gà có vui không?</a:t>
            </a:r>
            <a:endParaRPr lang="en-US" sz="1850" dirty="0"/>
          </a:p>
        </p:txBody>
      </p:sp>
      <p:sp>
        <p:nvSpPr>
          <p:cNvPr id="15" name="Text 9"/>
          <p:cNvSpPr/>
          <p:nvPr/>
        </p:nvSpPr>
        <p:spPr>
          <a:xfrm>
            <a:off x="1460302" y="5532239"/>
            <a:ext cx="6926461" cy="692229"/>
          </a:xfrm>
          <a:prstGeom prst="rect">
            <a:avLst/>
          </a:prstGeom>
          <a:noFill/>
          <a:ln/>
        </p:spPr>
        <p:txBody>
          <a:bodyPr wrap="square" lIns="0" tIns="0" rIns="0" bIns="0" rtlCol="0" anchor="t"/>
          <a:lstStyle/>
          <a:p>
            <a:pPr algn="l" indent="0" marL="0">
              <a:lnSpc>
                <a:spcPts val="2700"/>
              </a:lnSpc>
              <a:buNone/>
            </a:pPr>
            <a:r>
              <a:rPr lang="en-US" sz="1700" dirty="0">
                <a:solidFill>
                  <a:srgbClr val="E0E4E6"/>
                </a:solidFill>
                <a:latin typeface="Barlow" pitchFamily="34" charset="0"/>
                <a:ea typeface="Barlow" pitchFamily="34" charset="-122"/>
                <a:cs typeface="Barlow" pitchFamily="34" charset="-120"/>
              </a:rPr>
              <a:t>Câu hỏi giúp trẻ nhận biết cảm xúc và kết nối với nhân vật trong câu chuyện.</a:t>
            </a:r>
            <a:endParaRPr lang="en-US" sz="1700" dirty="0"/>
          </a:p>
        </p:txBody>
      </p:sp>
      <p:sp>
        <p:nvSpPr>
          <p:cNvPr id="16" name="Shape 10"/>
          <p:cNvSpPr/>
          <p:nvPr/>
        </p:nvSpPr>
        <p:spPr>
          <a:xfrm>
            <a:off x="757238" y="6684169"/>
            <a:ext cx="486727" cy="486728"/>
          </a:xfrm>
          <a:prstGeom prst="roundRect">
            <a:avLst>
              <a:gd name="adj" fmla="val 66679"/>
            </a:avLst>
          </a:prstGeom>
          <a:solidFill>
            <a:srgbClr val="0A081B"/>
          </a:solidFill>
          <a:ln w="22860">
            <a:solidFill>
              <a:srgbClr val="091231"/>
            </a:solidFill>
            <a:prstDash val="solid"/>
          </a:ln>
        </p:spPr>
      </p:sp>
      <p:pic>
        <p:nvPicPr>
          <p:cNvPr id="17" name="Image 4" descr="preencoded.png">    </p:cNvPr>
          <p:cNvPicPr>
            <a:picLocks noChangeAspect="1"/>
          </p:cNvPicPr>
          <p:nvPr/>
        </p:nvPicPr>
        <p:blipFill>
          <a:blip r:embed="rId5"/>
          <a:stretch>
            <a:fillRect/>
          </a:stretch>
        </p:blipFill>
        <p:spPr>
          <a:xfrm>
            <a:off x="856417" y="6747272"/>
            <a:ext cx="288369" cy="360521"/>
          </a:xfrm>
          <a:prstGeom prst="rect">
            <a:avLst/>
          </a:prstGeom>
        </p:spPr>
      </p:pic>
      <p:sp>
        <p:nvSpPr>
          <p:cNvPr id="18" name="Text 11"/>
          <p:cNvSpPr/>
          <p:nvPr/>
        </p:nvSpPr>
        <p:spPr>
          <a:xfrm>
            <a:off x="1460302" y="6684169"/>
            <a:ext cx="2403991" cy="300395"/>
          </a:xfrm>
          <a:prstGeom prst="rect">
            <a:avLst/>
          </a:prstGeom>
          <a:noFill/>
          <a:ln/>
        </p:spPr>
        <p:txBody>
          <a:bodyPr wrap="none" lIns="0" tIns="0" rIns="0" bIns="0" rtlCol="0" anchor="t"/>
          <a:lstStyle/>
          <a:p>
            <a:pPr algn="l" indent="0" marL="0">
              <a:lnSpc>
                <a:spcPts val="2350"/>
              </a:lnSpc>
              <a:buNone/>
            </a:pPr>
            <a:r>
              <a:rPr lang="en-US" sz="1850" b="1" dirty="0">
                <a:solidFill>
                  <a:srgbClr val="E0E4E6"/>
                </a:solidFill>
                <a:latin typeface="Spline Sans Bold" pitchFamily="34" charset="0"/>
                <a:ea typeface="Spline Sans Bold" pitchFamily="34" charset="-122"/>
                <a:cs typeface="Spline Sans Bold" pitchFamily="34" charset="-120"/>
              </a:rPr>
              <a:t>Bắt chước tiếng kêu</a:t>
            </a:r>
            <a:endParaRPr lang="en-US" sz="1850" dirty="0"/>
          </a:p>
        </p:txBody>
      </p:sp>
      <p:sp>
        <p:nvSpPr>
          <p:cNvPr id="19" name="Text 12"/>
          <p:cNvSpPr/>
          <p:nvPr/>
        </p:nvSpPr>
        <p:spPr>
          <a:xfrm>
            <a:off x="1460302" y="7114342"/>
            <a:ext cx="6926461" cy="346115"/>
          </a:xfrm>
          <a:prstGeom prst="rect">
            <a:avLst/>
          </a:prstGeom>
          <a:noFill/>
          <a:ln/>
        </p:spPr>
        <p:txBody>
          <a:bodyPr wrap="none" lIns="0" tIns="0" rIns="0" bIns="0" rtlCol="0" anchor="t"/>
          <a:lstStyle/>
          <a:p>
            <a:pPr algn="l" indent="0" marL="0">
              <a:lnSpc>
                <a:spcPts val="2700"/>
              </a:lnSpc>
              <a:buNone/>
            </a:pPr>
            <a:r>
              <a:rPr lang="en-US" sz="1700" dirty="0">
                <a:solidFill>
                  <a:srgbClr val="E0E4E6"/>
                </a:solidFill>
                <a:latin typeface="Barlow" pitchFamily="34" charset="0"/>
                <a:ea typeface="Barlow" pitchFamily="34" charset="-122"/>
                <a:cs typeface="Barlow" pitchFamily="34" charset="-120"/>
              </a:rPr>
              <a:t>Cho trẻ bắt chước tiếng kêu, động tác đi của các con vật trong câu chuyện.</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43808"/>
          </a:xfrm>
          <a:prstGeom prst="rect">
            <a:avLst/>
          </a:prstGeom>
        </p:spPr>
      </p:pic>
      <p:sp>
        <p:nvSpPr>
          <p:cNvPr id="3" name="Text 0"/>
          <p:cNvSpPr/>
          <p:nvPr/>
        </p:nvSpPr>
        <p:spPr>
          <a:xfrm>
            <a:off x="796171" y="3652480"/>
            <a:ext cx="5895737" cy="631865"/>
          </a:xfrm>
          <a:prstGeom prst="rect">
            <a:avLst/>
          </a:prstGeom>
          <a:noFill/>
          <a:ln/>
        </p:spPr>
        <p:txBody>
          <a:bodyPr wrap="none" lIns="0" tIns="0" rIns="0" bIns="0" rtlCol="0" anchor="t"/>
          <a:lstStyle/>
          <a:p>
            <a:pPr algn="l" indent="0" marL="0">
              <a:lnSpc>
                <a:spcPts val="4950"/>
              </a:lnSpc>
              <a:buNone/>
            </a:pPr>
            <a:r>
              <a:rPr lang="en-US" sz="3950" b="1" dirty="0">
                <a:solidFill>
                  <a:srgbClr val="F0FCFF"/>
                </a:solidFill>
                <a:latin typeface="Spline Sans Bold" pitchFamily="34" charset="0"/>
                <a:ea typeface="Spline Sans Bold" pitchFamily="34" charset="-122"/>
                <a:cs typeface="Spline Sans Bold" pitchFamily="34" charset="-120"/>
              </a:rPr>
              <a:t>Vận Động Nhẹ Theo Nhạc</a:t>
            </a:r>
            <a:endParaRPr lang="en-US" sz="3950" dirty="0"/>
          </a:p>
        </p:txBody>
      </p:sp>
      <p:sp>
        <p:nvSpPr>
          <p:cNvPr id="4" name="Shape 1"/>
          <p:cNvSpPr/>
          <p:nvPr/>
        </p:nvSpPr>
        <p:spPr>
          <a:xfrm>
            <a:off x="796171" y="5308044"/>
            <a:ext cx="4118491" cy="227409"/>
          </a:xfrm>
          <a:prstGeom prst="roundRect">
            <a:avLst>
              <a:gd name="adj" fmla="val 150065"/>
            </a:avLst>
          </a:prstGeom>
          <a:solidFill>
            <a:srgbClr val="0A081B"/>
          </a:solidFill>
          <a:ln w="22860">
            <a:solidFill>
              <a:srgbClr val="16FFBB"/>
            </a:solidFill>
            <a:prstDash val="solid"/>
          </a:ln>
        </p:spPr>
      </p:sp>
      <p:sp>
        <p:nvSpPr>
          <p:cNvPr id="5" name="Text 2"/>
          <p:cNvSpPr/>
          <p:nvPr/>
        </p:nvSpPr>
        <p:spPr>
          <a:xfrm>
            <a:off x="796171" y="5876687"/>
            <a:ext cx="2527816" cy="315873"/>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"Lên Xe" Đi Du Lịch</a:t>
            </a:r>
            <a:endParaRPr lang="en-US" sz="1950" dirty="0"/>
          </a:p>
        </p:txBody>
      </p:sp>
      <p:sp>
        <p:nvSpPr>
          <p:cNvPr id="6" name="Text 3"/>
          <p:cNvSpPr/>
          <p:nvPr/>
        </p:nvSpPr>
        <p:spPr>
          <a:xfrm>
            <a:off x="796171" y="6329005"/>
            <a:ext cx="4118491" cy="1091922"/>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Cô và trẻ cùng giả vờ lên xe để đi du lịch với chú Gà Trống Choai, tạo không khí vui nhộn và kích thích trí tưởng tượng của trẻ.</a:t>
            </a:r>
            <a:endParaRPr lang="en-US" sz="1750" dirty="0"/>
          </a:p>
        </p:txBody>
      </p:sp>
      <p:sp>
        <p:nvSpPr>
          <p:cNvPr id="7" name="Shape 4"/>
          <p:cNvSpPr/>
          <p:nvPr/>
        </p:nvSpPr>
        <p:spPr>
          <a:xfrm>
            <a:off x="5255895" y="4966811"/>
            <a:ext cx="4118491" cy="227409"/>
          </a:xfrm>
          <a:prstGeom prst="roundRect">
            <a:avLst>
              <a:gd name="adj" fmla="val 150065"/>
            </a:avLst>
          </a:prstGeom>
          <a:solidFill>
            <a:srgbClr val="0A081B"/>
          </a:solidFill>
          <a:ln w="22860">
            <a:solidFill>
              <a:srgbClr val="29DDDA"/>
            </a:solidFill>
            <a:prstDash val="solid"/>
          </a:ln>
        </p:spPr>
      </p:sp>
      <p:sp>
        <p:nvSpPr>
          <p:cNvPr id="8" name="Text 5"/>
          <p:cNvSpPr/>
          <p:nvPr/>
        </p:nvSpPr>
        <p:spPr>
          <a:xfrm>
            <a:off x="5255895" y="5535454"/>
            <a:ext cx="2527816" cy="315873"/>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Nhún Nhảy, Vỗ Tay</a:t>
            </a:r>
            <a:endParaRPr lang="en-US" sz="1950" dirty="0"/>
          </a:p>
        </p:txBody>
      </p:sp>
      <p:sp>
        <p:nvSpPr>
          <p:cNvPr id="9" name="Text 6"/>
          <p:cNvSpPr/>
          <p:nvPr/>
        </p:nvSpPr>
        <p:spPr>
          <a:xfrm>
            <a:off x="5255895" y="5987772"/>
            <a:ext cx="4118491" cy="1091922"/>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Trẻ được khuyến khích nhún nhảy và vỗ tay theo nhạc, phát triển khả năng vận động và cảm nhận nhịp điệu.</a:t>
            </a:r>
            <a:endParaRPr lang="en-US" sz="1750" dirty="0"/>
          </a:p>
        </p:txBody>
      </p:sp>
      <p:sp>
        <p:nvSpPr>
          <p:cNvPr id="10" name="Shape 7"/>
          <p:cNvSpPr/>
          <p:nvPr/>
        </p:nvSpPr>
        <p:spPr>
          <a:xfrm>
            <a:off x="9715619" y="4625578"/>
            <a:ext cx="4118491" cy="227409"/>
          </a:xfrm>
          <a:prstGeom prst="roundRect">
            <a:avLst>
              <a:gd name="adj" fmla="val 150065"/>
            </a:avLst>
          </a:prstGeom>
          <a:solidFill>
            <a:srgbClr val="0A081B"/>
          </a:solidFill>
          <a:ln w="22860">
            <a:solidFill>
              <a:srgbClr val="37A7E7"/>
            </a:solidFill>
            <a:prstDash val="solid"/>
          </a:ln>
        </p:spPr>
      </p:sp>
      <p:sp>
        <p:nvSpPr>
          <p:cNvPr id="11" name="Text 8"/>
          <p:cNvSpPr/>
          <p:nvPr/>
        </p:nvSpPr>
        <p:spPr>
          <a:xfrm>
            <a:off x="9715619" y="5194221"/>
            <a:ext cx="2527816" cy="315873"/>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Đóng Vai Các Con Vật</a:t>
            </a:r>
            <a:endParaRPr lang="en-US" sz="1950" dirty="0"/>
          </a:p>
        </p:txBody>
      </p:sp>
      <p:sp>
        <p:nvSpPr>
          <p:cNvPr id="12" name="Text 9"/>
          <p:cNvSpPr/>
          <p:nvPr/>
        </p:nvSpPr>
        <p:spPr>
          <a:xfrm>
            <a:off x="9715619" y="5646539"/>
            <a:ext cx="4118491" cy="1091922"/>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Trẻ được hướng dẫn đóng vai các con vật gặp trên đường, như Vịt, Bò, Mèo, giúp phát triển kỹ năng đóng vai và biểu cảm.</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037" y="1267063"/>
            <a:ext cx="5846683"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Kết Thúc Và Hồi Tưởng</a:t>
            </a:r>
            <a:endParaRPr lang="en-US" sz="4300" dirty="0"/>
          </a:p>
        </p:txBody>
      </p:sp>
      <p:sp>
        <p:nvSpPr>
          <p:cNvPr id="3" name="Text 1"/>
          <p:cNvSpPr/>
          <p:nvPr/>
        </p:nvSpPr>
        <p:spPr>
          <a:xfrm>
            <a:off x="1943814" y="2644854"/>
            <a:ext cx="2743200" cy="342900"/>
          </a:xfrm>
          <a:prstGeom prst="rect">
            <a:avLst/>
          </a:prstGeom>
          <a:noFill/>
          <a:ln/>
        </p:spPr>
        <p:txBody>
          <a:bodyPr wrap="none" lIns="0" tIns="0" rIns="0" bIns="0" rtlCol="0" anchor="t"/>
          <a:lstStyle/>
          <a:p>
            <a:pPr algn="r"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Nhắc Lại Chuyến Đi</a:t>
            </a:r>
            <a:endParaRPr lang="en-US" sz="2150" dirty="0"/>
          </a:p>
        </p:txBody>
      </p:sp>
      <p:sp>
        <p:nvSpPr>
          <p:cNvPr id="4" name="Text 2"/>
          <p:cNvSpPr/>
          <p:nvPr/>
        </p:nvSpPr>
        <p:spPr>
          <a:xfrm>
            <a:off x="864037" y="3135868"/>
            <a:ext cx="3822978" cy="1185148"/>
          </a:xfrm>
          <a:prstGeom prst="rect">
            <a:avLst/>
          </a:prstGeom>
          <a:noFill/>
          <a:ln/>
        </p:spPr>
        <p:txBody>
          <a:bodyPr wrap="square" lIns="0" tIns="0" rIns="0" bIns="0" rtlCol="0" anchor="t"/>
          <a:lstStyle/>
          <a:p>
            <a:pPr algn="r" indent="0" marL="0">
              <a:lnSpc>
                <a:spcPts val="3100"/>
              </a:lnSpc>
              <a:buNone/>
            </a:pPr>
            <a:r>
              <a:rPr lang="en-US" sz="1900" dirty="0">
                <a:solidFill>
                  <a:srgbClr val="E0E4E6"/>
                </a:solidFill>
                <a:latin typeface="Barlow" pitchFamily="34" charset="0"/>
                <a:ea typeface="Barlow" pitchFamily="34" charset="-122"/>
                <a:cs typeface="Barlow" pitchFamily="34" charset="-120"/>
              </a:rPr>
              <a:t>Cô và trẻ cùng nhắc lại chuyến đi của Gà Trống Choai, củng cố kiến thức và trí nhớ.</a:t>
            </a:r>
            <a:endParaRPr lang="en-US" sz="1900" dirty="0"/>
          </a:p>
        </p:txBody>
      </p:sp>
      <p:pic>
        <p:nvPicPr>
          <p:cNvPr id="5" name="Image 0" descr="preencoded.png">    </p:cNvPr>
          <p:cNvPicPr>
            <a:picLocks noChangeAspect="1"/>
          </p:cNvPicPr>
          <p:nvPr/>
        </p:nvPicPr>
        <p:blipFill>
          <a:blip r:embed="rId1"/>
          <a:stretch>
            <a:fillRect/>
          </a:stretch>
        </p:blipFill>
        <p:spPr>
          <a:xfrm>
            <a:off x="5057299" y="2446615"/>
            <a:ext cx="4515803" cy="4515803"/>
          </a:xfrm>
          <a:prstGeom prst="rect">
            <a:avLst/>
          </a:prstGeom>
        </p:spPr>
      </p:pic>
      <p:pic>
        <p:nvPicPr>
          <p:cNvPr id="6" name="Image 1" descr="preencoded.png">    </p:cNvPr>
          <p:cNvPicPr>
            <a:picLocks noChangeAspect="1"/>
          </p:cNvPicPr>
          <p:nvPr/>
        </p:nvPicPr>
        <p:blipFill>
          <a:blip r:embed="rId2"/>
          <a:stretch>
            <a:fillRect/>
          </a:stretch>
        </p:blipFill>
        <p:spPr>
          <a:xfrm>
            <a:off x="6221611" y="3180517"/>
            <a:ext cx="369332" cy="461724"/>
          </a:xfrm>
          <a:prstGeom prst="rect">
            <a:avLst/>
          </a:prstGeom>
        </p:spPr>
      </p:pic>
      <p:sp>
        <p:nvSpPr>
          <p:cNvPr id="7" name="Text 3"/>
          <p:cNvSpPr/>
          <p:nvPr/>
        </p:nvSpPr>
        <p:spPr>
          <a:xfrm>
            <a:off x="9943386" y="2644854"/>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Tô Màu</a:t>
            </a:r>
            <a:endParaRPr lang="en-US" sz="2150" dirty="0"/>
          </a:p>
        </p:txBody>
      </p:sp>
      <p:sp>
        <p:nvSpPr>
          <p:cNvPr id="8" name="Text 4"/>
          <p:cNvSpPr/>
          <p:nvPr/>
        </p:nvSpPr>
        <p:spPr>
          <a:xfrm>
            <a:off x="9943386" y="3135868"/>
            <a:ext cx="3822978"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Nếu có thời gian, cho trẻ tô màu hình ảnh chú Gà Trống, phát triển kỹ năng vận động tinh.</a:t>
            </a:r>
            <a:endParaRPr lang="en-US" sz="1900" dirty="0"/>
          </a:p>
        </p:txBody>
      </p:sp>
      <p:pic>
        <p:nvPicPr>
          <p:cNvPr id="9" name="Image 2" descr="preencoded.png">    </p:cNvPr>
          <p:cNvPicPr>
            <a:picLocks noChangeAspect="1"/>
          </p:cNvPicPr>
          <p:nvPr/>
        </p:nvPicPr>
        <p:blipFill>
          <a:blip r:embed="rId3"/>
          <a:stretch>
            <a:fillRect/>
          </a:stretch>
        </p:blipFill>
        <p:spPr>
          <a:xfrm>
            <a:off x="5057299" y="2446615"/>
            <a:ext cx="4515803" cy="4515803"/>
          </a:xfrm>
          <a:prstGeom prst="rect">
            <a:avLst/>
          </a:prstGeom>
        </p:spPr>
      </p:pic>
      <p:pic>
        <p:nvPicPr>
          <p:cNvPr id="10" name="Image 3" descr="preencoded.png">    </p:cNvPr>
          <p:cNvPicPr>
            <a:picLocks noChangeAspect="1"/>
          </p:cNvPicPr>
          <p:nvPr/>
        </p:nvPicPr>
        <p:blipFill>
          <a:blip r:embed="rId4"/>
          <a:stretch>
            <a:fillRect/>
          </a:stretch>
        </p:blipFill>
        <p:spPr>
          <a:xfrm>
            <a:off x="8423553" y="3564731"/>
            <a:ext cx="369332" cy="461724"/>
          </a:xfrm>
          <a:prstGeom prst="rect">
            <a:avLst/>
          </a:prstGeom>
        </p:spPr>
      </p:pic>
      <p:sp>
        <p:nvSpPr>
          <p:cNvPr id="11" name="Text 5"/>
          <p:cNvSpPr/>
          <p:nvPr/>
        </p:nvSpPr>
        <p:spPr>
          <a:xfrm>
            <a:off x="9943386" y="5087898"/>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Nhận Xét - Khen Ngợi</a:t>
            </a:r>
            <a:endParaRPr lang="en-US" sz="2150" dirty="0"/>
          </a:p>
        </p:txBody>
      </p:sp>
      <p:sp>
        <p:nvSpPr>
          <p:cNvPr id="12" name="Text 6"/>
          <p:cNvSpPr/>
          <p:nvPr/>
        </p:nvSpPr>
        <p:spPr>
          <a:xfrm>
            <a:off x="9943386" y="5578912"/>
            <a:ext cx="3822978"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Cô nhận xét và khen ngợi trẻ đã tham gia tích cực vào các hoạt động.</a:t>
            </a:r>
            <a:endParaRPr lang="en-US" sz="1900" dirty="0"/>
          </a:p>
        </p:txBody>
      </p:sp>
      <p:pic>
        <p:nvPicPr>
          <p:cNvPr id="13" name="Image 4" descr="preencoded.png">    </p:cNvPr>
          <p:cNvPicPr>
            <a:picLocks noChangeAspect="1"/>
          </p:cNvPicPr>
          <p:nvPr/>
        </p:nvPicPr>
        <p:blipFill>
          <a:blip r:embed="rId5"/>
          <a:stretch>
            <a:fillRect/>
          </a:stretch>
        </p:blipFill>
        <p:spPr>
          <a:xfrm>
            <a:off x="5057299" y="2446615"/>
            <a:ext cx="4515803" cy="4515803"/>
          </a:xfrm>
          <a:prstGeom prst="rect">
            <a:avLst/>
          </a:prstGeom>
        </p:spPr>
      </p:pic>
      <p:pic>
        <p:nvPicPr>
          <p:cNvPr id="14" name="Image 5" descr="preencoded.png">    </p:cNvPr>
          <p:cNvPicPr>
            <a:picLocks noChangeAspect="1"/>
          </p:cNvPicPr>
          <p:nvPr/>
        </p:nvPicPr>
        <p:blipFill>
          <a:blip r:embed="rId6"/>
          <a:stretch>
            <a:fillRect/>
          </a:stretch>
        </p:blipFill>
        <p:spPr>
          <a:xfrm>
            <a:off x="8039338" y="5766673"/>
            <a:ext cx="369332" cy="461724"/>
          </a:xfrm>
          <a:prstGeom prst="rect">
            <a:avLst/>
          </a:prstGeom>
        </p:spPr>
      </p:pic>
      <p:sp>
        <p:nvSpPr>
          <p:cNvPr id="15" name="Text 7"/>
          <p:cNvSpPr/>
          <p:nvPr/>
        </p:nvSpPr>
        <p:spPr>
          <a:xfrm>
            <a:off x="1943814" y="5087898"/>
            <a:ext cx="2743200" cy="342900"/>
          </a:xfrm>
          <a:prstGeom prst="rect">
            <a:avLst/>
          </a:prstGeom>
          <a:noFill/>
          <a:ln/>
        </p:spPr>
        <p:txBody>
          <a:bodyPr wrap="none" lIns="0" tIns="0" rIns="0" bIns="0" rtlCol="0" anchor="t"/>
          <a:lstStyle/>
          <a:p>
            <a:pPr algn="r"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Dặn Dò</a:t>
            </a:r>
            <a:endParaRPr lang="en-US" sz="2150" dirty="0"/>
          </a:p>
        </p:txBody>
      </p:sp>
      <p:sp>
        <p:nvSpPr>
          <p:cNvPr id="16" name="Text 8"/>
          <p:cNvSpPr/>
          <p:nvPr/>
        </p:nvSpPr>
        <p:spPr>
          <a:xfrm>
            <a:off x="864037" y="5578912"/>
            <a:ext cx="3822978" cy="1185148"/>
          </a:xfrm>
          <a:prstGeom prst="rect">
            <a:avLst/>
          </a:prstGeom>
          <a:noFill/>
          <a:ln/>
        </p:spPr>
        <p:txBody>
          <a:bodyPr wrap="square" lIns="0" tIns="0" rIns="0" bIns="0" rtlCol="0" anchor="t"/>
          <a:lstStyle/>
          <a:p>
            <a:pPr algn="r" indent="0" marL="0">
              <a:lnSpc>
                <a:spcPts val="3100"/>
              </a:lnSpc>
              <a:buNone/>
            </a:pPr>
            <a:r>
              <a:rPr lang="en-US" sz="1900" dirty="0">
                <a:solidFill>
                  <a:srgbClr val="E0E4E6"/>
                </a:solidFill>
                <a:latin typeface="Barlow" pitchFamily="34" charset="0"/>
                <a:ea typeface="Barlow" pitchFamily="34" charset="-122"/>
                <a:cs typeface="Barlow" pitchFamily="34" charset="-120"/>
              </a:rPr>
              <a:t>Cô dặn trẻ: "Khi về nhà, các con nhớ kể lại với bố mẹ về chuyến du lịch của chú Gà Trống Choai nhé!"</a:t>
            </a:r>
            <a:endParaRPr lang="en-US" sz="1900" dirty="0"/>
          </a:p>
        </p:txBody>
      </p:sp>
      <p:pic>
        <p:nvPicPr>
          <p:cNvPr id="17" name="Image 6" descr="preencoded.png">    </p:cNvPr>
          <p:cNvPicPr>
            <a:picLocks noChangeAspect="1"/>
          </p:cNvPicPr>
          <p:nvPr/>
        </p:nvPicPr>
        <p:blipFill>
          <a:blip r:embed="rId7"/>
          <a:stretch>
            <a:fillRect/>
          </a:stretch>
        </p:blipFill>
        <p:spPr>
          <a:xfrm>
            <a:off x="5057299" y="2446615"/>
            <a:ext cx="4515803" cy="4515803"/>
          </a:xfrm>
          <a:prstGeom prst="rect">
            <a:avLst/>
          </a:prstGeom>
        </p:spPr>
      </p:pic>
      <p:pic>
        <p:nvPicPr>
          <p:cNvPr id="18" name="Image 7" descr="preencoded.png">    </p:cNvPr>
          <p:cNvPicPr>
            <a:picLocks noChangeAspect="1"/>
          </p:cNvPicPr>
          <p:nvPr/>
        </p:nvPicPr>
        <p:blipFill>
          <a:blip r:embed="rId8"/>
          <a:stretch>
            <a:fillRect/>
          </a:stretch>
        </p:blipFill>
        <p:spPr>
          <a:xfrm>
            <a:off x="5837396" y="5382458"/>
            <a:ext cx="369332" cy="4617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4037" y="1082397"/>
            <a:ext cx="5486400"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Hoạt Động Mở Rộng</a:t>
            </a:r>
            <a:endParaRPr lang="en-US" sz="4300" dirty="0"/>
          </a:p>
        </p:txBody>
      </p:sp>
      <p:pic>
        <p:nvPicPr>
          <p:cNvPr id="3" name="Image 0" descr="preencoded.png">    </p:cNvPr>
          <p:cNvPicPr>
            <a:picLocks noChangeAspect="1"/>
          </p:cNvPicPr>
          <p:nvPr/>
        </p:nvPicPr>
        <p:blipFill>
          <a:blip r:embed="rId1"/>
          <a:stretch>
            <a:fillRect/>
          </a:stretch>
        </p:blipFill>
        <p:spPr>
          <a:xfrm>
            <a:off x="864037" y="2261949"/>
            <a:ext cx="4053840" cy="2505432"/>
          </a:xfrm>
          <a:prstGeom prst="rect">
            <a:avLst/>
          </a:prstGeom>
        </p:spPr>
      </p:pic>
      <p:sp>
        <p:nvSpPr>
          <p:cNvPr id="4" name="Text 1"/>
          <p:cNvSpPr/>
          <p:nvPr/>
        </p:nvSpPr>
        <p:spPr>
          <a:xfrm>
            <a:off x="864037" y="5075992"/>
            <a:ext cx="3275767"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Chơi Với Đồ Chơi Mô Hình</a:t>
            </a:r>
            <a:endParaRPr lang="en-US" sz="2150" dirty="0"/>
          </a:p>
        </p:txBody>
      </p:sp>
      <p:sp>
        <p:nvSpPr>
          <p:cNvPr id="5" name="Text 2"/>
          <p:cNvSpPr/>
          <p:nvPr/>
        </p:nvSpPr>
        <p:spPr>
          <a:xfrm>
            <a:off x="864037" y="5567005"/>
            <a:ext cx="4053840"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có thể chơi với đồ chơi mô hình con vật, giúp củng cố kiến thức về các loài vật và phát triển kỹ năng vận động tinh.</a:t>
            </a:r>
            <a:endParaRPr lang="en-US" sz="1900" dirty="0"/>
          </a:p>
        </p:txBody>
      </p:sp>
      <p:pic>
        <p:nvPicPr>
          <p:cNvPr id="6" name="Image 1" descr="preencoded.png">    </p:cNvPr>
          <p:cNvPicPr>
            <a:picLocks noChangeAspect="1"/>
          </p:cNvPicPr>
          <p:nvPr/>
        </p:nvPicPr>
        <p:blipFill>
          <a:blip r:embed="rId2"/>
          <a:stretch>
            <a:fillRect/>
          </a:stretch>
        </p:blipFill>
        <p:spPr>
          <a:xfrm>
            <a:off x="5288161" y="2261949"/>
            <a:ext cx="4053959" cy="2505432"/>
          </a:xfrm>
          <a:prstGeom prst="rect">
            <a:avLst/>
          </a:prstGeom>
        </p:spPr>
      </p:pic>
      <p:sp>
        <p:nvSpPr>
          <p:cNvPr id="7" name="Text 3"/>
          <p:cNvSpPr/>
          <p:nvPr/>
        </p:nvSpPr>
        <p:spPr>
          <a:xfrm>
            <a:off x="5288161" y="5075992"/>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Xem Tranh Ảnh</a:t>
            </a:r>
            <a:endParaRPr lang="en-US" sz="2150" dirty="0"/>
          </a:p>
        </p:txBody>
      </p:sp>
      <p:sp>
        <p:nvSpPr>
          <p:cNvPr id="8" name="Text 4"/>
          <p:cNvSpPr/>
          <p:nvPr/>
        </p:nvSpPr>
        <p:spPr>
          <a:xfrm>
            <a:off x="5288161" y="5567005"/>
            <a:ext cx="4053959"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Cô cho trẻ xem tranh ảnh về các con vật trong câu chuyện, giúp trẻ nhận biết rõ hơn về đặc điểm của từng loài.</a:t>
            </a:r>
            <a:endParaRPr lang="en-US" sz="1900" dirty="0"/>
          </a:p>
        </p:txBody>
      </p:sp>
      <p:pic>
        <p:nvPicPr>
          <p:cNvPr id="9" name="Image 2" descr="preencoded.png">    </p:cNvPr>
          <p:cNvPicPr>
            <a:picLocks noChangeAspect="1"/>
          </p:cNvPicPr>
          <p:nvPr/>
        </p:nvPicPr>
        <p:blipFill>
          <a:blip r:embed="rId3"/>
          <a:stretch>
            <a:fillRect/>
          </a:stretch>
        </p:blipFill>
        <p:spPr>
          <a:xfrm>
            <a:off x="9712404" y="2261949"/>
            <a:ext cx="4053840" cy="2505432"/>
          </a:xfrm>
          <a:prstGeom prst="rect">
            <a:avLst/>
          </a:prstGeom>
        </p:spPr>
      </p:pic>
      <p:sp>
        <p:nvSpPr>
          <p:cNvPr id="10" name="Text 5"/>
          <p:cNvSpPr/>
          <p:nvPr/>
        </p:nvSpPr>
        <p:spPr>
          <a:xfrm>
            <a:off x="9712404" y="5075992"/>
            <a:ext cx="2863096"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Hoạt Động Nghệ Thuật</a:t>
            </a:r>
            <a:endParaRPr lang="en-US" sz="2150" dirty="0"/>
          </a:p>
        </p:txBody>
      </p:sp>
      <p:sp>
        <p:nvSpPr>
          <p:cNvPr id="11" name="Text 6"/>
          <p:cNvSpPr/>
          <p:nvPr/>
        </p:nvSpPr>
        <p:spPr>
          <a:xfrm>
            <a:off x="9712404" y="5567005"/>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Trẻ được tô màu hoặc dán hình các con vật, phát triển óc sáng tạo và kỹ năng vận động tinh.</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2025-04-13T03:10:23Z</dcterms:created>
  <dcterms:modified xsi:type="dcterms:W3CDTF">2025-04-13T03:10:23Z</dcterms:modified>
</cp:coreProperties>
</file>