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Montserrat"/>
      <p:regular r:id="rId15"/>
    </p:embeddedFont>
    <p:embeddedFont>
      <p:font typeface="Montserrat"/>
      <p:regular r:id="rId16"/>
    </p:embeddedFont>
    <p:embeddedFont>
      <p:font typeface="Montserrat"/>
      <p:regular r:id="rId17"/>
    </p:embeddedFont>
    <p:embeddedFont>
      <p:font typeface="Montserrat"/>
      <p:regular r:id="rId18"/>
    </p:embeddedFont>
    <p:embeddedFont>
      <p:font typeface="Heebo Light"/>
      <p:regular r:id="rId19"/>
    </p:embeddedFont>
    <p:embeddedFont>
      <p:font typeface="Heebo Light"/>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3.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8.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719983"/>
            <a:ext cx="5897761" cy="708779"/>
          </a:xfrm>
          <a:prstGeom prst="rect">
            <a:avLst/>
          </a:prstGeom>
          <a:noFill/>
          <a:ln/>
        </p:spPr>
        <p:txBody>
          <a:bodyPr wrap="none" lIns="0" tIns="0" rIns="0" bIns="0" rtlCol="0" anchor="t"/>
          <a:lstStyle/>
          <a:p>
            <a:pPr algn="l"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Khám Phá Cầu Vồng</a:t>
            </a:r>
            <a:endParaRPr lang="en-US" sz="4450" dirty="0"/>
          </a:p>
        </p:txBody>
      </p:sp>
      <p:sp>
        <p:nvSpPr>
          <p:cNvPr id="4" name="Text 1"/>
          <p:cNvSpPr/>
          <p:nvPr/>
        </p:nvSpPr>
        <p:spPr>
          <a:xfrm>
            <a:off x="793790" y="3768923"/>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Chào mừng các bạn nhỏ đến với buổi học thú vị về cầu vồng! Hôm nay, chúng ta sẽ cùng nhau khám phá những điều kỳ diệu và sắc màu rực rỡ của cầu vồng sau cơn mưa.</a:t>
            </a:r>
            <a:endParaRPr lang="en-US" sz="1750" dirty="0"/>
          </a:p>
        </p:txBody>
      </p:sp>
      <p:sp>
        <p:nvSpPr>
          <p:cNvPr id="5" name="Shape 2"/>
          <p:cNvSpPr/>
          <p:nvPr/>
        </p:nvSpPr>
        <p:spPr>
          <a:xfrm>
            <a:off x="793790" y="5129689"/>
            <a:ext cx="362903" cy="362903"/>
          </a:xfrm>
          <a:prstGeom prst="roundRect">
            <a:avLst>
              <a:gd name="adj" fmla="val 25194296"/>
            </a:avLst>
          </a:prstGeom>
          <a:noFill/>
          <a:ln w="7620">
            <a:solidFill>
              <a:srgbClr val="3C3838"/>
            </a:solidFill>
            <a:prstDash val="solid"/>
          </a:ln>
        </p:spPr>
      </p:sp>
      <p:pic>
        <p:nvPicPr>
          <p:cNvPr id="6" name="Image 1" descr="preencoded.png">    </p:cNvPr>
          <p:cNvPicPr>
            <a:picLocks noChangeAspect="1"/>
          </p:cNvPicPr>
          <p:nvPr/>
        </p:nvPicPr>
        <p:blipFill>
          <a:blip r:embed="rId2"/>
          <a:stretch>
            <a:fillRect/>
          </a:stretch>
        </p:blipFill>
        <p:spPr>
          <a:xfrm>
            <a:off x="801410" y="5137309"/>
            <a:ext cx="347663" cy="347663"/>
          </a:xfrm>
          <a:prstGeom prst="rect">
            <a:avLst/>
          </a:prstGeom>
        </p:spPr>
      </p:pic>
      <p:sp>
        <p:nvSpPr>
          <p:cNvPr id="7" name="Text 3"/>
          <p:cNvSpPr/>
          <p:nvPr/>
        </p:nvSpPr>
        <p:spPr>
          <a:xfrm>
            <a:off x="1270040" y="5112782"/>
            <a:ext cx="1809155" cy="396835"/>
          </a:xfrm>
          <a:prstGeom prst="rect">
            <a:avLst/>
          </a:prstGeom>
          <a:noFill/>
          <a:ln/>
        </p:spPr>
        <p:txBody>
          <a:bodyPr wrap="none" lIns="0" tIns="0" rIns="0" bIns="0" rtlCol="0" anchor="t"/>
          <a:lstStyle/>
          <a:p>
            <a:pPr algn="l" indent="0" marL="0">
              <a:lnSpc>
                <a:spcPts val="3100"/>
              </a:lnSpc>
              <a:buNone/>
            </a:pPr>
            <a:r>
              <a:rPr lang="en-US" sz="2200" b="1" dirty="0">
                <a:solidFill>
                  <a:srgbClr val="DCD7E5"/>
                </a:solidFill>
                <a:latin typeface="Heebo Bold" pitchFamily="34" charset="0"/>
                <a:ea typeface="Heebo Bold" pitchFamily="34" charset="-122"/>
                <a:cs typeface="Heebo Bold" pitchFamily="34" charset="-120"/>
              </a:rPr>
              <a:t>by Tâm Thanh</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152168"/>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Mục Tiêu Bài Học</a:t>
            </a:r>
            <a:endParaRPr lang="en-US" sz="4450" dirty="0"/>
          </a:p>
        </p:txBody>
      </p:sp>
      <p:sp>
        <p:nvSpPr>
          <p:cNvPr id="4" name="Shape 1"/>
          <p:cNvSpPr/>
          <p:nvPr/>
        </p:nvSpPr>
        <p:spPr>
          <a:xfrm>
            <a:off x="793790" y="2456259"/>
            <a:ext cx="510302" cy="510302"/>
          </a:xfrm>
          <a:prstGeom prst="roundRect">
            <a:avLst>
              <a:gd name="adj" fmla="val 18669"/>
            </a:avLst>
          </a:prstGeom>
          <a:solidFill>
            <a:srgbClr val="31136C"/>
          </a:solidFill>
          <a:ln w="7620">
            <a:solidFill>
              <a:srgbClr val="4A2C85"/>
            </a:solidFill>
            <a:prstDash val="solid"/>
          </a:ln>
        </p:spPr>
      </p:sp>
      <p:pic>
        <p:nvPicPr>
          <p:cNvPr id="5" name="Image 1" descr="preencoded.png">    </p:cNvPr>
          <p:cNvPicPr>
            <a:picLocks noChangeAspect="1"/>
          </p:cNvPicPr>
          <p:nvPr/>
        </p:nvPicPr>
        <p:blipFill>
          <a:blip r:embed="rId2"/>
          <a:stretch>
            <a:fillRect/>
          </a:stretch>
        </p:blipFill>
        <p:spPr>
          <a:xfrm>
            <a:off x="878860" y="2498765"/>
            <a:ext cx="340162" cy="425291"/>
          </a:xfrm>
          <a:prstGeom prst="rect">
            <a:avLst/>
          </a:prstGeom>
        </p:spPr>
      </p:pic>
      <p:sp>
        <p:nvSpPr>
          <p:cNvPr id="6" name="Text 2"/>
          <p:cNvSpPr/>
          <p:nvPr/>
        </p:nvSpPr>
        <p:spPr>
          <a:xfrm>
            <a:off x="1530906" y="245625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Kiến thức</a:t>
            </a:r>
            <a:endParaRPr lang="en-US" sz="2200" dirty="0"/>
          </a:p>
        </p:txBody>
      </p:sp>
      <p:sp>
        <p:nvSpPr>
          <p:cNvPr id="7" name="Text 3"/>
          <p:cNvSpPr/>
          <p:nvPr/>
        </p:nvSpPr>
        <p:spPr>
          <a:xfrm>
            <a:off x="1530906" y="2946678"/>
            <a:ext cx="2927747" cy="1451610"/>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Nhận biết hình ảnh cầu vồng và các màu sắc cơ bản: đỏ, cam, vàng, lục, lam, chàm, tím.</a:t>
            </a:r>
            <a:endParaRPr lang="en-US" sz="1750" dirty="0"/>
          </a:p>
        </p:txBody>
      </p:sp>
      <p:sp>
        <p:nvSpPr>
          <p:cNvPr id="8" name="Shape 4"/>
          <p:cNvSpPr/>
          <p:nvPr/>
        </p:nvSpPr>
        <p:spPr>
          <a:xfrm>
            <a:off x="4685467" y="2456259"/>
            <a:ext cx="510302" cy="510302"/>
          </a:xfrm>
          <a:prstGeom prst="roundRect">
            <a:avLst>
              <a:gd name="adj" fmla="val 18669"/>
            </a:avLst>
          </a:prstGeom>
          <a:solidFill>
            <a:srgbClr val="31136C"/>
          </a:solidFill>
          <a:ln w="7620">
            <a:solidFill>
              <a:srgbClr val="4A2C85"/>
            </a:solidFill>
            <a:prstDash val="solid"/>
          </a:ln>
        </p:spPr>
      </p:sp>
      <p:pic>
        <p:nvPicPr>
          <p:cNvPr id="9" name="Image 2" descr="preencoded.png">    </p:cNvPr>
          <p:cNvPicPr>
            <a:picLocks noChangeAspect="1"/>
          </p:cNvPicPr>
          <p:nvPr/>
        </p:nvPicPr>
        <p:blipFill>
          <a:blip r:embed="rId3"/>
          <a:stretch>
            <a:fillRect/>
          </a:stretch>
        </p:blipFill>
        <p:spPr>
          <a:xfrm>
            <a:off x="4770537" y="2498765"/>
            <a:ext cx="340162" cy="425291"/>
          </a:xfrm>
          <a:prstGeom prst="rect">
            <a:avLst/>
          </a:prstGeom>
        </p:spPr>
      </p:pic>
      <p:sp>
        <p:nvSpPr>
          <p:cNvPr id="10" name="Text 5"/>
          <p:cNvSpPr/>
          <p:nvPr/>
        </p:nvSpPr>
        <p:spPr>
          <a:xfrm>
            <a:off x="5422583" y="245625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Kỹ năng</a:t>
            </a:r>
            <a:endParaRPr lang="en-US" sz="2200" dirty="0"/>
          </a:p>
        </p:txBody>
      </p:sp>
      <p:sp>
        <p:nvSpPr>
          <p:cNvPr id="11" name="Text 6"/>
          <p:cNvSpPr/>
          <p:nvPr/>
        </p:nvSpPr>
        <p:spPr>
          <a:xfrm>
            <a:off x="5422583" y="2946678"/>
            <a:ext cx="2927747" cy="108870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Lặp lại và mô tả các màu sắc trong cầu vồng, phát triển kỹ năng ngôn ngữ.</a:t>
            </a:r>
            <a:endParaRPr lang="en-US" sz="1750" dirty="0"/>
          </a:p>
        </p:txBody>
      </p:sp>
      <p:sp>
        <p:nvSpPr>
          <p:cNvPr id="12" name="Shape 7"/>
          <p:cNvSpPr/>
          <p:nvPr/>
        </p:nvSpPr>
        <p:spPr>
          <a:xfrm>
            <a:off x="793790" y="4880253"/>
            <a:ext cx="510302" cy="510302"/>
          </a:xfrm>
          <a:prstGeom prst="roundRect">
            <a:avLst>
              <a:gd name="adj" fmla="val 18669"/>
            </a:avLst>
          </a:prstGeom>
          <a:solidFill>
            <a:srgbClr val="31136C"/>
          </a:solidFill>
          <a:ln w="7620">
            <a:solidFill>
              <a:srgbClr val="4A2C85"/>
            </a:solidFill>
            <a:prstDash val="solid"/>
          </a:ln>
        </p:spPr>
      </p:sp>
      <p:pic>
        <p:nvPicPr>
          <p:cNvPr id="13" name="Image 3" descr="preencoded.png">    </p:cNvPr>
          <p:cNvPicPr>
            <a:picLocks noChangeAspect="1"/>
          </p:cNvPicPr>
          <p:nvPr/>
        </p:nvPicPr>
        <p:blipFill>
          <a:blip r:embed="rId4"/>
          <a:stretch>
            <a:fillRect/>
          </a:stretch>
        </p:blipFill>
        <p:spPr>
          <a:xfrm>
            <a:off x="878860" y="4922758"/>
            <a:ext cx="340162" cy="425291"/>
          </a:xfrm>
          <a:prstGeom prst="rect">
            <a:avLst/>
          </a:prstGeom>
        </p:spPr>
      </p:pic>
      <p:sp>
        <p:nvSpPr>
          <p:cNvPr id="14" name="Text 8"/>
          <p:cNvSpPr/>
          <p:nvPr/>
        </p:nvSpPr>
        <p:spPr>
          <a:xfrm>
            <a:off x="1530906" y="488025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Thái độ</a:t>
            </a:r>
            <a:endParaRPr lang="en-US" sz="2200" dirty="0"/>
          </a:p>
        </p:txBody>
      </p:sp>
      <p:sp>
        <p:nvSpPr>
          <p:cNvPr id="15" name="Text 9"/>
          <p:cNvSpPr/>
          <p:nvPr/>
        </p:nvSpPr>
        <p:spPr>
          <a:xfrm>
            <a:off x="1530906" y="5370671"/>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Hứng thú và yêu thích khám phá màu sắc tự nhiên qua việc quan sát cầu vồng.</a:t>
            </a:r>
            <a:endParaRPr lang="en-US" sz="1750" dirty="0"/>
          </a:p>
        </p:txBody>
      </p:sp>
      <p:sp>
        <p:nvSpPr>
          <p:cNvPr id="16" name="Text 10"/>
          <p:cNvSpPr/>
          <p:nvPr/>
        </p:nvSpPr>
        <p:spPr>
          <a:xfrm>
            <a:off x="793790" y="6351627"/>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Bài học hôm nay sẽ giúp các con không chỉ nhận biết cầu vồng mà còn yêu thích thế giới màu sắc xung quanh mình.</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947386"/>
            <a:ext cx="5733931" cy="708779"/>
          </a:xfrm>
          <a:prstGeom prst="rect">
            <a:avLst/>
          </a:prstGeom>
          <a:noFill/>
          <a:ln/>
        </p:spPr>
        <p:txBody>
          <a:bodyPr wrap="none" lIns="0" tIns="0" rIns="0" bIns="0" rtlCol="0" anchor="t"/>
          <a:lstStyle/>
          <a:p>
            <a:pPr algn="l"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Giới Thiệu Cầu Vồng</a:t>
            </a:r>
            <a:endParaRPr lang="en-US" sz="4450" dirty="0"/>
          </a:p>
        </p:txBody>
      </p:sp>
      <p:sp>
        <p:nvSpPr>
          <p:cNvPr id="3" name="Text 1"/>
          <p:cNvSpPr/>
          <p:nvPr/>
        </p:nvSpPr>
        <p:spPr>
          <a:xfrm>
            <a:off x="793790" y="322314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2F0F4"/>
                </a:solidFill>
                <a:latin typeface="Montserrat" pitchFamily="34" charset="0"/>
                <a:ea typeface="Montserrat" pitchFamily="34" charset="-122"/>
                <a:cs typeface="Montserrat" pitchFamily="34" charset="-120"/>
              </a:rPr>
              <a:t>Hình ảnh cầu vồng</a:t>
            </a:r>
            <a:endParaRPr lang="en-US" sz="2200" dirty="0"/>
          </a:p>
        </p:txBody>
      </p:sp>
      <p:sp>
        <p:nvSpPr>
          <p:cNvPr id="4" name="Text 2"/>
          <p:cNvSpPr/>
          <p:nvPr/>
        </p:nvSpPr>
        <p:spPr>
          <a:xfrm>
            <a:off x="793790" y="3804285"/>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Cầu vồng là một hiện tượng quang học kỳ diệu xuất hiện sau cơn mưa, khi ánh sáng mặt trời chiếu qua các giọt nước.</a:t>
            </a:r>
            <a:endParaRPr lang="en-US" sz="1750" dirty="0"/>
          </a:p>
        </p:txBody>
      </p:sp>
      <p:sp>
        <p:nvSpPr>
          <p:cNvPr id="5" name="Text 3"/>
          <p:cNvSpPr/>
          <p:nvPr/>
        </p:nvSpPr>
        <p:spPr>
          <a:xfrm>
            <a:off x="793790" y="4734163"/>
            <a:ext cx="6244709" cy="725805"/>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Cầu vồng có hình dạng như một chiếc cung với nhiều màu sắc khác nhau.</a:t>
            </a:r>
            <a:endParaRPr lang="en-US" sz="1750" dirty="0"/>
          </a:p>
        </p:txBody>
      </p:sp>
      <p:sp>
        <p:nvSpPr>
          <p:cNvPr id="6" name="Text 4"/>
          <p:cNvSpPr/>
          <p:nvPr/>
        </p:nvSpPr>
        <p:spPr>
          <a:xfrm>
            <a:off x="7599521" y="322314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F2F0F4"/>
                </a:solidFill>
                <a:latin typeface="Montserrat" pitchFamily="34" charset="0"/>
                <a:ea typeface="Montserrat" pitchFamily="34" charset="-122"/>
                <a:cs typeface="Montserrat" pitchFamily="34" charset="-120"/>
              </a:rPr>
              <a:t>Các màu sắc</a:t>
            </a:r>
            <a:endParaRPr lang="en-US" sz="2200" dirty="0"/>
          </a:p>
        </p:txBody>
      </p:sp>
      <p:sp>
        <p:nvSpPr>
          <p:cNvPr id="7" name="Text 5"/>
          <p:cNvSpPr/>
          <p:nvPr/>
        </p:nvSpPr>
        <p:spPr>
          <a:xfrm>
            <a:off x="7599521" y="3804285"/>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Cầu vồng có 7 màu sắc chính: đỏ, cam, vàng, lục, lam, chàm, tím. Các màu sắc này luôn xuất hiện theo một thứ tự nhất định.</a:t>
            </a:r>
            <a:endParaRPr lang="en-US" sz="1750" dirty="0"/>
          </a:p>
        </p:txBody>
      </p:sp>
      <p:sp>
        <p:nvSpPr>
          <p:cNvPr id="8" name="Text 6"/>
          <p:cNvSpPr/>
          <p:nvPr/>
        </p:nvSpPr>
        <p:spPr>
          <a:xfrm>
            <a:off x="793790" y="5919192"/>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Chúng ta cùng nhau khám phá vẻ đẹp của cầu vồng và tìm hiểu về các màu sắc tạo nên nó nhé!</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75611"/>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Hoạt Động 1: Nhận Diện Màu Sắc</a:t>
            </a:r>
            <a:endParaRPr lang="en-US" sz="4450" dirty="0"/>
          </a:p>
        </p:txBody>
      </p:sp>
      <p:pic>
        <p:nvPicPr>
          <p:cNvPr id="4" name="Image 1" descr="preencoded.png">    </p:cNvPr>
          <p:cNvPicPr>
            <a:picLocks noChangeAspect="1"/>
          </p:cNvPicPr>
          <p:nvPr/>
        </p:nvPicPr>
        <p:blipFill>
          <a:blip r:embed="rId2"/>
          <a:stretch>
            <a:fillRect/>
          </a:stretch>
        </p:blipFill>
        <p:spPr>
          <a:xfrm>
            <a:off x="6280190" y="2833330"/>
            <a:ext cx="566976" cy="566976"/>
          </a:xfrm>
          <a:prstGeom prst="rect">
            <a:avLst/>
          </a:prstGeom>
        </p:spPr>
      </p:pic>
      <p:sp>
        <p:nvSpPr>
          <p:cNvPr id="5" name="Text 1"/>
          <p:cNvSpPr/>
          <p:nvPr/>
        </p:nvSpPr>
        <p:spPr>
          <a:xfrm>
            <a:off x="6280190" y="3627120"/>
            <a:ext cx="2291953"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Màu đỏ</a:t>
            </a:r>
            <a:endParaRPr lang="en-US" sz="2200" dirty="0"/>
          </a:p>
        </p:txBody>
      </p:sp>
      <p:pic>
        <p:nvPicPr>
          <p:cNvPr id="6" name="Image 2" descr="preencoded.png">    </p:cNvPr>
          <p:cNvPicPr>
            <a:picLocks noChangeAspect="1"/>
          </p:cNvPicPr>
          <p:nvPr/>
        </p:nvPicPr>
        <p:blipFill>
          <a:blip r:embed="rId3"/>
          <a:stretch>
            <a:fillRect/>
          </a:stretch>
        </p:blipFill>
        <p:spPr>
          <a:xfrm>
            <a:off x="8912304" y="2833330"/>
            <a:ext cx="566976" cy="566976"/>
          </a:xfrm>
          <a:prstGeom prst="rect">
            <a:avLst/>
          </a:prstGeom>
        </p:spPr>
      </p:pic>
      <p:sp>
        <p:nvSpPr>
          <p:cNvPr id="7" name="Text 2"/>
          <p:cNvSpPr/>
          <p:nvPr/>
        </p:nvSpPr>
        <p:spPr>
          <a:xfrm>
            <a:off x="8912304" y="3627120"/>
            <a:ext cx="2292072"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Màu cam</a:t>
            </a:r>
            <a:endParaRPr lang="en-US" sz="2200" dirty="0"/>
          </a:p>
        </p:txBody>
      </p:sp>
      <p:pic>
        <p:nvPicPr>
          <p:cNvPr id="8" name="Image 3" descr="preencoded.png">    </p:cNvPr>
          <p:cNvPicPr>
            <a:picLocks noChangeAspect="1"/>
          </p:cNvPicPr>
          <p:nvPr/>
        </p:nvPicPr>
        <p:blipFill>
          <a:blip r:embed="rId4"/>
          <a:stretch>
            <a:fillRect/>
          </a:stretch>
        </p:blipFill>
        <p:spPr>
          <a:xfrm>
            <a:off x="11544538" y="2833330"/>
            <a:ext cx="566976" cy="566976"/>
          </a:xfrm>
          <a:prstGeom prst="rect">
            <a:avLst/>
          </a:prstGeom>
        </p:spPr>
      </p:pic>
      <p:sp>
        <p:nvSpPr>
          <p:cNvPr id="9" name="Text 3"/>
          <p:cNvSpPr/>
          <p:nvPr/>
        </p:nvSpPr>
        <p:spPr>
          <a:xfrm>
            <a:off x="11544538" y="3627120"/>
            <a:ext cx="2291953"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Màu vàng</a:t>
            </a:r>
            <a:endParaRPr lang="en-US" sz="2200" dirty="0"/>
          </a:p>
        </p:txBody>
      </p:sp>
      <p:pic>
        <p:nvPicPr>
          <p:cNvPr id="10" name="Image 4" descr="preencoded.png">    </p:cNvPr>
          <p:cNvPicPr>
            <a:picLocks noChangeAspect="1"/>
          </p:cNvPicPr>
          <p:nvPr/>
        </p:nvPicPr>
        <p:blipFill>
          <a:blip r:embed="rId5"/>
          <a:stretch>
            <a:fillRect/>
          </a:stretch>
        </p:blipFill>
        <p:spPr>
          <a:xfrm>
            <a:off x="6280190" y="4661892"/>
            <a:ext cx="566976" cy="566976"/>
          </a:xfrm>
          <a:prstGeom prst="rect">
            <a:avLst/>
          </a:prstGeom>
        </p:spPr>
      </p:pic>
      <p:sp>
        <p:nvSpPr>
          <p:cNvPr id="11" name="Text 4"/>
          <p:cNvSpPr/>
          <p:nvPr/>
        </p:nvSpPr>
        <p:spPr>
          <a:xfrm>
            <a:off x="6280190" y="5455682"/>
            <a:ext cx="2291953"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Màu lục</a:t>
            </a:r>
            <a:endParaRPr lang="en-US" sz="2200" dirty="0"/>
          </a:p>
        </p:txBody>
      </p:sp>
      <p:sp>
        <p:nvSpPr>
          <p:cNvPr id="12" name="Text 5"/>
          <p:cNvSpPr/>
          <p:nvPr/>
        </p:nvSpPr>
        <p:spPr>
          <a:xfrm>
            <a:off x="6280190" y="6065163"/>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Cô giáo sẽ chỉ vào hình ảnh cầu vồng và gọi tên từng màu. Các con hãy lặp lại theo cô nhé! Chúng ta sẽ cùng nhau nhận diện màu đỏ, màu cam, màu vàng và màu lục.</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704136"/>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Hoạt Động 2: Tô Màu Cầu Vồng</a:t>
            </a:r>
            <a:endParaRPr lang="en-US" sz="4450" dirty="0"/>
          </a:p>
        </p:txBody>
      </p:sp>
      <p:pic>
        <p:nvPicPr>
          <p:cNvPr id="4" name="Image 1" descr="preencoded.png">    </p:cNvPr>
          <p:cNvPicPr>
            <a:picLocks noChangeAspect="1"/>
          </p:cNvPicPr>
          <p:nvPr/>
        </p:nvPicPr>
        <p:blipFill>
          <a:blip r:embed="rId2"/>
          <a:stretch>
            <a:fillRect/>
          </a:stretch>
        </p:blipFill>
        <p:spPr>
          <a:xfrm>
            <a:off x="6280190" y="2461855"/>
            <a:ext cx="1134070" cy="1360884"/>
          </a:xfrm>
          <a:prstGeom prst="rect">
            <a:avLst/>
          </a:prstGeom>
        </p:spPr>
      </p:pic>
      <p:sp>
        <p:nvSpPr>
          <p:cNvPr id="5" name="Text 1"/>
          <p:cNvSpPr/>
          <p:nvPr/>
        </p:nvSpPr>
        <p:spPr>
          <a:xfrm>
            <a:off x="7754422" y="2688669"/>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Chuẩn bị</a:t>
            </a:r>
            <a:endParaRPr lang="en-US" sz="2200" dirty="0"/>
          </a:p>
        </p:txBody>
      </p:sp>
      <p:sp>
        <p:nvSpPr>
          <p:cNvPr id="6" name="Text 2"/>
          <p:cNvSpPr/>
          <p:nvPr/>
        </p:nvSpPr>
        <p:spPr>
          <a:xfrm>
            <a:off x="7754422" y="3179088"/>
            <a:ext cx="6082189"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Giấy vẽ và bút màu các loại.</a:t>
            </a:r>
            <a:endParaRPr lang="en-US" sz="1750" dirty="0"/>
          </a:p>
        </p:txBody>
      </p:sp>
      <p:pic>
        <p:nvPicPr>
          <p:cNvPr id="7" name="Image 2" descr="preencoded.png">    </p:cNvPr>
          <p:cNvPicPr>
            <a:picLocks noChangeAspect="1"/>
          </p:cNvPicPr>
          <p:nvPr/>
        </p:nvPicPr>
        <p:blipFill>
          <a:blip r:embed="rId3"/>
          <a:stretch>
            <a:fillRect/>
          </a:stretch>
        </p:blipFill>
        <p:spPr>
          <a:xfrm>
            <a:off x="6280190" y="3822740"/>
            <a:ext cx="1134070" cy="1360884"/>
          </a:xfrm>
          <a:prstGeom prst="rect">
            <a:avLst/>
          </a:prstGeom>
        </p:spPr>
      </p:pic>
      <p:sp>
        <p:nvSpPr>
          <p:cNvPr id="8" name="Text 3"/>
          <p:cNvSpPr/>
          <p:nvPr/>
        </p:nvSpPr>
        <p:spPr>
          <a:xfrm>
            <a:off x="7754422" y="404955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Thực hiện</a:t>
            </a:r>
            <a:endParaRPr lang="en-US" sz="2200" dirty="0"/>
          </a:p>
        </p:txBody>
      </p:sp>
      <p:sp>
        <p:nvSpPr>
          <p:cNvPr id="9" name="Text 4"/>
          <p:cNvSpPr/>
          <p:nvPr/>
        </p:nvSpPr>
        <p:spPr>
          <a:xfrm>
            <a:off x="7754422" y="4539972"/>
            <a:ext cx="6082189"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Tô màu cầu vồng theo thứ tự các màu đã học.</a:t>
            </a:r>
            <a:endParaRPr lang="en-US" sz="1750" dirty="0"/>
          </a:p>
        </p:txBody>
      </p:sp>
      <p:pic>
        <p:nvPicPr>
          <p:cNvPr id="10" name="Image 3" descr="preencoded.png">    </p:cNvPr>
          <p:cNvPicPr>
            <a:picLocks noChangeAspect="1"/>
          </p:cNvPicPr>
          <p:nvPr/>
        </p:nvPicPr>
        <p:blipFill>
          <a:blip r:embed="rId4"/>
          <a:stretch>
            <a:fillRect/>
          </a:stretch>
        </p:blipFill>
        <p:spPr>
          <a:xfrm>
            <a:off x="6280190" y="5183624"/>
            <a:ext cx="1134070" cy="1360884"/>
          </a:xfrm>
          <a:prstGeom prst="rect">
            <a:avLst/>
          </a:prstGeom>
        </p:spPr>
      </p:pic>
      <p:sp>
        <p:nvSpPr>
          <p:cNvPr id="11" name="Text 5"/>
          <p:cNvSpPr/>
          <p:nvPr/>
        </p:nvSpPr>
        <p:spPr>
          <a:xfrm>
            <a:off x="7754422" y="541043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Ghi nhớ</a:t>
            </a:r>
            <a:endParaRPr lang="en-US" sz="2200" dirty="0"/>
          </a:p>
        </p:txBody>
      </p:sp>
      <p:sp>
        <p:nvSpPr>
          <p:cNvPr id="12" name="Text 6"/>
          <p:cNvSpPr/>
          <p:nvPr/>
        </p:nvSpPr>
        <p:spPr>
          <a:xfrm>
            <a:off x="7754422" y="5900857"/>
            <a:ext cx="6082189"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Gọi tên màu sắc khi tô.</a:t>
            </a:r>
            <a:endParaRPr lang="en-US" sz="1750" dirty="0"/>
          </a:p>
        </p:txBody>
      </p:sp>
      <p:sp>
        <p:nvSpPr>
          <p:cNvPr id="13" name="Text 7"/>
          <p:cNvSpPr/>
          <p:nvPr/>
        </p:nvSpPr>
        <p:spPr>
          <a:xfrm>
            <a:off x="6280190" y="6799659"/>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Bây giờ, các con hãy thể hiện sự sáng tạo của mình bằng cách tô màu cho bức tranh cầu vồng thật đẹp nhé! Đừng quên gọi tên các màu khi tô đấy.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65453"/>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Hoạt Động 3: Trò Chơi Nhận Diện</a:t>
            </a:r>
            <a:endParaRPr lang="en-US" sz="4450" dirty="0"/>
          </a:p>
        </p:txBody>
      </p:sp>
      <p:sp>
        <p:nvSpPr>
          <p:cNvPr id="4" name="Shape 1"/>
          <p:cNvSpPr/>
          <p:nvPr/>
        </p:nvSpPr>
        <p:spPr>
          <a:xfrm>
            <a:off x="793790" y="2523172"/>
            <a:ext cx="3664863" cy="2047994"/>
          </a:xfrm>
          <a:prstGeom prst="roundRect">
            <a:avLst>
              <a:gd name="adj" fmla="val 4652"/>
            </a:avLst>
          </a:prstGeom>
          <a:solidFill>
            <a:srgbClr val="31136C"/>
          </a:solidFill>
          <a:ln w="7620">
            <a:solidFill>
              <a:srgbClr val="4A2C85"/>
            </a:solidFill>
            <a:prstDash val="solid"/>
          </a:ln>
        </p:spPr>
      </p:sp>
      <p:sp>
        <p:nvSpPr>
          <p:cNvPr id="5" name="Text 2"/>
          <p:cNvSpPr/>
          <p:nvPr/>
        </p:nvSpPr>
        <p:spPr>
          <a:xfrm>
            <a:off x="1028224" y="275760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Tìm đồ vật</a:t>
            </a:r>
            <a:endParaRPr lang="en-US" sz="2200" dirty="0"/>
          </a:p>
        </p:txBody>
      </p:sp>
      <p:sp>
        <p:nvSpPr>
          <p:cNvPr id="6" name="Text 3"/>
          <p:cNvSpPr/>
          <p:nvPr/>
        </p:nvSpPr>
        <p:spPr>
          <a:xfrm>
            <a:off x="1028224" y="3248025"/>
            <a:ext cx="3195995" cy="108870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Tìm các đồ vật trong lớp có màu sắc giống với màu trong cầu vồng.</a:t>
            </a:r>
            <a:endParaRPr lang="en-US" sz="1750" dirty="0"/>
          </a:p>
        </p:txBody>
      </p:sp>
      <p:sp>
        <p:nvSpPr>
          <p:cNvPr id="7" name="Shape 4"/>
          <p:cNvSpPr/>
          <p:nvPr/>
        </p:nvSpPr>
        <p:spPr>
          <a:xfrm>
            <a:off x="4685467" y="2523172"/>
            <a:ext cx="3664863" cy="2047994"/>
          </a:xfrm>
          <a:prstGeom prst="roundRect">
            <a:avLst>
              <a:gd name="adj" fmla="val 4652"/>
            </a:avLst>
          </a:prstGeom>
          <a:solidFill>
            <a:srgbClr val="31136C"/>
          </a:solidFill>
          <a:ln w="7620">
            <a:solidFill>
              <a:srgbClr val="4A2C85"/>
            </a:solidFill>
            <a:prstDash val="solid"/>
          </a:ln>
        </p:spPr>
      </p:sp>
      <p:sp>
        <p:nvSpPr>
          <p:cNvPr id="8" name="Text 5"/>
          <p:cNvSpPr/>
          <p:nvPr/>
        </p:nvSpPr>
        <p:spPr>
          <a:xfrm>
            <a:off x="4919901" y="275760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So sánh</a:t>
            </a:r>
            <a:endParaRPr lang="en-US" sz="2200" dirty="0"/>
          </a:p>
        </p:txBody>
      </p:sp>
      <p:sp>
        <p:nvSpPr>
          <p:cNvPr id="9" name="Text 6"/>
          <p:cNvSpPr/>
          <p:nvPr/>
        </p:nvSpPr>
        <p:spPr>
          <a:xfrm>
            <a:off x="4919901" y="3248025"/>
            <a:ext cx="3195995" cy="108870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So sánh màu sắc của đồ vật với màu sắc trên hình ảnh cầu vồng.</a:t>
            </a:r>
            <a:endParaRPr lang="en-US" sz="1750" dirty="0"/>
          </a:p>
        </p:txBody>
      </p:sp>
      <p:sp>
        <p:nvSpPr>
          <p:cNvPr id="10" name="Shape 7"/>
          <p:cNvSpPr/>
          <p:nvPr/>
        </p:nvSpPr>
        <p:spPr>
          <a:xfrm>
            <a:off x="793790" y="4797981"/>
            <a:ext cx="7556421" cy="1322189"/>
          </a:xfrm>
          <a:prstGeom prst="roundRect">
            <a:avLst>
              <a:gd name="adj" fmla="val 7205"/>
            </a:avLst>
          </a:prstGeom>
          <a:solidFill>
            <a:srgbClr val="31136C"/>
          </a:solidFill>
          <a:ln w="7620">
            <a:solidFill>
              <a:srgbClr val="4A2C85"/>
            </a:solidFill>
            <a:prstDash val="solid"/>
          </a:ln>
        </p:spPr>
      </p:sp>
      <p:sp>
        <p:nvSpPr>
          <p:cNvPr id="11" name="Text 8"/>
          <p:cNvSpPr/>
          <p:nvPr/>
        </p:nvSpPr>
        <p:spPr>
          <a:xfrm>
            <a:off x="1028224" y="5032415"/>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DCD7E5"/>
                </a:solidFill>
                <a:latin typeface="Montserrat" pitchFamily="34" charset="0"/>
                <a:ea typeface="Montserrat" pitchFamily="34" charset="-122"/>
                <a:cs typeface="Montserrat" pitchFamily="34" charset="-120"/>
              </a:rPr>
              <a:t>Gọi tên</a:t>
            </a:r>
            <a:endParaRPr lang="en-US" sz="2200" dirty="0"/>
          </a:p>
        </p:txBody>
      </p:sp>
      <p:sp>
        <p:nvSpPr>
          <p:cNvPr id="12" name="Text 9"/>
          <p:cNvSpPr/>
          <p:nvPr/>
        </p:nvSpPr>
        <p:spPr>
          <a:xfrm>
            <a:off x="1028224" y="5522833"/>
            <a:ext cx="7087553" cy="362903"/>
          </a:xfrm>
          <a:prstGeom prst="rect">
            <a:avLst/>
          </a:prstGeom>
          <a:noFill/>
          <a:ln/>
        </p:spPr>
        <p:txBody>
          <a:bodyPr wrap="non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Gọi tên màu sắc của đồ vật tìm được.</a:t>
            </a:r>
            <a:endParaRPr lang="en-US" sz="1750" dirty="0"/>
          </a:p>
        </p:txBody>
      </p:sp>
      <p:sp>
        <p:nvSpPr>
          <p:cNvPr id="13" name="Text 10"/>
          <p:cNvSpPr/>
          <p:nvPr/>
        </p:nvSpPr>
        <p:spPr>
          <a:xfrm>
            <a:off x="793790" y="6375321"/>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Chúng ta sẽ cùng chơi trò chơi “Nhận diện màu sắc”. Cô sẽ đưa ra các vật dụng có màu sắc khác nhau và các con hãy tìm ra màu nào giống với màu trong cầu vồng nhé!</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96277" y="547092"/>
            <a:ext cx="4973955" cy="621744"/>
          </a:xfrm>
          <a:prstGeom prst="rect">
            <a:avLst/>
          </a:prstGeom>
          <a:noFill/>
          <a:ln/>
        </p:spPr>
        <p:txBody>
          <a:bodyPr wrap="none" lIns="0" tIns="0" rIns="0" bIns="0" rtlCol="0" anchor="t"/>
          <a:lstStyle/>
          <a:p>
            <a:pPr algn="l" indent="0" marL="0">
              <a:lnSpc>
                <a:spcPts val="4850"/>
              </a:lnSpc>
              <a:buNone/>
            </a:pPr>
            <a:r>
              <a:rPr lang="en-US" sz="3900" dirty="0">
                <a:solidFill>
                  <a:srgbClr val="F2F0F4"/>
                </a:solidFill>
                <a:latin typeface="Montserrat" pitchFamily="34" charset="0"/>
                <a:ea typeface="Montserrat" pitchFamily="34" charset="-122"/>
                <a:cs typeface="Montserrat" pitchFamily="34" charset="-120"/>
              </a:rPr>
              <a:t>Tổng Kết Bài Học</a:t>
            </a:r>
            <a:endParaRPr lang="en-US" sz="3900" dirty="0"/>
          </a:p>
        </p:txBody>
      </p:sp>
      <p:pic>
        <p:nvPicPr>
          <p:cNvPr id="3" name="Image 0" descr="preencoded.png">    </p:cNvPr>
          <p:cNvPicPr>
            <a:picLocks noChangeAspect="1"/>
          </p:cNvPicPr>
          <p:nvPr/>
        </p:nvPicPr>
        <p:blipFill>
          <a:blip r:embed="rId1"/>
          <a:stretch>
            <a:fillRect/>
          </a:stretch>
        </p:blipFill>
        <p:spPr>
          <a:xfrm>
            <a:off x="3537585" y="1566743"/>
            <a:ext cx="936069" cy="708779"/>
          </a:xfrm>
          <a:prstGeom prst="rect">
            <a:avLst/>
          </a:prstGeom>
        </p:spPr>
      </p:pic>
      <p:sp>
        <p:nvSpPr>
          <p:cNvPr id="4" name="Text 1"/>
          <p:cNvSpPr/>
          <p:nvPr/>
        </p:nvSpPr>
        <p:spPr>
          <a:xfrm>
            <a:off x="3865721" y="1822728"/>
            <a:ext cx="279678" cy="349687"/>
          </a:xfrm>
          <a:prstGeom prst="rect">
            <a:avLst/>
          </a:prstGeom>
          <a:noFill/>
          <a:ln/>
        </p:spPr>
        <p:txBody>
          <a:bodyPr wrap="none" lIns="0" tIns="0" rIns="0" bIns="0" rtlCol="0" anchor="t"/>
          <a:lstStyle/>
          <a:p>
            <a:pPr algn="ctr" indent="0" marL="0">
              <a:lnSpc>
                <a:spcPts val="3500"/>
              </a:lnSpc>
              <a:buNone/>
            </a:pPr>
            <a:r>
              <a:rPr lang="en-US" sz="2200" dirty="0">
                <a:solidFill>
                  <a:srgbClr val="DCD7E5"/>
                </a:solidFill>
                <a:latin typeface="Montserrat" pitchFamily="34" charset="0"/>
                <a:ea typeface="Montserrat" pitchFamily="34" charset="-122"/>
                <a:cs typeface="Montserrat" pitchFamily="34" charset="-120"/>
              </a:rPr>
              <a:t>1</a:t>
            </a:r>
            <a:endParaRPr lang="en-US" sz="2200" dirty="0"/>
          </a:p>
        </p:txBody>
      </p:sp>
      <p:sp>
        <p:nvSpPr>
          <p:cNvPr id="5" name="Text 2"/>
          <p:cNvSpPr/>
          <p:nvPr/>
        </p:nvSpPr>
        <p:spPr>
          <a:xfrm>
            <a:off x="4672608" y="1765697"/>
            <a:ext cx="473393" cy="310872"/>
          </a:xfrm>
          <a:prstGeom prst="rect">
            <a:avLst/>
          </a:prstGeom>
          <a:noFill/>
          <a:ln/>
        </p:spPr>
        <p:txBody>
          <a:bodyPr wrap="none" lIns="0" tIns="0" rIns="0" bIns="0" rtlCol="0" anchor="t"/>
          <a:lstStyle/>
          <a:p>
            <a:pPr algn="l" indent="0" marL="0">
              <a:lnSpc>
                <a:spcPts val="2400"/>
              </a:lnSpc>
              <a:buNone/>
            </a:pPr>
            <a:r>
              <a:rPr lang="en-US" sz="1950" dirty="0">
                <a:solidFill>
                  <a:srgbClr val="DCD7E5"/>
                </a:solidFill>
                <a:latin typeface="Montserrat" pitchFamily="34" charset="0"/>
                <a:ea typeface="Montserrat" pitchFamily="34" charset="-122"/>
                <a:cs typeface="Montserrat" pitchFamily="34" charset="-120"/>
              </a:rPr>
              <a:t>Tím</a:t>
            </a:r>
            <a:endParaRPr lang="en-US" sz="1950" dirty="0"/>
          </a:p>
        </p:txBody>
      </p:sp>
      <p:sp>
        <p:nvSpPr>
          <p:cNvPr id="6" name="Shape 3"/>
          <p:cNvSpPr/>
          <p:nvPr/>
        </p:nvSpPr>
        <p:spPr>
          <a:xfrm>
            <a:off x="4523303" y="2290763"/>
            <a:ext cx="9361170" cy="11430"/>
          </a:xfrm>
          <a:prstGeom prst="roundRect">
            <a:avLst>
              <a:gd name="adj" fmla="val 731086"/>
            </a:avLst>
          </a:prstGeom>
          <a:solidFill>
            <a:srgbClr val="4A2C85"/>
          </a:solidFill>
          <a:ln/>
        </p:spPr>
      </p:sp>
      <p:pic>
        <p:nvPicPr>
          <p:cNvPr id="7" name="Image 1" descr="preencoded.png">    </p:cNvPr>
          <p:cNvPicPr>
            <a:picLocks noChangeAspect="1"/>
          </p:cNvPicPr>
          <p:nvPr/>
        </p:nvPicPr>
        <p:blipFill>
          <a:blip r:embed="rId2"/>
          <a:stretch>
            <a:fillRect/>
          </a:stretch>
        </p:blipFill>
        <p:spPr>
          <a:xfrm>
            <a:off x="3069550" y="2325172"/>
            <a:ext cx="1872139" cy="708779"/>
          </a:xfrm>
          <a:prstGeom prst="rect">
            <a:avLst/>
          </a:prstGeom>
        </p:spPr>
      </p:pic>
      <p:sp>
        <p:nvSpPr>
          <p:cNvPr id="8" name="Text 4"/>
          <p:cNvSpPr/>
          <p:nvPr/>
        </p:nvSpPr>
        <p:spPr>
          <a:xfrm>
            <a:off x="3865721" y="2504718"/>
            <a:ext cx="279678" cy="349687"/>
          </a:xfrm>
          <a:prstGeom prst="rect">
            <a:avLst/>
          </a:prstGeom>
          <a:noFill/>
          <a:ln/>
        </p:spPr>
        <p:txBody>
          <a:bodyPr wrap="none" lIns="0" tIns="0" rIns="0" bIns="0" rtlCol="0" anchor="t"/>
          <a:lstStyle/>
          <a:p>
            <a:pPr algn="ctr" indent="0" marL="0">
              <a:lnSpc>
                <a:spcPts val="3500"/>
              </a:lnSpc>
              <a:buNone/>
            </a:pPr>
            <a:r>
              <a:rPr lang="en-US" sz="2200" dirty="0">
                <a:solidFill>
                  <a:srgbClr val="DCD7E5"/>
                </a:solidFill>
                <a:latin typeface="Montserrat" pitchFamily="34" charset="0"/>
                <a:ea typeface="Montserrat" pitchFamily="34" charset="-122"/>
                <a:cs typeface="Montserrat" pitchFamily="34" charset="-120"/>
              </a:rPr>
              <a:t>2</a:t>
            </a:r>
            <a:endParaRPr lang="en-US" sz="2200" dirty="0"/>
          </a:p>
        </p:txBody>
      </p:sp>
      <p:sp>
        <p:nvSpPr>
          <p:cNvPr id="9" name="Text 5"/>
          <p:cNvSpPr/>
          <p:nvPr/>
        </p:nvSpPr>
        <p:spPr>
          <a:xfrm>
            <a:off x="5140643" y="2524125"/>
            <a:ext cx="754856" cy="310872"/>
          </a:xfrm>
          <a:prstGeom prst="rect">
            <a:avLst/>
          </a:prstGeom>
          <a:noFill/>
          <a:ln/>
        </p:spPr>
        <p:txBody>
          <a:bodyPr wrap="none" lIns="0" tIns="0" rIns="0" bIns="0" rtlCol="0" anchor="t"/>
          <a:lstStyle/>
          <a:p>
            <a:pPr algn="l" indent="0" marL="0">
              <a:lnSpc>
                <a:spcPts val="2400"/>
              </a:lnSpc>
              <a:buNone/>
            </a:pPr>
            <a:r>
              <a:rPr lang="en-US" sz="1950" dirty="0">
                <a:solidFill>
                  <a:srgbClr val="DCD7E5"/>
                </a:solidFill>
                <a:latin typeface="Montserrat" pitchFamily="34" charset="0"/>
                <a:ea typeface="Montserrat" pitchFamily="34" charset="-122"/>
                <a:cs typeface="Montserrat" pitchFamily="34" charset="-120"/>
              </a:rPr>
              <a:t>Chàm</a:t>
            </a:r>
            <a:endParaRPr lang="en-US" sz="1950" dirty="0"/>
          </a:p>
        </p:txBody>
      </p:sp>
      <p:sp>
        <p:nvSpPr>
          <p:cNvPr id="10" name="Shape 6"/>
          <p:cNvSpPr/>
          <p:nvPr/>
        </p:nvSpPr>
        <p:spPr>
          <a:xfrm>
            <a:off x="4991338" y="3049191"/>
            <a:ext cx="8893135" cy="11430"/>
          </a:xfrm>
          <a:prstGeom prst="roundRect">
            <a:avLst>
              <a:gd name="adj" fmla="val 731086"/>
            </a:avLst>
          </a:prstGeom>
          <a:solidFill>
            <a:srgbClr val="4A2C85"/>
          </a:solidFill>
          <a:ln/>
        </p:spPr>
      </p:sp>
      <p:pic>
        <p:nvPicPr>
          <p:cNvPr id="11" name="Image 2" descr="preencoded.png">    </p:cNvPr>
          <p:cNvPicPr>
            <a:picLocks noChangeAspect="1"/>
          </p:cNvPicPr>
          <p:nvPr/>
        </p:nvPicPr>
        <p:blipFill>
          <a:blip r:embed="rId3"/>
          <a:stretch>
            <a:fillRect/>
          </a:stretch>
        </p:blipFill>
        <p:spPr>
          <a:xfrm>
            <a:off x="2601516" y="3083600"/>
            <a:ext cx="2808208" cy="708779"/>
          </a:xfrm>
          <a:prstGeom prst="rect">
            <a:avLst/>
          </a:prstGeom>
        </p:spPr>
      </p:pic>
      <p:sp>
        <p:nvSpPr>
          <p:cNvPr id="12" name="Text 7"/>
          <p:cNvSpPr/>
          <p:nvPr/>
        </p:nvSpPr>
        <p:spPr>
          <a:xfrm>
            <a:off x="3865721" y="3263146"/>
            <a:ext cx="279678" cy="349687"/>
          </a:xfrm>
          <a:prstGeom prst="rect">
            <a:avLst/>
          </a:prstGeom>
          <a:noFill/>
          <a:ln/>
        </p:spPr>
        <p:txBody>
          <a:bodyPr wrap="none" lIns="0" tIns="0" rIns="0" bIns="0" rtlCol="0" anchor="t"/>
          <a:lstStyle/>
          <a:p>
            <a:pPr algn="ctr" indent="0" marL="0">
              <a:lnSpc>
                <a:spcPts val="3500"/>
              </a:lnSpc>
              <a:buNone/>
            </a:pPr>
            <a:r>
              <a:rPr lang="en-US" sz="2200" dirty="0">
                <a:solidFill>
                  <a:srgbClr val="DCD7E5"/>
                </a:solidFill>
                <a:latin typeface="Montserrat" pitchFamily="34" charset="0"/>
                <a:ea typeface="Montserrat" pitchFamily="34" charset="-122"/>
                <a:cs typeface="Montserrat" pitchFamily="34" charset="-120"/>
              </a:rPr>
              <a:t>3</a:t>
            </a:r>
            <a:endParaRPr lang="en-US" sz="2200" dirty="0"/>
          </a:p>
        </p:txBody>
      </p:sp>
      <p:sp>
        <p:nvSpPr>
          <p:cNvPr id="13" name="Text 8"/>
          <p:cNvSpPr/>
          <p:nvPr/>
        </p:nvSpPr>
        <p:spPr>
          <a:xfrm>
            <a:off x="5608677" y="3282553"/>
            <a:ext cx="556974" cy="310872"/>
          </a:xfrm>
          <a:prstGeom prst="rect">
            <a:avLst/>
          </a:prstGeom>
          <a:noFill/>
          <a:ln/>
        </p:spPr>
        <p:txBody>
          <a:bodyPr wrap="none" lIns="0" tIns="0" rIns="0" bIns="0" rtlCol="0" anchor="t"/>
          <a:lstStyle/>
          <a:p>
            <a:pPr algn="l" indent="0" marL="0">
              <a:lnSpc>
                <a:spcPts val="2400"/>
              </a:lnSpc>
              <a:buNone/>
            </a:pPr>
            <a:r>
              <a:rPr lang="en-US" sz="1950" dirty="0">
                <a:solidFill>
                  <a:srgbClr val="DCD7E5"/>
                </a:solidFill>
                <a:latin typeface="Montserrat" pitchFamily="34" charset="0"/>
                <a:ea typeface="Montserrat" pitchFamily="34" charset="-122"/>
                <a:cs typeface="Montserrat" pitchFamily="34" charset="-120"/>
              </a:rPr>
              <a:t>Lam</a:t>
            </a:r>
            <a:endParaRPr lang="en-US" sz="1950" dirty="0"/>
          </a:p>
        </p:txBody>
      </p:sp>
      <p:sp>
        <p:nvSpPr>
          <p:cNvPr id="14" name="Shape 9"/>
          <p:cNvSpPr/>
          <p:nvPr/>
        </p:nvSpPr>
        <p:spPr>
          <a:xfrm>
            <a:off x="5459373" y="3807619"/>
            <a:ext cx="8425101" cy="11430"/>
          </a:xfrm>
          <a:prstGeom prst="roundRect">
            <a:avLst>
              <a:gd name="adj" fmla="val 731086"/>
            </a:avLst>
          </a:prstGeom>
          <a:solidFill>
            <a:srgbClr val="4A2C85"/>
          </a:solidFill>
          <a:ln/>
        </p:spPr>
      </p:sp>
      <p:pic>
        <p:nvPicPr>
          <p:cNvPr id="15" name="Image 3" descr="preencoded.png">    </p:cNvPr>
          <p:cNvPicPr>
            <a:picLocks noChangeAspect="1"/>
          </p:cNvPicPr>
          <p:nvPr/>
        </p:nvPicPr>
        <p:blipFill>
          <a:blip r:embed="rId4"/>
          <a:stretch>
            <a:fillRect/>
          </a:stretch>
        </p:blipFill>
        <p:spPr>
          <a:xfrm>
            <a:off x="2133481" y="3842028"/>
            <a:ext cx="3744397" cy="708779"/>
          </a:xfrm>
          <a:prstGeom prst="rect">
            <a:avLst/>
          </a:prstGeom>
        </p:spPr>
      </p:pic>
      <p:sp>
        <p:nvSpPr>
          <p:cNvPr id="16" name="Text 10"/>
          <p:cNvSpPr/>
          <p:nvPr/>
        </p:nvSpPr>
        <p:spPr>
          <a:xfrm>
            <a:off x="3865840" y="4021574"/>
            <a:ext cx="279678" cy="349687"/>
          </a:xfrm>
          <a:prstGeom prst="rect">
            <a:avLst/>
          </a:prstGeom>
          <a:noFill/>
          <a:ln/>
        </p:spPr>
        <p:txBody>
          <a:bodyPr wrap="none" lIns="0" tIns="0" rIns="0" bIns="0" rtlCol="0" anchor="t"/>
          <a:lstStyle/>
          <a:p>
            <a:pPr algn="ctr" indent="0" marL="0">
              <a:lnSpc>
                <a:spcPts val="3500"/>
              </a:lnSpc>
              <a:buNone/>
            </a:pPr>
            <a:r>
              <a:rPr lang="en-US" sz="2200" dirty="0">
                <a:solidFill>
                  <a:srgbClr val="DCD7E5"/>
                </a:solidFill>
                <a:latin typeface="Montserrat" pitchFamily="34" charset="0"/>
                <a:ea typeface="Montserrat" pitchFamily="34" charset="-122"/>
                <a:cs typeface="Montserrat" pitchFamily="34" charset="-120"/>
              </a:rPr>
              <a:t>4</a:t>
            </a:r>
            <a:endParaRPr lang="en-US" sz="2200" dirty="0"/>
          </a:p>
        </p:txBody>
      </p:sp>
      <p:sp>
        <p:nvSpPr>
          <p:cNvPr id="17" name="Text 11"/>
          <p:cNvSpPr/>
          <p:nvPr/>
        </p:nvSpPr>
        <p:spPr>
          <a:xfrm>
            <a:off x="6076831" y="4040981"/>
            <a:ext cx="451485" cy="310872"/>
          </a:xfrm>
          <a:prstGeom prst="rect">
            <a:avLst/>
          </a:prstGeom>
          <a:noFill/>
          <a:ln/>
        </p:spPr>
        <p:txBody>
          <a:bodyPr wrap="none" lIns="0" tIns="0" rIns="0" bIns="0" rtlCol="0" anchor="t"/>
          <a:lstStyle/>
          <a:p>
            <a:pPr algn="l" indent="0" marL="0">
              <a:lnSpc>
                <a:spcPts val="2400"/>
              </a:lnSpc>
              <a:buNone/>
            </a:pPr>
            <a:r>
              <a:rPr lang="en-US" sz="1950" dirty="0">
                <a:solidFill>
                  <a:srgbClr val="DCD7E5"/>
                </a:solidFill>
                <a:latin typeface="Montserrat" pitchFamily="34" charset="0"/>
                <a:ea typeface="Montserrat" pitchFamily="34" charset="-122"/>
                <a:cs typeface="Montserrat" pitchFamily="34" charset="-120"/>
              </a:rPr>
              <a:t>Lục</a:t>
            </a:r>
            <a:endParaRPr lang="en-US" sz="1950" dirty="0"/>
          </a:p>
        </p:txBody>
      </p:sp>
      <p:sp>
        <p:nvSpPr>
          <p:cNvPr id="18" name="Shape 12"/>
          <p:cNvSpPr/>
          <p:nvPr/>
        </p:nvSpPr>
        <p:spPr>
          <a:xfrm>
            <a:off x="5927527" y="4566047"/>
            <a:ext cx="7956947" cy="11430"/>
          </a:xfrm>
          <a:prstGeom prst="roundRect">
            <a:avLst>
              <a:gd name="adj" fmla="val 731086"/>
            </a:avLst>
          </a:prstGeom>
          <a:solidFill>
            <a:srgbClr val="4A2C85"/>
          </a:solidFill>
          <a:ln/>
        </p:spPr>
      </p:sp>
      <p:pic>
        <p:nvPicPr>
          <p:cNvPr id="19" name="Image 4" descr="preencoded.png">    </p:cNvPr>
          <p:cNvPicPr>
            <a:picLocks noChangeAspect="1"/>
          </p:cNvPicPr>
          <p:nvPr/>
        </p:nvPicPr>
        <p:blipFill>
          <a:blip r:embed="rId5"/>
          <a:stretch>
            <a:fillRect/>
          </a:stretch>
        </p:blipFill>
        <p:spPr>
          <a:xfrm>
            <a:off x="1665446" y="4600456"/>
            <a:ext cx="4680466" cy="708779"/>
          </a:xfrm>
          <a:prstGeom prst="rect">
            <a:avLst/>
          </a:prstGeom>
        </p:spPr>
      </p:pic>
      <p:sp>
        <p:nvSpPr>
          <p:cNvPr id="20" name="Text 13"/>
          <p:cNvSpPr/>
          <p:nvPr/>
        </p:nvSpPr>
        <p:spPr>
          <a:xfrm>
            <a:off x="3865721" y="4780002"/>
            <a:ext cx="279678" cy="349687"/>
          </a:xfrm>
          <a:prstGeom prst="rect">
            <a:avLst/>
          </a:prstGeom>
          <a:noFill/>
          <a:ln/>
        </p:spPr>
        <p:txBody>
          <a:bodyPr wrap="none" lIns="0" tIns="0" rIns="0" bIns="0" rtlCol="0" anchor="t"/>
          <a:lstStyle/>
          <a:p>
            <a:pPr algn="ctr" indent="0" marL="0">
              <a:lnSpc>
                <a:spcPts val="3500"/>
              </a:lnSpc>
              <a:buNone/>
            </a:pPr>
            <a:r>
              <a:rPr lang="en-US" sz="2200" dirty="0">
                <a:solidFill>
                  <a:srgbClr val="DCD7E5"/>
                </a:solidFill>
                <a:latin typeface="Montserrat" pitchFamily="34" charset="0"/>
                <a:ea typeface="Montserrat" pitchFamily="34" charset="-122"/>
                <a:cs typeface="Montserrat" pitchFamily="34" charset="-120"/>
              </a:rPr>
              <a:t>5</a:t>
            </a:r>
            <a:endParaRPr lang="en-US" sz="2200" dirty="0"/>
          </a:p>
        </p:txBody>
      </p:sp>
      <p:sp>
        <p:nvSpPr>
          <p:cNvPr id="21" name="Text 14"/>
          <p:cNvSpPr/>
          <p:nvPr/>
        </p:nvSpPr>
        <p:spPr>
          <a:xfrm>
            <a:off x="6544866" y="4799409"/>
            <a:ext cx="644962" cy="310872"/>
          </a:xfrm>
          <a:prstGeom prst="rect">
            <a:avLst/>
          </a:prstGeom>
          <a:noFill/>
          <a:ln/>
        </p:spPr>
        <p:txBody>
          <a:bodyPr wrap="none" lIns="0" tIns="0" rIns="0" bIns="0" rtlCol="0" anchor="t"/>
          <a:lstStyle/>
          <a:p>
            <a:pPr algn="l" indent="0" marL="0">
              <a:lnSpc>
                <a:spcPts val="2400"/>
              </a:lnSpc>
              <a:buNone/>
            </a:pPr>
            <a:r>
              <a:rPr lang="en-US" sz="1950" dirty="0">
                <a:solidFill>
                  <a:srgbClr val="DCD7E5"/>
                </a:solidFill>
                <a:latin typeface="Montserrat" pitchFamily="34" charset="0"/>
                <a:ea typeface="Montserrat" pitchFamily="34" charset="-122"/>
                <a:cs typeface="Montserrat" pitchFamily="34" charset="-120"/>
              </a:rPr>
              <a:t>Vàng</a:t>
            </a:r>
            <a:endParaRPr lang="en-US" sz="1950" dirty="0"/>
          </a:p>
        </p:txBody>
      </p:sp>
      <p:sp>
        <p:nvSpPr>
          <p:cNvPr id="22" name="Shape 15"/>
          <p:cNvSpPr/>
          <p:nvPr/>
        </p:nvSpPr>
        <p:spPr>
          <a:xfrm>
            <a:off x="6395561" y="5324475"/>
            <a:ext cx="7488912" cy="11430"/>
          </a:xfrm>
          <a:prstGeom prst="roundRect">
            <a:avLst>
              <a:gd name="adj" fmla="val 731086"/>
            </a:avLst>
          </a:prstGeom>
          <a:solidFill>
            <a:srgbClr val="4A2C85"/>
          </a:solidFill>
          <a:ln/>
        </p:spPr>
      </p:sp>
      <p:pic>
        <p:nvPicPr>
          <p:cNvPr id="23" name="Image 5" descr="preencoded.png">    </p:cNvPr>
          <p:cNvPicPr>
            <a:picLocks noChangeAspect="1"/>
          </p:cNvPicPr>
          <p:nvPr/>
        </p:nvPicPr>
        <p:blipFill>
          <a:blip r:embed="rId6"/>
          <a:stretch>
            <a:fillRect/>
          </a:stretch>
        </p:blipFill>
        <p:spPr>
          <a:xfrm>
            <a:off x="1197412" y="5358884"/>
            <a:ext cx="5616535" cy="708779"/>
          </a:xfrm>
          <a:prstGeom prst="rect">
            <a:avLst/>
          </a:prstGeom>
        </p:spPr>
      </p:pic>
      <p:sp>
        <p:nvSpPr>
          <p:cNvPr id="24" name="Text 16"/>
          <p:cNvSpPr/>
          <p:nvPr/>
        </p:nvSpPr>
        <p:spPr>
          <a:xfrm>
            <a:off x="3865721" y="5538430"/>
            <a:ext cx="279678" cy="349687"/>
          </a:xfrm>
          <a:prstGeom prst="rect">
            <a:avLst/>
          </a:prstGeom>
          <a:noFill/>
          <a:ln/>
        </p:spPr>
        <p:txBody>
          <a:bodyPr wrap="none" lIns="0" tIns="0" rIns="0" bIns="0" rtlCol="0" anchor="t"/>
          <a:lstStyle/>
          <a:p>
            <a:pPr algn="ctr" indent="0" marL="0">
              <a:lnSpc>
                <a:spcPts val="3500"/>
              </a:lnSpc>
              <a:buNone/>
            </a:pPr>
            <a:r>
              <a:rPr lang="en-US" sz="2200" dirty="0">
                <a:solidFill>
                  <a:srgbClr val="DCD7E5"/>
                </a:solidFill>
                <a:latin typeface="Montserrat" pitchFamily="34" charset="0"/>
                <a:ea typeface="Montserrat" pitchFamily="34" charset="-122"/>
                <a:cs typeface="Montserrat" pitchFamily="34" charset="-120"/>
              </a:rPr>
              <a:t>6</a:t>
            </a:r>
            <a:endParaRPr lang="en-US" sz="2200" dirty="0"/>
          </a:p>
        </p:txBody>
      </p:sp>
      <p:sp>
        <p:nvSpPr>
          <p:cNvPr id="25" name="Text 17"/>
          <p:cNvSpPr/>
          <p:nvPr/>
        </p:nvSpPr>
        <p:spPr>
          <a:xfrm>
            <a:off x="7012900" y="5557838"/>
            <a:ext cx="584716" cy="310872"/>
          </a:xfrm>
          <a:prstGeom prst="rect">
            <a:avLst/>
          </a:prstGeom>
          <a:noFill/>
          <a:ln/>
        </p:spPr>
        <p:txBody>
          <a:bodyPr wrap="none" lIns="0" tIns="0" rIns="0" bIns="0" rtlCol="0" anchor="t"/>
          <a:lstStyle/>
          <a:p>
            <a:pPr algn="l" indent="0" marL="0">
              <a:lnSpc>
                <a:spcPts val="2400"/>
              </a:lnSpc>
              <a:buNone/>
            </a:pPr>
            <a:r>
              <a:rPr lang="en-US" sz="1950" dirty="0">
                <a:solidFill>
                  <a:srgbClr val="DCD7E5"/>
                </a:solidFill>
                <a:latin typeface="Montserrat" pitchFamily="34" charset="0"/>
                <a:ea typeface="Montserrat" pitchFamily="34" charset="-122"/>
                <a:cs typeface="Montserrat" pitchFamily="34" charset="-120"/>
              </a:rPr>
              <a:t>Cam</a:t>
            </a:r>
            <a:endParaRPr lang="en-US" sz="1950" dirty="0"/>
          </a:p>
        </p:txBody>
      </p:sp>
      <p:sp>
        <p:nvSpPr>
          <p:cNvPr id="26" name="Shape 18"/>
          <p:cNvSpPr/>
          <p:nvPr/>
        </p:nvSpPr>
        <p:spPr>
          <a:xfrm>
            <a:off x="6863596" y="6082903"/>
            <a:ext cx="7020878" cy="11430"/>
          </a:xfrm>
          <a:prstGeom prst="roundRect">
            <a:avLst>
              <a:gd name="adj" fmla="val 731086"/>
            </a:avLst>
          </a:prstGeom>
          <a:solidFill>
            <a:srgbClr val="4A2C85"/>
          </a:solidFill>
          <a:ln/>
        </p:spPr>
      </p:sp>
      <p:pic>
        <p:nvPicPr>
          <p:cNvPr id="27" name="Image 6" descr="preencoded.png">    </p:cNvPr>
          <p:cNvPicPr>
            <a:picLocks noChangeAspect="1"/>
          </p:cNvPicPr>
          <p:nvPr/>
        </p:nvPicPr>
        <p:blipFill>
          <a:blip r:embed="rId7"/>
          <a:stretch>
            <a:fillRect/>
          </a:stretch>
        </p:blipFill>
        <p:spPr>
          <a:xfrm>
            <a:off x="729258" y="6117312"/>
            <a:ext cx="6552724" cy="708779"/>
          </a:xfrm>
          <a:prstGeom prst="rect">
            <a:avLst/>
          </a:prstGeom>
        </p:spPr>
      </p:pic>
      <p:sp>
        <p:nvSpPr>
          <p:cNvPr id="28" name="Text 19"/>
          <p:cNvSpPr/>
          <p:nvPr/>
        </p:nvSpPr>
        <p:spPr>
          <a:xfrm>
            <a:off x="3865721" y="6296858"/>
            <a:ext cx="279678" cy="349687"/>
          </a:xfrm>
          <a:prstGeom prst="rect">
            <a:avLst/>
          </a:prstGeom>
          <a:noFill/>
          <a:ln/>
        </p:spPr>
        <p:txBody>
          <a:bodyPr wrap="none" lIns="0" tIns="0" rIns="0" bIns="0" rtlCol="0" anchor="t"/>
          <a:lstStyle/>
          <a:p>
            <a:pPr algn="ctr" indent="0" marL="0">
              <a:lnSpc>
                <a:spcPts val="3500"/>
              </a:lnSpc>
              <a:buNone/>
            </a:pPr>
            <a:r>
              <a:rPr lang="en-US" sz="2200" dirty="0">
                <a:solidFill>
                  <a:srgbClr val="DCD7E5"/>
                </a:solidFill>
                <a:latin typeface="Montserrat" pitchFamily="34" charset="0"/>
                <a:ea typeface="Montserrat" pitchFamily="34" charset="-122"/>
                <a:cs typeface="Montserrat" pitchFamily="34" charset="-120"/>
              </a:rPr>
              <a:t>7</a:t>
            </a:r>
            <a:endParaRPr lang="en-US" sz="2200" dirty="0"/>
          </a:p>
        </p:txBody>
      </p:sp>
      <p:sp>
        <p:nvSpPr>
          <p:cNvPr id="29" name="Text 20"/>
          <p:cNvSpPr/>
          <p:nvPr/>
        </p:nvSpPr>
        <p:spPr>
          <a:xfrm>
            <a:off x="7480935" y="6316266"/>
            <a:ext cx="362545" cy="310872"/>
          </a:xfrm>
          <a:prstGeom prst="rect">
            <a:avLst/>
          </a:prstGeom>
          <a:noFill/>
          <a:ln/>
        </p:spPr>
        <p:txBody>
          <a:bodyPr wrap="none" lIns="0" tIns="0" rIns="0" bIns="0" rtlCol="0" anchor="t"/>
          <a:lstStyle/>
          <a:p>
            <a:pPr algn="l" indent="0" marL="0">
              <a:lnSpc>
                <a:spcPts val="2400"/>
              </a:lnSpc>
              <a:buNone/>
            </a:pPr>
            <a:r>
              <a:rPr lang="en-US" sz="1950" dirty="0">
                <a:solidFill>
                  <a:srgbClr val="DCD7E5"/>
                </a:solidFill>
                <a:latin typeface="Montserrat" pitchFamily="34" charset="0"/>
                <a:ea typeface="Montserrat" pitchFamily="34" charset="-122"/>
                <a:cs typeface="Montserrat" pitchFamily="34" charset="-120"/>
              </a:rPr>
              <a:t>Đỏ</a:t>
            </a:r>
            <a:endParaRPr lang="en-US" sz="1950" dirty="0"/>
          </a:p>
        </p:txBody>
      </p:sp>
      <p:sp>
        <p:nvSpPr>
          <p:cNvPr id="30" name="Text 21"/>
          <p:cNvSpPr/>
          <p:nvPr/>
        </p:nvSpPr>
        <p:spPr>
          <a:xfrm>
            <a:off x="696277" y="7049810"/>
            <a:ext cx="13237845" cy="636508"/>
          </a:xfrm>
          <a:prstGeom prst="rect">
            <a:avLst/>
          </a:prstGeom>
          <a:noFill/>
          <a:ln/>
        </p:spPr>
        <p:txBody>
          <a:bodyPr wrap="square" lIns="0" tIns="0" rIns="0" bIns="0" rtlCol="0" anchor="t"/>
          <a:lstStyle/>
          <a:p>
            <a:pPr algn="l" indent="0" marL="0">
              <a:lnSpc>
                <a:spcPts val="2500"/>
              </a:lnSpc>
              <a:buNone/>
            </a:pPr>
            <a:r>
              <a:rPr lang="en-US" sz="1550" dirty="0">
                <a:solidFill>
                  <a:srgbClr val="DCD7E5"/>
                </a:solidFill>
                <a:latin typeface="Heebo Light" pitchFamily="34" charset="0"/>
                <a:ea typeface="Heebo Light" pitchFamily="34" charset="-122"/>
                <a:cs typeface="Heebo Light" pitchFamily="34" charset="-120"/>
              </a:rPr>
              <a:t>Hôm nay, chúng ta đã cùng nhau khám phá cầu vồng và nhận biết các màu sắc của nó. Các con đã học được những màu gì nào? Hãy cùng nhau nhắc lại nhé!</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555438"/>
            <a:ext cx="5670590" cy="708779"/>
          </a:xfrm>
          <a:prstGeom prst="rect">
            <a:avLst/>
          </a:prstGeom>
          <a:noFill/>
          <a:ln/>
        </p:spPr>
        <p:txBody>
          <a:bodyPr wrap="none" lIns="0" tIns="0" rIns="0" bIns="0" rtlCol="0" anchor="t"/>
          <a:lstStyle/>
          <a:p>
            <a:pPr algn="l" indent="0" marL="0">
              <a:lnSpc>
                <a:spcPts val="5550"/>
              </a:lnSpc>
              <a:buNone/>
            </a:pPr>
            <a:r>
              <a:rPr lang="en-US" sz="4450" dirty="0">
                <a:solidFill>
                  <a:srgbClr val="F2F0F4"/>
                </a:solidFill>
                <a:latin typeface="Montserrat" pitchFamily="34" charset="0"/>
                <a:ea typeface="Montserrat" pitchFamily="34" charset="-122"/>
                <a:cs typeface="Montserrat" pitchFamily="34" charset="-120"/>
              </a:rPr>
              <a:t>Lời Khen</a:t>
            </a:r>
            <a:endParaRPr lang="en-US" sz="4450" dirty="0"/>
          </a:p>
        </p:txBody>
      </p:sp>
      <p:sp>
        <p:nvSpPr>
          <p:cNvPr id="4" name="Text 1"/>
          <p:cNvSpPr/>
          <p:nvPr/>
        </p:nvSpPr>
        <p:spPr>
          <a:xfrm>
            <a:off x="6280190" y="3604379"/>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Cô giáo khen ngợi và động viên trẻ vì đã tham gia tốt vào các hoạt động. Các con rất giỏi và đáng yêu!</a:t>
            </a:r>
            <a:endParaRPr lang="en-US" sz="1750" dirty="0"/>
          </a:p>
        </p:txBody>
      </p:sp>
      <p:sp>
        <p:nvSpPr>
          <p:cNvPr id="5" name="Text 2"/>
          <p:cNvSpPr/>
          <p:nvPr/>
        </p:nvSpPr>
        <p:spPr>
          <a:xfrm>
            <a:off x="6280190" y="4585335"/>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DCD7E5"/>
                </a:solidFill>
                <a:latin typeface="Heebo Light" pitchFamily="34" charset="0"/>
                <a:ea typeface="Heebo Light" pitchFamily="34" charset="-122"/>
                <a:cs typeface="Heebo Light" pitchFamily="34" charset="-120"/>
              </a:rPr>
              <a:t>Cô hy vọng rằng, sau buổi học này, các con sẽ luôn yêu thích và khám phá thế giới màu sắc xung quanh mình. Hẹn gặp lại các con trong những buổi học sau!</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2025-04-10T06:13:12Z</dcterms:created>
  <dcterms:modified xsi:type="dcterms:W3CDTF">2025-04-10T06:13:12Z</dcterms:modified>
</cp:coreProperties>
</file>