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84" r:id="rId2"/>
    <p:sldId id="385" r:id="rId3"/>
    <p:sldId id="386" r:id="rId4"/>
    <p:sldId id="321" r:id="rId5"/>
    <p:sldId id="362" r:id="rId6"/>
    <p:sldId id="320" r:id="rId7"/>
    <p:sldId id="387" r:id="rId8"/>
    <p:sldId id="267" r:id="rId9"/>
    <p:sldId id="268" r:id="rId10"/>
    <p:sldId id="269" r:id="rId11"/>
    <p:sldId id="345" r:id="rId12"/>
    <p:sldId id="281" r:id="rId13"/>
    <p:sldId id="290" r:id="rId14"/>
    <p:sldId id="291" r:id="rId15"/>
    <p:sldId id="293" r:id="rId16"/>
    <p:sldId id="294" r:id="rId17"/>
    <p:sldId id="295" r:id="rId18"/>
    <p:sldId id="296" r:id="rId19"/>
    <p:sldId id="337" r:id="rId20"/>
    <p:sldId id="338" r:id="rId21"/>
    <p:sldId id="381" r:id="rId22"/>
    <p:sldId id="339" r:id="rId23"/>
    <p:sldId id="382" r:id="rId24"/>
    <p:sldId id="340" r:id="rId25"/>
    <p:sldId id="383" r:id="rId26"/>
    <p:sldId id="306" r:id="rId27"/>
  </p:sldIdLst>
  <p:sldSz cx="12192000" cy="68580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VnTime"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38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5A3"/>
    <a:srgbClr val="0B75A0"/>
    <a:srgbClr val="80B959"/>
    <a:srgbClr val="FF5D92"/>
    <a:srgbClr val="E1B743"/>
    <a:srgbClr val="7F7258"/>
    <a:srgbClr val="5A9F11"/>
    <a:srgbClr val="629F08"/>
    <a:srgbClr val="45B2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60" y="318"/>
      </p:cViewPr>
      <p:guideLst>
        <p:guide orient="horz" pos="2208"/>
        <p:guide pos="385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lvl="0" eaLnBrk="1" hangingPunct="1"/>
            <a:fld id="{9A0DB2DC-4C9A-4742-B13C-FB6460FD3503}" type="slidenum">
              <a:rPr lang="en-US" dirty="0"/>
              <a:t>‹#›</a:t>
            </a:fld>
            <a:endParaRPr lang="en-US" dirty="0">
              <a:latin typeface=".VnTime"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3" name="chimes.wav"/>
          </p:stSnd>
        </p:sndAc>
      </p:transition>
    </mc:Choice>
    <mc:Fallback>
      <p:transition spd="slow">
        <p:fade/>
        <p:sndAc>
          <p:stSnd>
            <p:snd r:embed="rId1"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dirty="0"/>
              <a:t>Click to edit Master title style</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lvl="0" eaLnBrk="1" hangingPunct="1"/>
            <a:fld id="{9A0DB2DC-4C9A-4742-B13C-FB6460FD3503}" type="slidenum">
              <a:rPr lang="en-US" dirty="0"/>
              <a:t>‹#›</a:t>
            </a:fld>
            <a:endParaRPr lang="en-US" dirty="0">
              <a:latin typeface=".VnTime"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14" name="chimes.wav"/>
          </p:stSnd>
        </p:sndAc>
      </p:transition>
    </mc:Choice>
    <mc:Fallback>
      <p:transition spd="slow">
        <p:fade/>
        <p:sndAc>
          <p:stSnd>
            <p:snd r:embed="rId13" name="chimes.wav"/>
          </p:stSnd>
        </p:sndAc>
      </p:transition>
    </mc:Fallback>
  </mc:AlternateConten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audio" Target="../media/audio1.wav"/><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26.GIF"/><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6.GIF"/><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6.GIF"/><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7.xml"/><Relationship Id="rId7" Type="http://schemas.openxmlformats.org/officeDocument/2006/relationships/image" Target="../media/image28.jpeg"/><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27.jpg"/><Relationship Id="rId5" Type="http://schemas.openxmlformats.org/officeDocument/2006/relationships/image" Target="../media/image10.pn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9.GIF"/><Relationship Id="rId2" Type="http://schemas.openxmlformats.org/officeDocument/2006/relationships/audio" Target="file:///C:\Users\NONG%20THI%20HA\Downloads\NhacNen-Hoatau_r2t9.mp3" TargetMode="External"/><Relationship Id="rId1" Type="http://schemas.microsoft.com/office/2007/relationships/media" Target="file:///C:\Users\NONG%20THI%20HA\Downloads\NhacNen-Hoatau_r2t9.mp3" TargetMode="Externa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tags" Target="../tags/tag3.xml"/><Relationship Id="rId7" Type="http://schemas.openxmlformats.org/officeDocument/2006/relationships/audio" Target="../media/audio1.wav"/><Relationship Id="rId12" Type="http://schemas.openxmlformats.org/officeDocument/2006/relationships/audio" Target="../media/audio1.wav"/><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audio" Target="file:///C:\Users\NONG%20THI%20HA\Downloads\NhacNen-Hoatau_r2t9.mp3" TargetMode="External"/><Relationship Id="rId10" Type="http://schemas.openxmlformats.org/officeDocument/2006/relationships/image" Target="../media/image9.GIF"/><Relationship Id="rId4" Type="http://schemas.microsoft.com/office/2007/relationships/media" Target="file:///C:\Users\NONG%20THI%20HA\Downloads\NhacNen-Hoatau_r2t9.mp3" TargetMode="External"/><Relationship Id="rId9"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audio" Target="../media/audio1.wav"/><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audio" Target="../media/audio1.wav"/><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90B6281-94AD-3F56-D5C7-305C8F922B86}"/>
              </a:ext>
            </a:extLst>
          </p:cNvPr>
          <p:cNvSpPr txBox="1"/>
          <p:nvPr/>
        </p:nvSpPr>
        <p:spPr>
          <a:xfrm>
            <a:off x="3276600" y="180287"/>
            <a:ext cx="6248400" cy="707886"/>
          </a:xfrm>
          <a:prstGeom prst="rect">
            <a:avLst/>
          </a:prstGeom>
          <a:noFill/>
        </p:spPr>
        <p:txBody>
          <a:bodyPr wrap="square" rtlCol="0">
            <a:spAutoFit/>
          </a:bodyPr>
          <a:lstStyle/>
          <a:p>
            <a:pPr algn="ctr"/>
            <a:r>
              <a:rPr lang="vi-VN" sz="2000" dirty="0">
                <a:solidFill>
                  <a:srgbClr val="FF0000"/>
                </a:solidFill>
                <a:latin typeface="Times New Roman" panose="02020603050405020304" pitchFamily="18" charset="0"/>
                <a:cs typeface="Times New Roman" panose="02020603050405020304" pitchFamily="18" charset="0"/>
              </a:rPr>
              <a:t>UBND QUẬN LONG BIÊN</a:t>
            </a:r>
          </a:p>
          <a:p>
            <a:pPr algn="ctr"/>
            <a:r>
              <a:rPr lang="vi-VN" sz="2000" b="1" dirty="0">
                <a:solidFill>
                  <a:srgbClr val="FF0000"/>
                </a:solidFill>
                <a:latin typeface="Times New Roman" panose="02020603050405020304" pitchFamily="18" charset="0"/>
                <a:cs typeface="Times New Roman" panose="02020603050405020304" pitchFamily="18" charset="0"/>
              </a:rPr>
              <a:t>TRƯỜNG MẦM NON </a:t>
            </a:r>
            <a:r>
              <a:rPr lang="vi-VN" sz="2000" b="1" dirty="0" smtClean="0">
                <a:solidFill>
                  <a:srgbClr val="FF0000"/>
                </a:solidFill>
                <a:latin typeface="Times New Roman" panose="02020603050405020304" pitchFamily="18" charset="0"/>
                <a:cs typeface="Times New Roman" panose="02020603050405020304" pitchFamily="18" charset="0"/>
              </a:rPr>
              <a:t>HOA HƯỚNG DƯƠNG</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4" name="Hộp Văn bản 3">
            <a:extLst>
              <a:ext uri="{FF2B5EF4-FFF2-40B4-BE49-F238E27FC236}">
                <a16:creationId xmlns:a16="http://schemas.microsoft.com/office/drawing/2014/main" id="{8DD4FCA0-F741-83BA-7EA6-4C8BE01D134B}"/>
              </a:ext>
            </a:extLst>
          </p:cNvPr>
          <p:cNvSpPr txBox="1"/>
          <p:nvPr/>
        </p:nvSpPr>
        <p:spPr>
          <a:xfrm>
            <a:off x="1600200" y="1759901"/>
            <a:ext cx="8892209" cy="3200284"/>
          </a:xfrm>
          <a:prstGeom prst="wave">
            <a:avLst>
              <a:gd name="adj1" fmla="val 9857"/>
              <a:gd name="adj2" fmla="val 0"/>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vi-VN" sz="2800" b="1">
                <a:solidFill>
                  <a:srgbClr val="7F7258"/>
                </a:solidFill>
                <a:latin typeface="Times New Roman" panose="02020603050405020304" pitchFamily="18" charset="0"/>
                <a:cs typeface="Times New Roman" panose="02020603050405020304" pitchFamily="18" charset="0"/>
              </a:rPr>
              <a:t>HOẠT ĐỘNG </a:t>
            </a:r>
            <a:r>
              <a:rPr lang="en-US" sz="2800" b="1">
                <a:solidFill>
                  <a:srgbClr val="7F7258"/>
                </a:solidFill>
                <a:latin typeface="Times New Roman" panose="02020603050405020304" pitchFamily="18" charset="0"/>
                <a:cs typeface="Times New Roman" panose="02020603050405020304" pitchFamily="18" charset="0"/>
              </a:rPr>
              <a:t>LÀM QUEN VỚI TOÁN</a:t>
            </a:r>
            <a:endParaRPr lang="vi-VN" sz="2800" b="1">
              <a:solidFill>
                <a:srgbClr val="7F7258"/>
              </a:solidFill>
              <a:latin typeface="Times New Roman" panose="02020603050405020304" pitchFamily="18" charset="0"/>
              <a:cs typeface="Times New Roman" panose="02020603050405020304" pitchFamily="18" charset="0"/>
            </a:endParaRPr>
          </a:p>
          <a:p>
            <a:pPr algn="ctr">
              <a:lnSpc>
                <a:spcPct val="150000"/>
              </a:lnSpc>
            </a:pPr>
            <a:r>
              <a:rPr lang="vi-VN" sz="2800" b="1">
                <a:solidFill>
                  <a:srgbClr val="046335"/>
                </a:solidFill>
                <a:latin typeface="Times New Roman" panose="02020603050405020304" pitchFamily="18" charset="0"/>
                <a:cs typeface="Times New Roman" panose="02020603050405020304" pitchFamily="18" charset="0"/>
              </a:rPr>
              <a:t>ĐỀ TÀI</a:t>
            </a:r>
            <a:r>
              <a:rPr lang="vi-VN" sz="2800" b="1">
                <a:solidFill>
                  <a:srgbClr val="FF5D92"/>
                </a:solidFill>
                <a:latin typeface="Times New Roman" panose="02020603050405020304" pitchFamily="18" charset="0"/>
                <a:cs typeface="Times New Roman" panose="02020603050405020304" pitchFamily="18" charset="0"/>
              </a:rPr>
              <a:t>: </a:t>
            </a:r>
            <a:r>
              <a:rPr lang="vi-VN" altLang="en-US" sz="2400" b="1">
                <a:solidFill>
                  <a:srgbClr val="FF5D92"/>
                </a:solidFill>
                <a:latin typeface="Arial" panose="020B0604020202020204" pitchFamily="34" charset="0"/>
                <a:cs typeface="Arial" panose="020B0604020202020204" pitchFamily="34" charset="0"/>
              </a:rPr>
              <a:t>Ý NGHĨA CỦA CÁC CON SỐ ĐƯỢC SỬ DỤNG TRONG CUỘC SỐNG HẰNG NGÀY </a:t>
            </a:r>
            <a:endParaRPr lang="en-US" sz="2800" b="1">
              <a:solidFill>
                <a:srgbClr val="FF5D92"/>
              </a:solidFill>
              <a:latin typeface="Times New Roman" panose="02020603050405020304" pitchFamily="18" charset="0"/>
              <a:cs typeface="Times New Roman" panose="02020603050405020304" pitchFamily="18" charset="0"/>
            </a:endParaRPr>
          </a:p>
        </p:txBody>
      </p:sp>
      <p:sp>
        <p:nvSpPr>
          <p:cNvPr id="5" name="Rounded Rectangle 6">
            <a:extLst>
              <a:ext uri="{FF2B5EF4-FFF2-40B4-BE49-F238E27FC236}">
                <a16:creationId xmlns:a16="http://schemas.microsoft.com/office/drawing/2014/main" id="{7E418A3B-86B0-E270-4B44-D24DC90F998F}"/>
              </a:ext>
            </a:extLst>
          </p:cNvPr>
          <p:cNvSpPr/>
          <p:nvPr/>
        </p:nvSpPr>
        <p:spPr>
          <a:xfrm>
            <a:off x="5274165" y="4997699"/>
            <a:ext cx="3556000" cy="711200"/>
          </a:xfrm>
          <a:prstGeom prst="roundRect">
            <a:avLst/>
          </a:prstGeom>
          <a:gradFill>
            <a:gsLst>
              <a:gs pos="0">
                <a:schemeClr val="accent1">
                  <a:lumMod val="7000"/>
                  <a:lumOff val="9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Lứa tuổi: </a:t>
            </a:r>
            <a:r>
              <a:rPr lang="vi-VN"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4-5</a:t>
            </a:r>
            <a:r>
              <a:rPr lang="vi-VN" altLang="en-US" sz="2665" b="1" dirty="0" smtClean="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vi-VN" altLang="en-US" sz="2665" b="1" dirty="0">
                <a:solidFill>
                  <a:srgbClr val="629F08"/>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tuổi</a:t>
            </a:r>
          </a:p>
        </p:txBody>
      </p:sp>
      <p:sp>
        <p:nvSpPr>
          <p:cNvPr id="6" name="Rounded Rectangle 7">
            <a:extLst>
              <a:ext uri="{FF2B5EF4-FFF2-40B4-BE49-F238E27FC236}">
                <a16:creationId xmlns:a16="http://schemas.microsoft.com/office/drawing/2014/main" id="{383055AF-B115-1A84-4970-CB8514647B16}"/>
              </a:ext>
            </a:extLst>
          </p:cNvPr>
          <p:cNvSpPr/>
          <p:nvPr/>
        </p:nvSpPr>
        <p:spPr>
          <a:xfrm>
            <a:off x="5274165" y="5708899"/>
            <a:ext cx="6689235" cy="711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scene3d>
              <a:camera prst="orthographicFront"/>
              <a:lightRig rig="threePt" dir="t"/>
            </a:scene3d>
          </a:bodyPr>
          <a:lstStyle/>
          <a:p>
            <a:pPr algn="ctr"/>
            <a:r>
              <a:rPr lang="vi-VN" altLang="en-US" sz="2665" b="1" dirty="0">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Người thực hiện</a:t>
            </a:r>
            <a:r>
              <a:rPr lang="vi-VN" altLang="en-US" sz="2665" b="1">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vi-VN" altLang="en-US" sz="2665" b="1" smtClean="0">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Nguyễn Thị Mỹ Linh</a:t>
            </a:r>
            <a:endParaRPr lang="vi-VN" altLang="en-US" sz="2665" b="1" dirty="0">
              <a:solidFill>
                <a:srgbClr val="5A9F1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840739"/>
            <a:ext cx="1127125" cy="1127125"/>
          </a:xfrm>
          <a:prstGeom prst="rect">
            <a:avLst/>
          </a:prstGeom>
        </p:spPr>
      </p:pic>
    </p:spTree>
    <p:extLst>
      <p:ext uri="{BB962C8B-B14F-4D97-AF65-F5344CB8AC3E}">
        <p14:creationId xmlns:p14="http://schemas.microsoft.com/office/powerpoint/2010/main" val="510906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xe-cuu-thuong-115-8110-1586172593"/>
          <p:cNvPicPr>
            <a:picLocks noGrp="1" noChangeAspect="1"/>
          </p:cNvPicPr>
          <p:nvPr>
            <p:ph idx="1"/>
          </p:nvPr>
        </p:nvPicPr>
        <p:blipFill>
          <a:blip r:embed="rId4"/>
          <a:stretch>
            <a:fillRect/>
          </a:stretch>
        </p:blipFill>
        <p:spPr>
          <a:xfrm>
            <a:off x="101600" y="-1143000"/>
            <a:ext cx="12164060" cy="9131300"/>
          </a:xfrm>
          <a:prstGeom prst="rect">
            <a:avLst/>
          </a:prstGeom>
        </p:spPr>
      </p:pic>
      <p:sp>
        <p:nvSpPr>
          <p:cNvPr id="9221" name="WordArt 5"/>
          <p:cNvSpPr>
            <a:spLocks noTextEdit="1"/>
          </p:cNvSpPr>
          <p:nvPr>
            <p:custDataLst>
              <p:tags r:id="rId1"/>
            </p:custDataLst>
          </p:nvPr>
        </p:nvSpPr>
        <p:spPr>
          <a:xfrm>
            <a:off x="4191000" y="685800"/>
            <a:ext cx="3218815" cy="224917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rPr>
              <a:t>115</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dissolve">
                                      <p:cBhvr>
                                        <p:cTn id="12" dur="500"/>
                                        <p:tgtEl>
                                          <p:spTgt spid="92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mẫu họa&#10;&#10;Mô tả được tạo tự động">
            <a:extLst>
              <a:ext uri="{FF2B5EF4-FFF2-40B4-BE49-F238E27FC236}">
                <a16:creationId xmlns:a16="http://schemas.microsoft.com/office/drawing/2014/main" id="{1DE1F517-6654-17BF-C66C-4136CCCCB46A}"/>
              </a:ext>
            </a:extLst>
          </p:cNvPr>
          <p:cNvPicPr>
            <a:picLocks noChangeAspect="1"/>
          </p:cNvPicPr>
          <p:nvPr/>
        </p:nvPicPr>
        <p:blipFill>
          <a:blip r:embed="rId3"/>
          <a:stretch>
            <a:fillRect/>
          </a:stretch>
        </p:blipFill>
        <p:spPr>
          <a:xfrm>
            <a:off x="1143000" y="7749"/>
            <a:ext cx="9741976" cy="6795029"/>
          </a:xfrm>
          <a:prstGeom prst="rect">
            <a:avLst/>
          </a:prstGeom>
        </p:spPr>
      </p:pic>
      <p:sp>
        <p:nvSpPr>
          <p:cNvPr id="6" name="Hộp Văn bản 5">
            <a:extLst>
              <a:ext uri="{FF2B5EF4-FFF2-40B4-BE49-F238E27FC236}">
                <a16:creationId xmlns:a16="http://schemas.microsoft.com/office/drawing/2014/main" id="{6D5A4051-29EE-3028-1188-BA731E82A854}"/>
              </a:ext>
            </a:extLst>
          </p:cNvPr>
          <p:cNvSpPr txBox="1"/>
          <p:nvPr/>
        </p:nvSpPr>
        <p:spPr>
          <a:xfrm>
            <a:off x="4343400" y="3962400"/>
            <a:ext cx="4410990" cy="1015663"/>
          </a:xfrm>
          <a:prstGeom prst="rect">
            <a:avLst/>
          </a:prstGeom>
          <a:noFill/>
        </p:spPr>
        <p:txBody>
          <a:bodyPr wrap="square" rtlCol="0">
            <a:spAutoFit/>
          </a:bodyPr>
          <a:lstStyle/>
          <a:p>
            <a:r>
              <a:rPr lang="en-US" sz="6000" b="1">
                <a:solidFill>
                  <a:srgbClr val="0C75A3"/>
                </a:solidFill>
                <a:latin typeface="Times New Roman" panose="02020603050405020304" pitchFamily="18" charset="0"/>
                <a:cs typeface="Times New Roman" panose="02020603050405020304" pitchFamily="18" charset="0"/>
              </a:rPr>
              <a:t>MỞ RỘNG</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9" name="Group 6"/>
          <p:cNvGrpSpPr/>
          <p:nvPr/>
        </p:nvGrpSpPr>
        <p:grpSpPr>
          <a:xfrm>
            <a:off x="635" y="-60960"/>
            <a:ext cx="12336780" cy="7102475"/>
            <a:chOff x="0" y="0"/>
            <a:chExt cx="5760" cy="4320"/>
          </a:xfrm>
        </p:grpSpPr>
        <p:pic>
          <p:nvPicPr>
            <p:cNvPr id="11271" name="Picture 7" descr="xlights1[1]"/>
            <p:cNvPicPr>
              <a:picLocks noChangeAspect="1"/>
            </p:cNvPicPr>
            <p:nvPr/>
          </p:nvPicPr>
          <p:blipFill>
            <a:blip r:embed="rId3"/>
            <a:stretch>
              <a:fillRect/>
            </a:stretch>
          </p:blipFill>
          <p:spPr>
            <a:xfrm rot="-5400000">
              <a:off x="-2059" y="2068"/>
              <a:ext cx="4320" cy="183"/>
            </a:xfrm>
            <a:prstGeom prst="rect">
              <a:avLst/>
            </a:prstGeom>
            <a:noFill/>
            <a:ln w="9525">
              <a:noFill/>
            </a:ln>
          </p:spPr>
        </p:pic>
        <p:pic>
          <p:nvPicPr>
            <p:cNvPr id="11272" name="Picture 8" descr="xlights1[1]"/>
            <p:cNvPicPr>
              <a:picLocks noChangeAspect="1"/>
            </p:cNvPicPr>
            <p:nvPr/>
          </p:nvPicPr>
          <p:blipFill>
            <a:blip r:embed="rId3"/>
            <a:stretch>
              <a:fillRect/>
            </a:stretch>
          </p:blipFill>
          <p:spPr>
            <a:xfrm>
              <a:off x="71" y="0"/>
              <a:ext cx="5689" cy="183"/>
            </a:xfrm>
            <a:prstGeom prst="rect">
              <a:avLst/>
            </a:prstGeom>
            <a:noFill/>
            <a:ln w="9525">
              <a:noFill/>
            </a:ln>
          </p:spPr>
        </p:pic>
        <p:pic>
          <p:nvPicPr>
            <p:cNvPr id="11273" name="Picture 9" descr="xlights1[1]"/>
            <p:cNvPicPr>
              <a:picLocks noChangeAspect="1"/>
            </p:cNvPicPr>
            <p:nvPr/>
          </p:nvPicPr>
          <p:blipFill>
            <a:blip r:embed="rId3"/>
            <a:stretch>
              <a:fillRect/>
            </a:stretch>
          </p:blipFill>
          <p:spPr>
            <a:xfrm rot="10800000">
              <a:off x="0" y="4135"/>
              <a:ext cx="5760" cy="185"/>
            </a:xfrm>
            <a:prstGeom prst="rect">
              <a:avLst/>
            </a:prstGeom>
            <a:noFill/>
            <a:ln w="9525">
              <a:noFill/>
            </a:ln>
          </p:spPr>
        </p:pic>
        <p:pic>
          <p:nvPicPr>
            <p:cNvPr id="11274" name="Picture 10" descr="xlights1[1]"/>
            <p:cNvPicPr>
              <a:picLocks noChangeAspect="1"/>
            </p:cNvPicPr>
            <p:nvPr/>
          </p:nvPicPr>
          <p:blipFill>
            <a:blip r:embed="rId3"/>
            <a:stretch>
              <a:fillRect/>
            </a:stretch>
          </p:blipFill>
          <p:spPr>
            <a:xfrm rot="5400000">
              <a:off x="3530" y="2090"/>
              <a:ext cx="4320" cy="139"/>
            </a:xfrm>
            <a:prstGeom prst="rect">
              <a:avLst/>
            </a:prstGeom>
            <a:noFill/>
            <a:ln w="9525">
              <a:noFill/>
            </a:ln>
          </p:spPr>
        </p:pic>
      </p:grpSp>
      <p:sp>
        <p:nvSpPr>
          <p:cNvPr id="11270" name="WordArt 11"/>
          <p:cNvSpPr>
            <a:spLocks noTextEdit="1"/>
          </p:cNvSpPr>
          <p:nvPr/>
        </p:nvSpPr>
        <p:spPr>
          <a:xfrm>
            <a:off x="4267200" y="2311400"/>
            <a:ext cx="3759200" cy="1502833"/>
          </a:xfrm>
          <a:prstGeom prst="rect">
            <a:avLst/>
          </a:prstGeom>
        </p:spPr>
        <p:txBody>
          <a:bodyPr wrap="none" fromWordArt="1">
            <a:prstTxWarp prst="textPlain">
              <a:avLst>
                <a:gd name="adj" fmla="val 50000"/>
              </a:avLst>
            </a:prstTxWarp>
            <a:normAutofit/>
          </a:bodyPr>
          <a:lstStyle/>
          <a:p>
            <a:pPr algn="ctr"/>
            <a:r>
              <a:rPr lang="en-US" sz="4800">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Impact" panose="020B0806030902050204" charset="0"/>
                <a:ea typeface="Impact" panose="020B0806030902050204" charset="0"/>
              </a:rPr>
              <a:t>19     5</a:t>
            </a:r>
          </a:p>
        </p:txBody>
      </p:sp>
      <p:sp>
        <p:nvSpPr>
          <p:cNvPr id="2" name="Rectangles 1"/>
          <p:cNvSpPr/>
          <p:nvPr/>
        </p:nvSpPr>
        <p:spPr>
          <a:xfrm>
            <a:off x="4419600" y="240030"/>
            <a:ext cx="3454400" cy="50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altLang="en-US" sz="3200" b="1">
                <a:solidFill>
                  <a:schemeClr val="tx1"/>
                </a:solidFill>
                <a:latin typeface="Arial" panose="020B0604020202020204" pitchFamily="34" charset="0"/>
                <a:cs typeface="Arial" panose="020B0604020202020204" pitchFamily="34" charset="0"/>
              </a:rPr>
              <a:t>Ngày sinh nhật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path" presetSubtype="0" accel="50000" decel="50000" fill="hold" grpId="0" nodeType="clickEffect">
                                  <p:stCondLst>
                                    <p:cond delay="0"/>
                                  </p:stCondLst>
                                  <p:childTnLst>
                                    <p:animMotion origin="layout" path="M 0 0 L 0.029 0.091 L 0.125 0.091 L 0.048 0.147 L 0.077 0.238 L 0 0.182 L -0.077 0.238 L -0.048 0.147 L -0.125 0.091 L -0.029 0.091 L 0 0 Z" pathEditMode="relative" ptsTypes="">
                                      <p:cBhvr>
                                        <p:cTn id="6" dur="2000" fill="hold"/>
                                        <p:tgtEl>
                                          <p:spTgt spid="112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7" presetClass="path" presetSubtype="0" accel="50000" decel="50000" fill="hold"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 dur="2000" fill="hold"/>
                                        <p:tgtEl>
                                          <p:spTgt spid="11270">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2291" name="Rectangle 3"/>
          <p:cNvSpPr>
            <a:spLocks noGrp="1"/>
          </p:cNvSpPr>
          <p:nvPr>
            <p:ph type="body" idx="4294967295"/>
          </p:nvPr>
        </p:nvSpPr>
        <p:spPr>
          <a:xfrm>
            <a:off x="609600" y="-1143000"/>
            <a:ext cx="10972800" cy="8168217"/>
          </a:xfrm>
        </p:spPr>
        <p:txBody>
          <a:bodyPr vert="horz" wrap="square" lIns="121920" tIns="60960" rIns="121920" bIns="60960" anchor="t" anchorCtr="0"/>
          <a:lstStyle/>
          <a:p>
            <a:pPr eaLnBrk="1" hangingPunct="1"/>
            <a:endParaRPr dirty="0"/>
          </a:p>
        </p:txBody>
      </p:sp>
      <p:pic>
        <p:nvPicPr>
          <p:cNvPr id="12292" name="Picture 4" descr="dong ho"/>
          <p:cNvPicPr>
            <a:picLocks noChangeAspect="1"/>
          </p:cNvPicPr>
          <p:nvPr/>
        </p:nvPicPr>
        <p:blipFill>
          <a:blip r:embed="rId3"/>
          <a:stretch>
            <a:fillRect/>
          </a:stretch>
        </p:blipFill>
        <p:spPr>
          <a:xfrm>
            <a:off x="1447800" y="190500"/>
            <a:ext cx="9410065" cy="666750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p:txBody>
          <a:bodyPr vert="horz" wrap="square" lIns="121920" tIns="60960" rIns="121920" bIns="60960" anchor="ctr" anchorCtr="0"/>
          <a:lstStyle/>
          <a:p>
            <a:pPr eaLnBrk="1" hangingPunct="1"/>
            <a:endParaRPr dirty="0"/>
          </a:p>
        </p:txBody>
      </p:sp>
      <p:sp>
        <p:nvSpPr>
          <p:cNvPr id="13315" name="Rectangle 3"/>
          <p:cNvSpPr>
            <a:spLocks noGrp="1"/>
          </p:cNvSpPr>
          <p:nvPr>
            <p:ph type="body" idx="4294967295"/>
          </p:nvPr>
        </p:nvSpPr>
        <p:spPr/>
        <p:txBody>
          <a:bodyPr vert="horz" wrap="square" lIns="121920" tIns="60960" rIns="121920" bIns="60960" anchor="t" anchorCtr="0"/>
          <a:lstStyle/>
          <a:p>
            <a:pPr eaLnBrk="1" hangingPunct="1"/>
            <a:endParaRPr dirty="0"/>
          </a:p>
        </p:txBody>
      </p:sp>
      <p:pic>
        <p:nvPicPr>
          <p:cNvPr id="13316" name="Picture 4" descr="dien thoai"/>
          <p:cNvPicPr>
            <a:picLocks noChangeAspect="1"/>
          </p:cNvPicPr>
          <p:nvPr/>
        </p:nvPicPr>
        <p:blipFill>
          <a:blip r:embed="rId3"/>
          <a:stretch>
            <a:fillRect/>
          </a:stretch>
        </p:blipFill>
        <p:spPr>
          <a:xfrm>
            <a:off x="609600" y="457200"/>
            <a:ext cx="10367010" cy="711962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wedge">
                                      <p:cBhvr>
                                        <p:cTn id="7"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4338" name="Rectangle 2"/>
          <p:cNvSpPr/>
          <p:nvPr/>
        </p:nvSpPr>
        <p:spPr>
          <a:xfrm>
            <a:off x="0" y="-1143000"/>
            <a:ext cx="12192000" cy="9144000"/>
          </a:xfrm>
          <a:prstGeom prst="rect">
            <a:avLst/>
          </a:prstGeom>
          <a:gradFill rotWithShape="1">
            <a:gsLst>
              <a:gs pos="0">
                <a:srgbClr val="FFFF99"/>
              </a:gs>
              <a:gs pos="100000">
                <a:srgbClr val="99FF33"/>
              </a:gs>
            </a:gsLst>
            <a:lin ang="5400000" scaled="1"/>
            <a:tileRect/>
          </a:gradFill>
          <a:ln w="9525" cap="flat" cmpd="sng">
            <a:solidFill>
              <a:schemeClr val="tx1"/>
            </a:solidFill>
            <a:prstDash val="solid"/>
            <a:miter/>
            <a:headEnd type="none" w="med" len="med"/>
            <a:tailEnd type="none" w="med" len="med"/>
          </a:ln>
        </p:spPr>
        <p:txBody>
          <a:bodyPr wrap="none" anchor="ctr" anchorCtr="0"/>
          <a:lstStyle/>
          <a:p>
            <a:endParaRPr sz="100" dirty="0">
              <a:latin typeface=".VnTime" pitchFamily="34" charset="0"/>
            </a:endParaRPr>
          </a:p>
        </p:txBody>
      </p:sp>
      <p:pic>
        <p:nvPicPr>
          <p:cNvPr id="2" name="Content Placeholder 1" descr="butterfly_87je9ydn (1)"/>
          <p:cNvPicPr>
            <a:picLocks noGrp="1" noChangeAspect="1"/>
          </p:cNvPicPr>
          <p:nvPr>
            <p:ph idx="1"/>
          </p:nvPr>
        </p:nvPicPr>
        <p:blipFill>
          <a:blip r:embed="rId3"/>
          <a:stretch>
            <a:fillRect/>
          </a:stretch>
        </p:blipFill>
        <p:spPr>
          <a:xfrm>
            <a:off x="0" y="-1845945"/>
            <a:ext cx="13006070" cy="9523095"/>
          </a:xfrm>
          <a:prstGeom prst="rect">
            <a:avLst/>
          </a:prstGeom>
        </p:spPr>
      </p:pic>
      <p:pic>
        <p:nvPicPr>
          <p:cNvPr id="14346" name="Picture 10" descr="lich"/>
          <p:cNvPicPr>
            <a:picLocks noChangeAspect="1"/>
          </p:cNvPicPr>
          <p:nvPr/>
        </p:nvPicPr>
        <p:blipFill>
          <a:blip r:embed="rId4"/>
          <a:stretch>
            <a:fillRect/>
          </a:stretch>
        </p:blipFill>
        <p:spPr>
          <a:xfrm>
            <a:off x="1600200" y="304800"/>
            <a:ext cx="9042400" cy="660400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edge">
                                      <p:cBhvr>
                                        <p:cTn id="7" dur="2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en o to"/>
          <p:cNvPicPr>
            <a:picLocks noChangeAspect="1"/>
          </p:cNvPicPr>
          <p:nvPr/>
        </p:nvPicPr>
        <p:blipFill>
          <a:blip r:embed="rId3"/>
          <a:stretch>
            <a:fillRect/>
          </a:stretch>
        </p:blipFill>
        <p:spPr>
          <a:xfrm>
            <a:off x="3124200" y="0"/>
            <a:ext cx="5833745" cy="3269615"/>
          </a:xfrm>
          <a:prstGeom prst="rect">
            <a:avLst/>
          </a:prstGeom>
          <a:noFill/>
          <a:ln w="9525">
            <a:noFill/>
          </a:ln>
        </p:spPr>
      </p:pic>
      <p:pic>
        <p:nvPicPr>
          <p:cNvPr id="15365" name="Picture 5" descr="bien xe may"/>
          <p:cNvPicPr>
            <a:picLocks noChangeAspect="1"/>
          </p:cNvPicPr>
          <p:nvPr/>
        </p:nvPicPr>
        <p:blipFill>
          <a:blip r:embed="rId4"/>
          <a:stretch>
            <a:fillRect/>
          </a:stretch>
        </p:blipFill>
        <p:spPr>
          <a:xfrm>
            <a:off x="533400" y="3493135"/>
            <a:ext cx="4932680" cy="3364865"/>
          </a:xfrm>
          <a:prstGeom prst="rect">
            <a:avLst/>
          </a:prstGeom>
          <a:noFill/>
          <a:ln w="9525">
            <a:noFill/>
          </a:ln>
        </p:spPr>
      </p:pic>
      <p:pic>
        <p:nvPicPr>
          <p:cNvPr id="15366" name="Picture 6" descr="bien xe"/>
          <p:cNvPicPr>
            <a:picLocks noChangeAspect="1"/>
          </p:cNvPicPr>
          <p:nvPr/>
        </p:nvPicPr>
        <p:blipFill>
          <a:blip r:embed="rId5"/>
          <a:stretch>
            <a:fillRect/>
          </a:stretch>
        </p:blipFill>
        <p:spPr>
          <a:xfrm>
            <a:off x="6248400" y="3429000"/>
            <a:ext cx="5198745" cy="329311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ssolve">
                                      <p:cBhvr>
                                        <p:cTn id="12" dur="5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vert="horz" wrap="square" lIns="121920" tIns="60960" rIns="121920" bIns="60960" anchor="ctr" anchorCtr="0"/>
          <a:lstStyle/>
          <a:p>
            <a:endParaRPr dirty="0"/>
          </a:p>
        </p:txBody>
      </p:sp>
      <p:sp>
        <p:nvSpPr>
          <p:cNvPr id="16387" name="Rectangle 3"/>
          <p:cNvSpPr>
            <a:spLocks noGrp="1"/>
          </p:cNvSpPr>
          <p:nvPr>
            <p:ph idx="1"/>
          </p:nvPr>
        </p:nvSpPr>
        <p:spPr/>
        <p:txBody>
          <a:bodyPr vert="horz" wrap="square" lIns="121920" tIns="60960" rIns="121920" bIns="60960" anchor="t" anchorCtr="0"/>
          <a:lstStyle/>
          <a:p>
            <a:endParaRPr dirty="0"/>
          </a:p>
        </p:txBody>
      </p:sp>
      <p:pic>
        <p:nvPicPr>
          <p:cNvPr id="16388" name="Picture 7" descr="nhieu t"/>
          <p:cNvPicPr>
            <a:picLocks noChangeAspect="1"/>
          </p:cNvPicPr>
          <p:nvPr/>
        </p:nvPicPr>
        <p:blipFill>
          <a:blip r:embed="rId3"/>
          <a:stretch>
            <a:fillRect/>
          </a:stretch>
        </p:blipFill>
        <p:spPr>
          <a:xfrm>
            <a:off x="304800" y="274955"/>
            <a:ext cx="11216640" cy="6431915"/>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vert="horz" wrap="square" lIns="121920" tIns="60960" rIns="121920" bIns="60960" anchor="ctr" anchorCtr="0"/>
          <a:lstStyle/>
          <a:p>
            <a:endParaRPr dirty="0"/>
          </a:p>
        </p:txBody>
      </p:sp>
      <p:sp>
        <p:nvSpPr>
          <p:cNvPr id="17411" name="Rectangle 3"/>
          <p:cNvSpPr>
            <a:spLocks noGrp="1"/>
          </p:cNvSpPr>
          <p:nvPr>
            <p:ph idx="1"/>
          </p:nvPr>
        </p:nvSpPr>
        <p:spPr/>
        <p:txBody>
          <a:bodyPr vert="horz" wrap="square" lIns="121920" tIns="60960" rIns="121920" bIns="60960" anchor="t" anchorCtr="0"/>
          <a:lstStyle/>
          <a:p>
            <a:endParaRPr dirty="0"/>
          </a:p>
        </p:txBody>
      </p:sp>
      <p:pic>
        <p:nvPicPr>
          <p:cNvPr id="17412" name="Picture 4" descr="so nha"/>
          <p:cNvPicPr>
            <a:picLocks noChangeAspect="1"/>
          </p:cNvPicPr>
          <p:nvPr/>
        </p:nvPicPr>
        <p:blipFill>
          <a:blip r:embed="rId3"/>
          <a:stretch>
            <a:fillRect/>
          </a:stretch>
        </p:blipFill>
        <p:spPr>
          <a:xfrm>
            <a:off x="296545" y="237490"/>
            <a:ext cx="11625580" cy="6391910"/>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edge">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152400" y="0"/>
            <a:ext cx="2658533" cy="2048933"/>
          </a:xfrm>
          <a:prstGeom prst="rect">
            <a:avLst/>
          </a:prstGeom>
          <a:noFill/>
          <a:ln w="9525">
            <a:noFill/>
          </a:ln>
        </p:spPr>
      </p:pic>
      <p:sp>
        <p:nvSpPr>
          <p:cNvPr id="2" name="Title 1"/>
          <p:cNvSpPr>
            <a:spLocks noGrp="1"/>
          </p:cNvSpPr>
          <p:nvPr>
            <p:ph type="title"/>
          </p:nvPr>
        </p:nvSpPr>
        <p:spPr>
          <a:xfrm>
            <a:off x="505460" y="274955"/>
            <a:ext cx="11076940" cy="1143000"/>
          </a:xfrm>
        </p:spPr>
        <p:txBody>
          <a:bodyPr>
            <a:prstTxWarp prst="textWave4">
              <a:avLst/>
            </a:prstTxWarp>
          </a:bodyPr>
          <a:lstStyle/>
          <a:p>
            <a:r>
              <a:rPr lang="vi-VN" altLang="en-US">
                <a:ln w="22225">
                  <a:solidFill>
                    <a:sysClr val="windowText" lastClr="000000"/>
                  </a:solidFill>
                  <a:prstDash val="solid"/>
                </a:ln>
                <a:solidFill>
                  <a:schemeClr val="accent2">
                    <a:lumMod val="40000"/>
                    <a:lumOff val="60000"/>
                  </a:schemeClr>
                </a:solidFill>
                <a:effectLst/>
              </a:rPr>
              <a:t>Trò chơi: Thi xem ai nhanh</a:t>
            </a:r>
          </a:p>
        </p:txBody>
      </p:sp>
      <p:sp>
        <p:nvSpPr>
          <p:cNvPr id="3" name="Content Placeholder 2"/>
          <p:cNvSpPr>
            <a:spLocks noGrp="1"/>
          </p:cNvSpPr>
          <p:nvPr>
            <p:ph sz="half" idx="1"/>
          </p:nvPr>
        </p:nvSpPr>
        <p:spPr>
          <a:xfrm>
            <a:off x="1143000" y="1981200"/>
            <a:ext cx="10137775" cy="4526280"/>
          </a:xfrm>
        </p:spPr>
        <p:txBody>
          <a:bodyPr/>
          <a:lstStyle/>
          <a:p>
            <a:r>
              <a:rPr lang="vi-VN" altLang="en-US" b="1">
                <a:solidFill>
                  <a:srgbClr val="FF0000"/>
                </a:solidFill>
              </a:rPr>
              <a:t>+ Cách chơi: Với các số điện thoại khẩn cấp là 113, 114, 115. Nhiệm vụ của các con là khi cô mở hình ảnh gì? các con phải lấy hột hạt về xếp thật nhanh số điện thoại tương ứng với hình ảnh đó ra trước mặt. Khi cô mở đáp án chúng mình xem đáp án của chúng mình có đúng không nhé.</a:t>
            </a:r>
          </a:p>
          <a:p>
            <a:r>
              <a:rPr lang="vi-VN" altLang="en-US" b="1">
                <a:solidFill>
                  <a:srgbClr val="FF0000"/>
                </a:solidFill>
              </a:rPr>
              <a:t>+ Luật chơi: Bạn nào xếp sai sẽ hát 1 bài nhé.</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A4ECC1E-F99C-1467-2925-1401E993759E}"/>
              </a:ext>
            </a:extLst>
          </p:cNvPr>
          <p:cNvPicPr>
            <a:picLocks noChangeAspect="1"/>
          </p:cNvPicPr>
          <p:nvPr/>
        </p:nvPicPr>
        <p:blipFill rotWithShape="1">
          <a:blip r:embed="rId3">
            <a:extLst>
              <a:ext uri="{28A0092B-C50C-407E-A947-70E740481C1C}">
                <a14:useLocalDpi xmlns:a14="http://schemas.microsoft.com/office/drawing/2010/main" val="0"/>
              </a:ext>
            </a:extLst>
          </a:blip>
          <a:srcRect t="56450" b="3761"/>
          <a:stretch/>
        </p:blipFill>
        <p:spPr>
          <a:xfrm>
            <a:off x="20" y="1282"/>
            <a:ext cx="12191980" cy="6856718"/>
          </a:xfrm>
          <a:prstGeom prst="rect">
            <a:avLst/>
          </a:prstGeom>
        </p:spPr>
      </p:pic>
      <p:sp>
        <p:nvSpPr>
          <p:cNvPr id="4" name="Hộp Văn bản 3">
            <a:extLst>
              <a:ext uri="{FF2B5EF4-FFF2-40B4-BE49-F238E27FC236}">
                <a16:creationId xmlns:a16="http://schemas.microsoft.com/office/drawing/2014/main" id="{63C47A20-0A57-7BFC-775E-B653942397AF}"/>
              </a:ext>
            </a:extLst>
          </p:cNvPr>
          <p:cNvSpPr txBox="1"/>
          <p:nvPr/>
        </p:nvSpPr>
        <p:spPr>
          <a:xfrm>
            <a:off x="644471" y="1066800"/>
            <a:ext cx="10134600" cy="3416320"/>
          </a:xfrm>
          <a:prstGeom prst="rect">
            <a:avLst/>
          </a:prstGeom>
          <a:noFill/>
        </p:spPr>
        <p:txBody>
          <a:bodyPr wrap="square">
            <a:spAutoFit/>
          </a:bodyPr>
          <a:lstStyle/>
          <a:p>
            <a:pPr algn="just"/>
            <a:r>
              <a:rPr lang="vi-VN" sz="2400" b="1" i="0">
                <a:solidFill>
                  <a:srgbClr val="0B75A0"/>
                </a:solidFill>
                <a:effectLst/>
                <a:latin typeface="Times New Roman" panose="02020603050405020304" pitchFamily="18" charset="0"/>
              </a:rPr>
              <a:t>1. Kiến thức</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Trẻ hiểu ý nghĩa của các con số trong toán học được sử dụng trong cuộc sống hàng ngày: 113, 114, 115</a:t>
            </a:r>
          </a:p>
          <a:p>
            <a:pPr algn="just"/>
            <a:r>
              <a:rPr lang="vi-VN" sz="2400" b="1" i="0">
                <a:solidFill>
                  <a:srgbClr val="0B75A0"/>
                </a:solidFill>
                <a:effectLst/>
                <a:latin typeface="Times New Roman" panose="02020603050405020304" pitchFamily="18" charset="0"/>
              </a:rPr>
              <a:t>2. Kỹ năng</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Rèn trẻ khả năng quan sát, nhận biết, phân biệt</a:t>
            </a:r>
          </a:p>
          <a:p>
            <a:pPr algn="just"/>
            <a:r>
              <a:rPr lang="vi-VN" sz="2400" b="0" i="0">
                <a:solidFill>
                  <a:srgbClr val="0B75A0"/>
                </a:solidFill>
                <a:effectLst/>
                <a:latin typeface="Times New Roman" panose="02020603050405020304" pitchFamily="18" charset="0"/>
              </a:rPr>
              <a:t>- Kỹ năng đếm, sắp xếp, tư duy, phán đoán, tưởng tượng, kỹ năng ghi nhớ có chủ định.</a:t>
            </a:r>
          </a:p>
          <a:p>
            <a:pPr algn="just"/>
            <a:r>
              <a:rPr lang="vi-VN" sz="2400" b="1" i="0">
                <a:solidFill>
                  <a:srgbClr val="0B75A0"/>
                </a:solidFill>
                <a:effectLst/>
                <a:latin typeface="Times New Roman" panose="02020603050405020304" pitchFamily="18" charset="0"/>
              </a:rPr>
              <a:t>3. Thái độ</a:t>
            </a:r>
            <a:endParaRPr lang="vi-VN" sz="2400" b="0" i="0">
              <a:solidFill>
                <a:srgbClr val="0B75A0"/>
              </a:solidFill>
              <a:effectLst/>
              <a:latin typeface="Times New Roman" panose="02020603050405020304" pitchFamily="18" charset="0"/>
            </a:endParaRPr>
          </a:p>
          <a:p>
            <a:pPr algn="just"/>
            <a:r>
              <a:rPr lang="vi-VN" sz="2400" b="0" i="0">
                <a:solidFill>
                  <a:srgbClr val="0B75A0"/>
                </a:solidFill>
                <a:effectLst/>
                <a:latin typeface="Times New Roman" panose="02020603050405020304" pitchFamily="18" charset="0"/>
              </a:rPr>
              <a:t>- Giáo dục trẻ biết sử dụng các con số đúng lúc, đúng số, đúng thời điểm</a:t>
            </a:r>
          </a:p>
        </p:txBody>
      </p:sp>
      <p:sp>
        <p:nvSpPr>
          <p:cNvPr id="5" name="Hộp Văn bản 4">
            <a:extLst>
              <a:ext uri="{FF2B5EF4-FFF2-40B4-BE49-F238E27FC236}">
                <a16:creationId xmlns:a16="http://schemas.microsoft.com/office/drawing/2014/main" id="{260418C4-0CAB-C3D3-93C5-5E36A08092B8}"/>
              </a:ext>
            </a:extLst>
          </p:cNvPr>
          <p:cNvSpPr txBox="1"/>
          <p:nvPr/>
        </p:nvSpPr>
        <p:spPr>
          <a:xfrm>
            <a:off x="632847" y="666690"/>
            <a:ext cx="5011978" cy="400110"/>
          </a:xfrm>
          <a:prstGeom prst="rect">
            <a:avLst/>
          </a:prstGeom>
          <a:noFill/>
        </p:spPr>
        <p:txBody>
          <a:bodyPr wrap="square" rtlCol="0">
            <a:spAutoFit/>
          </a:bodyPr>
          <a:lstStyle/>
          <a:p>
            <a:r>
              <a:rPr lang="en-US" sz="2000" b="1">
                <a:solidFill>
                  <a:srgbClr val="0C75A3"/>
                </a:solidFill>
                <a:latin typeface="Times New Roman" panose="02020603050405020304" pitchFamily="18" charset="0"/>
                <a:cs typeface="Times New Roman" panose="02020603050405020304" pitchFamily="18" charset="0"/>
              </a:rPr>
              <a:t>I. MỤC ĐÍCH - YÊU CẦU</a:t>
            </a:r>
          </a:p>
        </p:txBody>
      </p:sp>
    </p:spTree>
    <p:extLst>
      <p:ext uri="{BB962C8B-B14F-4D97-AF65-F5344CB8AC3E}">
        <p14:creationId xmlns:p14="http://schemas.microsoft.com/office/powerpoint/2010/main" val="37742960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descr="57"/>
          <p:cNvPicPr>
            <a:picLocks noGrp="1" noChangeAspect="1"/>
          </p:cNvPicPr>
          <p:nvPr>
            <p:ph sz="half" idx="1"/>
          </p:nvPr>
        </p:nvPicPr>
        <p:blipFill>
          <a:blip r:embed="rId4"/>
          <a:stretch>
            <a:fillRect/>
          </a:stretch>
        </p:blipFill>
        <p:spPr>
          <a:xfrm>
            <a:off x="50165" y="635"/>
            <a:ext cx="12141835" cy="6847205"/>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custDataLst>
              <p:tags r:id="rId1"/>
            </p:custDataLst>
          </p:nvPr>
        </p:nvSpPr>
        <p:spPr>
          <a:xfrm>
            <a:off x="2996565" y="1296035"/>
            <a:ext cx="7465060" cy="2899410"/>
          </a:xfrm>
          <a:prstGeom prst="rect">
            <a:avLst/>
          </a:prstGeom>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threePt" dir="t"/>
            </a:scene3d>
          </a:bodyPr>
          <a:lstStyle/>
          <a:p>
            <a:pPr algn="ctr"/>
            <a:r>
              <a:rPr lang="en-US" sz="218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1-xe-phong-chay-chua-chay"/>
          <p:cNvPicPr>
            <a:picLocks noGrp="1" noChangeAspect="1"/>
          </p:cNvPicPr>
          <p:nvPr>
            <p:ph idx="1"/>
          </p:nvPr>
        </p:nvPicPr>
        <p:blipFill>
          <a:blip r:embed="rId4"/>
          <a:srcRect t="25309"/>
          <a:stretch>
            <a:fillRect/>
          </a:stretch>
        </p:blipFill>
        <p:spPr>
          <a:xfrm>
            <a:off x="-847" y="-1143847"/>
            <a:ext cx="12089553" cy="9144847"/>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463800" y="1378585"/>
            <a:ext cx="7886065" cy="3622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22225">
                  <a:solidFill>
                    <a:schemeClr val="accent2"/>
                  </a:solidFill>
                  <a:prstDash val="solid"/>
                </a:ln>
                <a:solidFill>
                  <a:srgbClr val="00B0F0"/>
                </a:solidFill>
                <a:effectLst/>
                <a:latin typeface="Impact" panose="020B0806030902050204" charset="0"/>
                <a:ea typeface="Impact" panose="020B0806030902050204" charset="0"/>
                <a:sym typeface="+mn-ea"/>
              </a:rPr>
              <a:t>114</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1" descr="xe-cuu-thuong-115-8110-1586172593"/>
          <p:cNvPicPr>
            <a:picLocks noGrp="1" noChangeAspect="1"/>
          </p:cNvPicPr>
          <p:nvPr>
            <p:ph idx="1"/>
          </p:nvPr>
        </p:nvPicPr>
        <p:blipFill>
          <a:blip r:embed="rId4"/>
          <a:stretch>
            <a:fillRect/>
          </a:stretch>
        </p:blipFill>
        <p:spPr>
          <a:xfrm>
            <a:off x="76200" y="-1143212"/>
            <a:ext cx="12158133" cy="9113520"/>
          </a:xfrm>
          <a:prstGeom prst="rect">
            <a:avLst/>
          </a:prstGeom>
          <a:noFill/>
          <a:ln w="9525">
            <a:noFill/>
          </a:ln>
        </p:spPr>
      </p:pic>
      <p:pic>
        <p:nvPicPr>
          <p:cNvPr id="88068" name="Picture 4" descr="Bellcoll"/>
          <p:cNvPicPr>
            <a:picLocks noGrp="1" noChangeAspect="1"/>
          </p:cNvPicPr>
          <p:nvPr>
            <p:ph sz="half" idx="2"/>
          </p:nvPr>
        </p:nvPicPr>
        <p:blipFill>
          <a:blip r:embed="rId5"/>
          <a:srcRect/>
          <a:stretch>
            <a:fillRect/>
          </a:stretch>
        </p:blipFill>
        <p:spPr>
          <a:xfrm>
            <a:off x="3810000" y="5139690"/>
            <a:ext cx="2672715" cy="1375410"/>
          </a:xfrm>
          <a:prstGeom prst="rect">
            <a:avLst/>
          </a:prstGeom>
          <a:noFill/>
          <a:ln w="9525">
            <a:noFill/>
          </a:ln>
        </p:spPr>
      </p:pic>
      <p:pic>
        <p:nvPicPr>
          <p:cNvPr id="14344" name="Picture 4" descr="Bellcoll"/>
          <p:cNvPicPr>
            <a:picLocks noChangeAspect="1"/>
          </p:cNvPicPr>
          <p:nvPr/>
        </p:nvPicPr>
        <p:blipFill>
          <a:blip r:embed="rId5"/>
          <a:stretch>
            <a:fillRect/>
          </a:stretch>
        </p:blipFill>
        <p:spPr>
          <a:xfrm>
            <a:off x="9982412" y="1828588"/>
            <a:ext cx="1635760" cy="2025227"/>
          </a:xfrm>
          <a:prstGeom prst="rect">
            <a:avLst/>
          </a:prstGeom>
          <a:noFill/>
          <a:ln w="9525">
            <a:noFill/>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6" name="chimes.wav"/>
          </p:stSnd>
        </p:sndAc>
      </p:transition>
    </mc:Choice>
    <mc:Fallback>
      <p:transition spd="slow">
        <p:fade/>
        <p:sndAc>
          <p:stSnd>
            <p:snd r:embed="rId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8068"/>
                                        </p:tgtEl>
                                        <p:attrNameLst>
                                          <p:attrName>style.visibility</p:attrName>
                                        </p:attrNameLst>
                                      </p:cBhvr>
                                      <p:to>
                                        <p:strVal val="visible"/>
                                      </p:to>
                                    </p:set>
                                    <p:animEffect transition="in" filter="dissolve">
                                      <p:cBhvr>
                                        <p:cTn id="12" dur="500"/>
                                        <p:tgtEl>
                                          <p:spTgt spid="88068"/>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14344"/>
                                        </p:tgtEl>
                                        <p:attrNameLst>
                                          <p:attrName>style.visibility</p:attrName>
                                        </p:attrNameLst>
                                      </p:cBhvr>
                                      <p:to>
                                        <p:strVal val="visible"/>
                                      </p:to>
                                    </p:set>
                                    <p:animEffect transition="in" filter="fade">
                                      <p:cBhvr>
                                        <p:cTn id="17" dur="770" decel="100000"/>
                                        <p:tgtEl>
                                          <p:spTgt spid="14344"/>
                                        </p:tgtEl>
                                      </p:cBhvr>
                                    </p:animEffect>
                                    <p:animScale>
                                      <p:cBhvr>
                                        <p:cTn id="18" dur="770" decel="100000"/>
                                        <p:tgtEl>
                                          <p:spTgt spid="14344"/>
                                        </p:tgtEl>
                                      </p:cBhvr>
                                      <p:from x="10000" y="10000"/>
                                      <p:to x="200000" y="450000"/>
                                    </p:animScale>
                                    <p:animScale>
                                      <p:cBhvr>
                                        <p:cTn id="19" dur="1230" accel="100000" fill="hold">
                                          <p:stCondLst>
                                            <p:cond delay="770"/>
                                          </p:stCondLst>
                                        </p:cTn>
                                        <p:tgtEl>
                                          <p:spTgt spid="14344"/>
                                        </p:tgtEl>
                                      </p:cBhvr>
                                      <p:from x="200000" y="450000"/>
                                      <p:to x="100000" y="100000"/>
                                    </p:animScale>
                                    <p:set>
                                      <p:cBhvr>
                                        <p:cTn id="20" dur="770" fill="hold"/>
                                        <p:tgtEl>
                                          <p:spTgt spid="14344"/>
                                        </p:tgtEl>
                                        <p:attrNameLst>
                                          <p:attrName>ppt_x</p:attrName>
                                        </p:attrNameLst>
                                      </p:cBhvr>
                                      <p:to>
                                        <p:strVal val="(0.5)"/>
                                      </p:to>
                                    </p:set>
                                    <p:anim from="(0.5)" to="(#ppt_x)" calcmode="lin" valueType="num">
                                      <p:cBhvr>
                                        <p:cTn id="21" dur="1230" accel="100000" fill="hold">
                                          <p:stCondLst>
                                            <p:cond delay="770"/>
                                          </p:stCondLst>
                                        </p:cTn>
                                        <p:tgtEl>
                                          <p:spTgt spid="14344"/>
                                        </p:tgtEl>
                                        <p:attrNameLst>
                                          <p:attrName>ppt_x</p:attrName>
                                        </p:attrNameLst>
                                      </p:cBhvr>
                                    </p:anim>
                                    <p:set>
                                      <p:cBhvr>
                                        <p:cTn id="22" dur="770" fill="hold"/>
                                        <p:tgtEl>
                                          <p:spTgt spid="14344"/>
                                        </p:tgtEl>
                                        <p:attrNameLst>
                                          <p:attrName>ppt_y</p:attrName>
                                        </p:attrNameLst>
                                      </p:cBhvr>
                                      <p:to>
                                        <p:strVal val="(#ppt_y+0.4)"/>
                                      </p:to>
                                    </p:set>
                                    <p:anim from="(#ppt_y+0.4)" to="(#ppt_y)" calcmode="lin" valueType="num">
                                      <p:cBhvr>
                                        <p:cTn id="23" dur="1230" accel="100000" fill="hold">
                                          <p:stCondLst>
                                            <p:cond delay="770"/>
                                          </p:stCondLst>
                                        </p:cTn>
                                        <p:tgtEl>
                                          <p:spTgt spid="14344"/>
                                        </p:tgtEl>
                                        <p:attrNameLst>
                                          <p:attrName>ppt_y</p:attrName>
                                        </p:attrNameLst>
                                      </p:cBhvr>
                                    </p:anim>
                                  </p:childTnLst>
                                  <p:subTnLst>
                                    <p:audio>
                                      <p:cMediaNode>
                                        <p:cTn display="0" masterRel="sameClick">
                                          <p:stCondLst>
                                            <p:cond evt="begin" delay="0">
                                              <p:tn val="15"/>
                                            </p:cond>
                                          </p:stCondLst>
                                          <p:endCondLst>
                                            <p:cond evt="onStopAudio" delay="0">
                                              <p:tgtEl>
                                                <p:sldTgt/>
                                              </p:tgtEl>
                                            </p:cond>
                                          </p:endCondLst>
                                        </p:cTn>
                                        <p:tgtEl>
                                          <p:sndTgt r:embed="rId3" name="Chuong Dong Ho=convert.wav"/>
                                        </p:tgtEl>
                                      </p:cMediaNode>
                                    </p:audio>
                                  </p:subTnLst>
                                </p:cTn>
                              </p:par>
                            </p:childTnLst>
                          </p:cTn>
                        </p:par>
                        <p:par>
                          <p:cTn id="24" fill="hold">
                            <p:stCondLst>
                              <p:cond delay="2000"/>
                            </p:stCondLst>
                            <p:childTnLst>
                              <p:par>
                                <p:cTn id="25" presetID="51" presetClass="exit" presetSubtype="0" fill="hold" nodeType="afterEffect">
                                  <p:stCondLst>
                                    <p:cond delay="0"/>
                                  </p:stCondLst>
                                  <p:childTnLst>
                                    <p:animEffect transition="out" filter="fade">
                                      <p:cBhvr>
                                        <p:cTn id="26" dur="770" accel="100000">
                                          <p:stCondLst>
                                            <p:cond delay="1230"/>
                                          </p:stCondLst>
                                        </p:cTn>
                                        <p:tgtEl>
                                          <p:spTgt spid="14344"/>
                                        </p:tgtEl>
                                      </p:cBhvr>
                                    </p:animEffect>
                                    <p:animScale>
                                      <p:cBhvr>
                                        <p:cTn id="27" dur="770" accel="100000">
                                          <p:stCondLst>
                                            <p:cond delay="1230"/>
                                          </p:stCondLst>
                                        </p:cTn>
                                        <p:tgtEl>
                                          <p:spTgt spid="14344"/>
                                        </p:tgtEl>
                                      </p:cBhvr>
                                      <p:from x="200000" y="450000"/>
                                      <p:to x="10000" y="10000"/>
                                    </p:animScale>
                                    <p:animScale>
                                      <p:cBhvr>
                                        <p:cTn id="28" dur="1230" decel="100000"/>
                                        <p:tgtEl>
                                          <p:spTgt spid="14344"/>
                                        </p:tgtEl>
                                      </p:cBhvr>
                                      <p:from x="100000" y="100000"/>
                                      <p:to x="200000" y="450000"/>
                                    </p:animScale>
                                    <p:anim from="(ppt_x)" to="(0.5)" calcmode="lin" valueType="num">
                                      <p:cBhvr>
                                        <p:cTn id="29" dur="1230" decel="100000"/>
                                        <p:tgtEl>
                                          <p:spTgt spid="14344"/>
                                        </p:tgtEl>
                                        <p:attrNameLst>
                                          <p:attrName>ppt_x</p:attrName>
                                        </p:attrNameLst>
                                      </p:cBhvr>
                                    </p:anim>
                                    <p:anim from="(0.5)" to="(0.5)" calcmode="lin" valueType="num">
                                      <p:cBhvr>
                                        <p:cTn id="30" dur="770">
                                          <p:stCondLst>
                                            <p:cond delay="1230"/>
                                          </p:stCondLst>
                                        </p:cTn>
                                        <p:tgtEl>
                                          <p:spTgt spid="14344"/>
                                        </p:tgtEl>
                                        <p:attrNameLst>
                                          <p:attrName>ppt_x</p:attrName>
                                        </p:attrNameLst>
                                      </p:cBhvr>
                                    </p:anim>
                                    <p:anim from="(ppt_y)" to="(ppt_y+0.4)" calcmode="lin" valueType="num">
                                      <p:cBhvr>
                                        <p:cTn id="31" dur="1230" decel="100000"/>
                                        <p:tgtEl>
                                          <p:spTgt spid="14344"/>
                                        </p:tgtEl>
                                        <p:attrNameLst>
                                          <p:attrName>ppt_y</p:attrName>
                                        </p:attrNameLst>
                                      </p:cBhvr>
                                    </p:anim>
                                    <p:anim from="(ppt_y)" to="(ppt_y)" calcmode="lin" valueType="num">
                                      <p:cBhvr>
                                        <p:cTn id="32" dur="770">
                                          <p:stCondLst>
                                            <p:cond delay="1230"/>
                                          </p:stCondLst>
                                        </p:cTn>
                                        <p:tgtEl>
                                          <p:spTgt spid="14344"/>
                                        </p:tgtEl>
                                        <p:attrNameLst>
                                          <p:attrName>ppt_y</p:attrName>
                                        </p:attrNameLst>
                                      </p:cBhvr>
                                    </p:anim>
                                    <p:set>
                                      <p:cBhvr>
                                        <p:cTn id="33" dur="1" fill="hold">
                                          <p:stCondLst>
                                            <p:cond delay="1999"/>
                                          </p:stCondLst>
                                        </p:cTn>
                                        <p:tgtEl>
                                          <p:spTgt spid="143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huong Dong Ho=convert.wav"/>
                                        </p:tgtEl>
                                      </p:cMediaNode>
                                    </p:audio>
                                  </p:subTnLst>
                                </p:cTn>
                              </p:par>
                            </p:childTnLst>
                          </p:cTn>
                        </p:par>
                      </p:childTnLst>
                    </p:cTn>
                  </p:par>
                  <p:par>
                    <p:cTn id="34" fill="hold">
                      <p:stCondLst>
                        <p:cond delay="indefinite"/>
                      </p:stCondLst>
                      <p:childTnLst>
                        <p:par>
                          <p:cTn id="35" fill="hold">
                            <p:stCondLst>
                              <p:cond delay="0"/>
                            </p:stCondLst>
                            <p:childTnLst>
                              <p:par>
                                <p:cTn id="36" presetID="6" presetClass="emph" presetSubtype="0" fill="hold" nodeType="clickEffect">
                                  <p:stCondLst>
                                    <p:cond delay="0"/>
                                  </p:stCondLst>
                                  <p:childTnLst>
                                    <p:animScale>
                                      <p:cBhvr>
                                        <p:cTn id="37" dur="2000" fill="hold"/>
                                        <p:tgtEl>
                                          <p:spTgt spid="14344"/>
                                        </p:tgtEl>
                                      </p:cBhvr>
                                      <p:by x="150000" y="150000"/>
                                    </p:animScale>
                                  </p:childTnLst>
                                </p:cTn>
                              </p:par>
                            </p:childTnLst>
                          </p:cTn>
                        </p:par>
                        <p:par>
                          <p:cTn id="38" fill="hold">
                            <p:stCondLst>
                              <p:cond delay="2000"/>
                            </p:stCondLst>
                            <p:childTnLst>
                              <p:par>
                                <p:cTn id="39" presetID="0" presetClass="path" presetSubtype="0" accel="50000" decel="50000" fill="hold" nodeType="afterEffect">
                                  <p:stCondLst>
                                    <p:cond delay="0"/>
                                  </p:stCondLst>
                                  <p:childTnLst>
                                    <p:animMotion origin="layout" path="M -3.33333E-6 6.66667E-6 L -0.475 0.19792 " pathEditMode="relative" ptsTypes="AA">
                                      <p:cBhvr>
                                        <p:cTn id="40" dur="2000" fill="hold"/>
                                        <p:tgtEl>
                                          <p:spTgt spid="1434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custDataLst>
              <p:tags r:id="rId1"/>
            </p:custDataLst>
          </p:nvPr>
        </p:nvSpPr>
        <p:spPr>
          <a:xfrm>
            <a:off x="2246630" y="1233170"/>
            <a:ext cx="8167370" cy="3870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700">
                <a:ln w="19050" cap="flat" cmpd="sng">
                  <a:solidFill>
                    <a:srgbClr val="99CCFF"/>
                  </a:solidFill>
                  <a:prstDash val="solid"/>
                  <a:headEnd type="none" w="med" len="med"/>
                  <a:tailEnd type="none" w="med" len="med"/>
                </a:ln>
                <a:solidFill>
                  <a:srgbClr val="00B0F0"/>
                </a:solidFill>
                <a:effectLst>
                  <a:outerShdw dist="35921" dir="2699999" algn="ctr" rotWithShape="0">
                    <a:srgbClr val="990000"/>
                  </a:outerShdw>
                </a:effectLst>
                <a:latin typeface="Impact" panose="020B0806030902050204" charset="0"/>
                <a:ea typeface="Impact" panose="020B0806030902050204" charset="0"/>
                <a:sym typeface="+mn-ea"/>
              </a:rPr>
              <a:t>115</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path" presetSubtype="0" accel="50000" decel="50000" fill="hold" grpId="0" nodeType="click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6" dur="2000" fill="hold"/>
                                        <p:tgtEl>
                                          <p:spTgt spid="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5"/>
          <a:stretch>
            <a:fillRect/>
          </a:stretch>
        </p:blipFill>
        <p:spPr>
          <a:xfrm>
            <a:off x="4267200" y="5029200"/>
            <a:ext cx="495300" cy="495300"/>
          </a:xfrm>
          <a:prstGeom prst="rect">
            <a:avLst/>
          </a:prstGeom>
        </p:spPr>
      </p:pic>
      <p:pic>
        <p:nvPicPr>
          <p:cNvPr id="2" name="Hình ảnh 1">
            <a:extLst>
              <a:ext uri="{FF2B5EF4-FFF2-40B4-BE49-F238E27FC236}">
                <a16:creationId xmlns:a16="http://schemas.microsoft.com/office/drawing/2014/main" id="{18C3DC29-C3CF-7714-17DE-7EDCAE80AFF0}"/>
              </a:ext>
            </a:extLst>
          </p:cNvPr>
          <p:cNvPicPr>
            <a:picLocks noChangeAspect="1"/>
          </p:cNvPicPr>
          <p:nvPr/>
        </p:nvPicPr>
        <p:blipFill rotWithShape="1">
          <a:blip r:embed="rId6">
            <a:extLst>
              <a:ext uri="{28A0092B-C50C-407E-A947-70E740481C1C}">
                <a14:useLocalDpi xmlns:a14="http://schemas.microsoft.com/office/drawing/2010/main" val="0"/>
              </a:ext>
            </a:extLst>
          </a:blip>
          <a:srcRect t="32647"/>
          <a:stretch/>
        </p:blipFill>
        <p:spPr>
          <a:xfrm>
            <a:off x="20" y="1282"/>
            <a:ext cx="12191980" cy="6856718"/>
          </a:xfrm>
          <a:prstGeom prst="rect">
            <a:avLst/>
          </a:prstGeom>
        </p:spPr>
      </p:pic>
      <p:pic>
        <p:nvPicPr>
          <p:cNvPr id="3" name="Picture 2" descr="Dạy trẻ biết cảm ơn và xin lỗi - Trường Mầm Non Sắc Màu An Khê">
            <a:extLst>
              <a:ext uri="{FF2B5EF4-FFF2-40B4-BE49-F238E27FC236}">
                <a16:creationId xmlns:a16="http://schemas.microsoft.com/office/drawing/2014/main" id="{EFE2A2CC-61BA-B3D6-4297-3F2A1A601A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75651"/>
            <a:ext cx="4879181" cy="48791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8"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6386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1">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C784288-E9D4-71F2-E53F-B56940968AD4}"/>
              </a:ext>
            </a:extLst>
          </p:cNvPr>
          <p:cNvPicPr>
            <a:picLocks noChangeAspect="1"/>
          </p:cNvPicPr>
          <p:nvPr/>
        </p:nvPicPr>
        <p:blipFill rotWithShape="1">
          <a:blip r:embed="rId3">
            <a:extLst>
              <a:ext uri="{28A0092B-C50C-407E-A947-70E740481C1C}">
                <a14:useLocalDpi xmlns:a14="http://schemas.microsoft.com/office/drawing/2010/main" val="0"/>
              </a:ext>
            </a:extLst>
          </a:blip>
          <a:srcRect t="12558" b="3188"/>
          <a:stretch/>
        </p:blipFill>
        <p:spPr>
          <a:xfrm>
            <a:off x="20" y="1282"/>
            <a:ext cx="12191980" cy="6856718"/>
          </a:xfrm>
          <a:prstGeom prst="rect">
            <a:avLst/>
          </a:prstGeom>
        </p:spPr>
      </p:pic>
      <p:sp>
        <p:nvSpPr>
          <p:cNvPr id="3" name="Hộp Văn bản 2">
            <a:extLst>
              <a:ext uri="{FF2B5EF4-FFF2-40B4-BE49-F238E27FC236}">
                <a16:creationId xmlns:a16="http://schemas.microsoft.com/office/drawing/2014/main" id="{B6F79E6C-5957-5412-A695-28FD5E7924EF}"/>
              </a:ext>
            </a:extLst>
          </p:cNvPr>
          <p:cNvSpPr txBox="1"/>
          <p:nvPr/>
        </p:nvSpPr>
        <p:spPr>
          <a:xfrm>
            <a:off x="1828800" y="457200"/>
            <a:ext cx="5011978"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 CHUẨN BỊ:</a:t>
            </a:r>
          </a:p>
        </p:txBody>
      </p:sp>
      <p:sp>
        <p:nvSpPr>
          <p:cNvPr id="5" name="Hộp Văn bản 4">
            <a:extLst>
              <a:ext uri="{FF2B5EF4-FFF2-40B4-BE49-F238E27FC236}">
                <a16:creationId xmlns:a16="http://schemas.microsoft.com/office/drawing/2014/main" id="{3B0F1F37-3973-98F3-092E-45A552BAEE8A}"/>
              </a:ext>
            </a:extLst>
          </p:cNvPr>
          <p:cNvSpPr txBox="1"/>
          <p:nvPr/>
        </p:nvSpPr>
        <p:spPr>
          <a:xfrm>
            <a:off x="1828800" y="1066800"/>
            <a:ext cx="8915400" cy="2677656"/>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vi-VN" sz="2800" b="1" i="1" u="sng">
                <a:solidFill>
                  <a:srgbClr val="0C75A3"/>
                </a:solidFill>
                <a:effectLst/>
                <a:latin typeface="Times New Roman" panose="02020603050405020304" pitchFamily="18" charset="0"/>
              </a:rPr>
              <a:t>Đồ dùng của cô</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Bảng to, bảng cho trẻ</a:t>
            </a:r>
          </a:p>
          <a:p>
            <a:pPr algn="just"/>
            <a:r>
              <a:rPr lang="vi-VN" sz="2800" b="0" i="0">
                <a:solidFill>
                  <a:srgbClr val="0C75A3"/>
                </a:solidFill>
                <a:effectLst/>
                <a:latin typeface="Times New Roman" panose="02020603050405020304" pitchFamily="18" charset="0"/>
              </a:rPr>
              <a:t>- Máy tính, các slide hình ảnh trình chiếu</a:t>
            </a:r>
          </a:p>
          <a:p>
            <a:pPr algn="just"/>
            <a:r>
              <a:rPr lang="vi-VN" sz="2800" b="1" i="1">
                <a:solidFill>
                  <a:srgbClr val="0C75A3"/>
                </a:solidFill>
                <a:effectLst/>
                <a:latin typeface="Times New Roman" panose="02020603050405020304" pitchFamily="18" charset="0"/>
              </a:rPr>
              <a:t>2. </a:t>
            </a:r>
            <a:r>
              <a:rPr lang="vi-VN" sz="2800" b="1" i="1" u="sng">
                <a:solidFill>
                  <a:srgbClr val="0C75A3"/>
                </a:solidFill>
                <a:effectLst/>
                <a:latin typeface="Times New Roman" panose="02020603050405020304" pitchFamily="18" charset="0"/>
              </a:rPr>
              <a:t>Đồ dùng của trẻ</a:t>
            </a:r>
            <a:r>
              <a:rPr lang="vi-VN" sz="2800" b="1" i="1">
                <a:solidFill>
                  <a:srgbClr val="0C75A3"/>
                </a:solidFill>
                <a:effectLst/>
                <a:latin typeface="Times New Roman" panose="02020603050405020304" pitchFamily="18" charset="0"/>
              </a:rPr>
              <a:t>:</a:t>
            </a:r>
            <a:endParaRPr lang="vi-VN" sz="2800" b="0" i="0">
              <a:solidFill>
                <a:srgbClr val="0C75A3"/>
              </a:solidFill>
              <a:effectLst/>
              <a:latin typeface="Times New Roman" panose="02020603050405020304" pitchFamily="18" charset="0"/>
            </a:endParaRPr>
          </a:p>
          <a:p>
            <a:pPr algn="just"/>
            <a:r>
              <a:rPr lang="vi-VN" sz="2800" b="0" i="0">
                <a:solidFill>
                  <a:srgbClr val="0C75A3"/>
                </a:solidFill>
                <a:effectLst/>
                <a:latin typeface="Times New Roman" panose="02020603050405020304" pitchFamily="18" charset="0"/>
              </a:rPr>
              <a:t>- Mỗi trẻ một rổ đồ dùng gồm các thẻ số từ 0 đến 9</a:t>
            </a:r>
          </a:p>
          <a:p>
            <a:pPr algn="just"/>
            <a:r>
              <a:rPr lang="vi-VN" sz="2800" b="0" i="0">
                <a:solidFill>
                  <a:srgbClr val="0C75A3"/>
                </a:solidFill>
                <a:effectLst/>
                <a:latin typeface="Times New Roman" panose="02020603050405020304" pitchFamily="18" charset="0"/>
              </a:rPr>
              <a:t>- Thẻ các số điện thoại 113, 114, 115 đủ số lượng trẻ</a:t>
            </a:r>
          </a:p>
        </p:txBody>
      </p:sp>
    </p:spTree>
    <p:extLst>
      <p:ext uri="{BB962C8B-B14F-4D97-AF65-F5344CB8AC3E}">
        <p14:creationId xmlns:p14="http://schemas.microsoft.com/office/powerpoint/2010/main" val="398221680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04" name="Picture 110603" descr="Picture1"/>
          <p:cNvPicPr>
            <a:picLocks noChangeAspect="1"/>
          </p:cNvPicPr>
          <p:nvPr/>
        </p:nvPicPr>
        <p:blipFill>
          <a:blip r:embed="rId3"/>
          <a:stretch>
            <a:fillRect/>
          </a:stretch>
        </p:blipFill>
        <p:spPr>
          <a:xfrm>
            <a:off x="4495800" y="4038600"/>
            <a:ext cx="2658533" cy="2048933"/>
          </a:xfrm>
          <a:prstGeom prst="rect">
            <a:avLst/>
          </a:prstGeom>
          <a:noFill/>
          <a:ln w="9525">
            <a:noFill/>
          </a:ln>
        </p:spPr>
      </p:pic>
      <p:pic>
        <p:nvPicPr>
          <p:cNvPr id="8" name="Picture 7" descr="8b642edc5a1c77a0477eee93394e252d"/>
          <p:cNvPicPr>
            <a:picLocks noChangeAspect="1"/>
          </p:cNvPicPr>
          <p:nvPr/>
        </p:nvPicPr>
        <p:blipFill>
          <a:blip r:embed="rId4"/>
          <a:stretch>
            <a:fillRect/>
          </a:stretch>
        </p:blipFill>
        <p:spPr>
          <a:xfrm>
            <a:off x="3137535" y="1747520"/>
            <a:ext cx="5748020" cy="4695825"/>
          </a:xfrm>
          <a:prstGeom prst="rect">
            <a:avLst/>
          </a:prstGeom>
        </p:spPr>
      </p:pic>
      <p:sp>
        <p:nvSpPr>
          <p:cNvPr id="3" name="Hộp Văn bản 2">
            <a:extLst>
              <a:ext uri="{FF2B5EF4-FFF2-40B4-BE49-F238E27FC236}">
                <a16:creationId xmlns:a16="http://schemas.microsoft.com/office/drawing/2014/main" id="{392C2B47-3BE3-1D4B-62DE-90A154D1E602}"/>
              </a:ext>
            </a:extLst>
          </p:cNvPr>
          <p:cNvSpPr txBox="1"/>
          <p:nvPr/>
        </p:nvSpPr>
        <p:spPr>
          <a:xfrm>
            <a:off x="533400" y="414655"/>
            <a:ext cx="7620000" cy="461665"/>
          </a:xfrm>
          <a:prstGeom prst="rect">
            <a:avLst/>
          </a:prstGeom>
          <a:noFill/>
        </p:spPr>
        <p:txBody>
          <a:bodyPr wrap="square" rtlCol="0">
            <a:spAutoFit/>
          </a:bodyPr>
          <a:lstStyle/>
          <a:p>
            <a:r>
              <a:rPr lang="en-US" sz="2400" b="1">
                <a:solidFill>
                  <a:srgbClr val="0C75A3"/>
                </a:solidFill>
                <a:latin typeface="Times New Roman" panose="02020603050405020304" pitchFamily="18" charset="0"/>
                <a:cs typeface="Times New Roman" panose="02020603050405020304" pitchFamily="18" charset="0"/>
              </a:rPr>
              <a:t>III. PHƯƠNG PHÁP HÌNH THỨC TỔ CHỨC:</a:t>
            </a:r>
          </a:p>
        </p:txBody>
      </p:sp>
      <p:sp>
        <p:nvSpPr>
          <p:cNvPr id="10" name="Hộp Văn bản 9">
            <a:extLst>
              <a:ext uri="{FF2B5EF4-FFF2-40B4-BE49-F238E27FC236}">
                <a16:creationId xmlns:a16="http://schemas.microsoft.com/office/drawing/2014/main" id="{DD4C11BC-2847-DB91-42A3-339DC5081723}"/>
              </a:ext>
            </a:extLst>
          </p:cNvPr>
          <p:cNvSpPr txBox="1"/>
          <p:nvPr/>
        </p:nvSpPr>
        <p:spPr>
          <a:xfrm>
            <a:off x="685800" y="1050310"/>
            <a:ext cx="8915400" cy="523220"/>
          </a:xfrm>
          <a:prstGeom prst="rect">
            <a:avLst/>
          </a:prstGeom>
          <a:noFill/>
        </p:spPr>
        <p:txBody>
          <a:bodyPr wrap="square">
            <a:spAutoFit/>
          </a:bodyPr>
          <a:lstStyle/>
          <a:p>
            <a:pPr algn="just"/>
            <a:r>
              <a:rPr lang="vi-VN" sz="2800" b="1" i="1">
                <a:solidFill>
                  <a:srgbClr val="0C75A3"/>
                </a:solidFill>
                <a:effectLst/>
                <a:latin typeface="Times New Roman" panose="02020603050405020304" pitchFamily="18" charset="0"/>
              </a:rPr>
              <a:t>1. </a:t>
            </a:r>
            <a:r>
              <a:rPr lang="en-US" sz="2800" b="1" i="1">
                <a:solidFill>
                  <a:srgbClr val="0C75A3"/>
                </a:solidFill>
                <a:latin typeface="Times New Roman" panose="02020603050405020304" pitchFamily="18" charset="0"/>
              </a:rPr>
              <a:t>Ôn số từ 1 đến 9:</a:t>
            </a:r>
            <a:endParaRPr lang="vi-VN" sz="2800" b="0" i="0">
              <a:solidFill>
                <a:srgbClr val="0C75A3"/>
              </a:solidFill>
              <a:effectLst/>
              <a:latin typeface="Times New Roman" panose="020206030504050203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2"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endParaRPr lang="en-US"/>
          </a:p>
        </p:txBody>
      </p:sp>
      <p:pic>
        <p:nvPicPr>
          <p:cNvPr id="21" name="Content Placeholder 20" descr="Hinh nen dong cho blog dep nhat (13)"/>
          <p:cNvPicPr>
            <a:picLocks noGrp="1" noChangeAspect="1"/>
          </p:cNvPicPr>
          <p:nvPr>
            <p:ph sz="half" idx="1"/>
          </p:nvPr>
        </p:nvPicPr>
        <p:blipFill>
          <a:blip r:embed="rId5"/>
          <a:stretch>
            <a:fillRect/>
          </a:stretch>
        </p:blipFill>
        <p:spPr>
          <a:xfrm>
            <a:off x="0" y="23495"/>
            <a:ext cx="12192000" cy="6783705"/>
          </a:xfrm>
          <a:prstGeom prst="rect">
            <a:avLst/>
          </a:prstGeom>
        </p:spPr>
      </p:pic>
      <p:sp>
        <p:nvSpPr>
          <p:cNvPr id="16" name="Oval 15"/>
          <p:cNvSpPr/>
          <p:nvPr/>
        </p:nvSpPr>
        <p:spPr>
          <a:xfrm>
            <a:off x="533400" y="381000"/>
            <a:ext cx="1075055" cy="1139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4" name="Oval 3"/>
          <p:cNvSpPr/>
          <p:nvPr/>
        </p:nvSpPr>
        <p:spPr>
          <a:xfrm>
            <a:off x="228600" y="2057400"/>
            <a:ext cx="1176655"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7</a:t>
            </a:r>
          </a:p>
        </p:txBody>
      </p:sp>
      <p:sp>
        <p:nvSpPr>
          <p:cNvPr id="9" name="Oval 8"/>
          <p:cNvSpPr/>
          <p:nvPr/>
        </p:nvSpPr>
        <p:spPr>
          <a:xfrm>
            <a:off x="533400" y="4876800"/>
            <a:ext cx="1143000" cy="12014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sp>
        <p:nvSpPr>
          <p:cNvPr id="18" name="Oval 17"/>
          <p:cNvSpPr/>
          <p:nvPr/>
        </p:nvSpPr>
        <p:spPr>
          <a:xfrm>
            <a:off x="28956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8</a:t>
            </a:r>
          </a:p>
        </p:txBody>
      </p:sp>
      <p:sp>
        <p:nvSpPr>
          <p:cNvPr id="8" name="Oval 7"/>
          <p:cNvSpPr/>
          <p:nvPr/>
        </p:nvSpPr>
        <p:spPr>
          <a:xfrm>
            <a:off x="4419600" y="1905000"/>
            <a:ext cx="1195705" cy="11436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7" name="Oval 6"/>
          <p:cNvSpPr/>
          <p:nvPr/>
        </p:nvSpPr>
        <p:spPr>
          <a:xfrm>
            <a:off x="2514600" y="533400"/>
            <a:ext cx="1210945" cy="12471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5</a:t>
            </a:r>
          </a:p>
        </p:txBody>
      </p:sp>
      <p:sp>
        <p:nvSpPr>
          <p:cNvPr id="10" name="Oval 9"/>
          <p:cNvSpPr/>
          <p:nvPr/>
        </p:nvSpPr>
        <p:spPr>
          <a:xfrm>
            <a:off x="4631690" y="305435"/>
            <a:ext cx="914400"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vi-VN" altLang="en-US" sz="5400" b="1">
                <a:solidFill>
                  <a:srgbClr val="FF0000"/>
                </a:solidFill>
              </a:rPr>
              <a:t>8</a:t>
            </a:r>
          </a:p>
        </p:txBody>
      </p:sp>
      <p:sp>
        <p:nvSpPr>
          <p:cNvPr id="11" name="Oval 10"/>
          <p:cNvSpPr/>
          <p:nvPr/>
        </p:nvSpPr>
        <p:spPr>
          <a:xfrm>
            <a:off x="5105400" y="3352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9</a:t>
            </a:r>
          </a:p>
        </p:txBody>
      </p:sp>
      <p:sp>
        <p:nvSpPr>
          <p:cNvPr id="12" name="Oval 11"/>
          <p:cNvSpPr/>
          <p:nvPr/>
        </p:nvSpPr>
        <p:spPr>
          <a:xfrm>
            <a:off x="6781800" y="609600"/>
            <a:ext cx="1421765" cy="13379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a:solidFill>
                  <a:srgbClr val="FF0000"/>
                </a:solidFill>
              </a:rPr>
              <a:t>1</a:t>
            </a:r>
          </a:p>
        </p:txBody>
      </p:sp>
      <p:sp>
        <p:nvSpPr>
          <p:cNvPr id="15" name="Oval 14"/>
          <p:cNvSpPr/>
          <p:nvPr/>
        </p:nvSpPr>
        <p:spPr>
          <a:xfrm>
            <a:off x="1676400" y="2895600"/>
            <a:ext cx="1266825" cy="11804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800" b="1">
                <a:solidFill>
                  <a:srgbClr val="FF0000"/>
                </a:solidFill>
              </a:rPr>
              <a:t>2</a:t>
            </a:r>
          </a:p>
        </p:txBody>
      </p:sp>
      <p:sp>
        <p:nvSpPr>
          <p:cNvPr id="20" name="Oval 19"/>
          <p:cNvSpPr/>
          <p:nvPr/>
        </p:nvSpPr>
        <p:spPr>
          <a:xfrm>
            <a:off x="6221095" y="2362200"/>
            <a:ext cx="1215390" cy="115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0</a:t>
            </a:r>
          </a:p>
        </p:txBody>
      </p:sp>
      <p:pic>
        <p:nvPicPr>
          <p:cNvPr id="23" name="Content Placeholder 22" descr="1432992stjh1k5zq6"/>
          <p:cNvPicPr>
            <a:picLocks noGrp="1" noChangeAspect="1"/>
          </p:cNvPicPr>
          <p:nvPr>
            <p:ph sz="half" idx="2"/>
          </p:nvPr>
        </p:nvPicPr>
        <p:blipFill>
          <a:blip r:embed="rId6"/>
          <a:stretch>
            <a:fillRect/>
          </a:stretch>
        </p:blipFill>
        <p:spPr>
          <a:xfrm>
            <a:off x="6982460" y="1699895"/>
            <a:ext cx="5318760" cy="5005705"/>
          </a:xfrm>
          <a:prstGeom prst="rect">
            <a:avLst/>
          </a:prstGeom>
        </p:spPr>
      </p:pic>
      <p:pic>
        <p:nvPicPr>
          <p:cNvPr id="26" name="Picture 25" descr="1632686730_545_Anh-dong-cute-dep"/>
          <p:cNvPicPr>
            <a:picLocks noChangeAspect="1"/>
          </p:cNvPicPr>
          <p:nvPr/>
        </p:nvPicPr>
        <p:blipFill>
          <a:blip r:embed="rId7"/>
          <a:stretch>
            <a:fillRect/>
          </a:stretch>
        </p:blipFill>
        <p:spPr>
          <a:xfrm>
            <a:off x="3364865" y="4220845"/>
            <a:ext cx="1898015" cy="2379345"/>
          </a:xfrm>
          <a:prstGeom prst="rect">
            <a:avLst/>
          </a:prstGeom>
        </p:spPr>
      </p:pic>
      <p:sp>
        <p:nvSpPr>
          <p:cNvPr id="17" name="Oval 16"/>
          <p:cNvSpPr/>
          <p:nvPr/>
        </p:nvSpPr>
        <p:spPr>
          <a:xfrm>
            <a:off x="9220200" y="1295400"/>
            <a:ext cx="1323340" cy="1323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5400" b="1">
                <a:solidFill>
                  <a:srgbClr val="FF0000"/>
                </a:solidFill>
              </a:rPr>
              <a:t>3</a:t>
            </a:r>
          </a:p>
        </p:txBody>
      </p:sp>
      <p:pic>
        <p:nvPicPr>
          <p:cNvPr id="3" name="NhacNen-Hoatau_r2t9">
            <a:hlinkClick r:id="" action="ppaction://media"/>
          </p:cNvPr>
          <p:cNvPicPr/>
          <p:nvPr>
            <a:audioFile r:link="rId2"/>
            <p:extLst>
              <p:ext uri="{DAA4B4D4-6D71-4841-9C94-3DE7FCFB9230}">
                <p14:media xmlns:p14="http://schemas.microsoft.com/office/powerpoint/2010/main" r:link="rId1"/>
              </p:ext>
            </p:extLst>
          </p:nvPr>
        </p:nvPicPr>
        <p:blipFill>
          <a:blip r:embed="rId8"/>
          <a:stretch>
            <a:fillRect/>
          </a:stretch>
        </p:blipFill>
        <p:spPr>
          <a:xfrm>
            <a:off x="6096000" y="3395980"/>
            <a:ext cx="1065530" cy="174752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9" name="chimes.wav"/>
          </p:stSnd>
        </p:sndAc>
      </p:transition>
    </mc:Choice>
    <mc:Fallback>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1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4" dur="2000" fill="hold"/>
                                        <p:tgtEl>
                                          <p:spTgt spid="9"/>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18" dur="2000" fill="hold"/>
                                        <p:tgtEl>
                                          <p:spTgt spid="1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2" dur="2000" fill="hold"/>
                                        <p:tgtEl>
                                          <p:spTgt spid="8"/>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26" dur="2000" fill="hold"/>
                                        <p:tgtEl>
                                          <p:spTgt spid="7"/>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0" dur="2000" fill="hold"/>
                                        <p:tgtEl>
                                          <p:spTgt spid="10"/>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4" dur="2000" fill="hold"/>
                                        <p:tgtEl>
                                          <p:spTgt spid="1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12"/>
                                        </p:tgtEl>
                                        <p:attrNameLst>
                                          <p:attrName>ppt_x</p:attrName>
                                          <p:attrName>ppt_y</p:attrName>
                                        </p:attrNameLst>
                                      </p:cBhvr>
                                    </p:animMotion>
                                  </p:childTnLst>
                                </p:cTn>
                              </p:par>
                            </p:childTnLst>
                          </p:cTn>
                        </p:par>
                      </p:childTnLst>
                    </p:cTn>
                  </p:par>
                  <p:par>
                    <p:cTn id="39" fill="hold">
                      <p:stCondLst>
                        <p:cond delay="indefinite"/>
                      </p:stCondLst>
                      <p:childTnLst>
                        <p:par>
                          <p:cTn id="40" fill="hold">
                            <p:stCondLst>
                              <p:cond delay="0"/>
                            </p:stCondLst>
                            <p:childTnLst>
                              <p:par>
                                <p:cTn id="41"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2" dur="2000" fill="hold"/>
                                        <p:tgtEl>
                                          <p:spTgt spid="17"/>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46" dur="2000" fill="hold"/>
                                        <p:tgtEl>
                                          <p:spTgt spid="15"/>
                                        </p:tgtEl>
                                        <p:attrNameLst>
                                          <p:attrName>ppt_x</p:attrName>
                                          <p:attrName>ppt_y</p:attrName>
                                        </p:attrNameLst>
                                      </p:cBhvr>
                                    </p:animMotion>
                                  </p:childTnLst>
                                </p:cTn>
                              </p:par>
                            </p:childTnLst>
                          </p:cTn>
                        </p:par>
                      </p:childTnLst>
                    </p:cTn>
                  </p:par>
                  <p:par>
                    <p:cTn id="47" fill="hold">
                      <p:stCondLst>
                        <p:cond delay="indefinite"/>
                      </p:stCondLst>
                      <p:childTnLst>
                        <p:par>
                          <p:cTn id="48" fill="hold">
                            <p:stCondLst>
                              <p:cond delay="0"/>
                            </p:stCondLst>
                            <p:childTnLst>
                              <p:par>
                                <p:cTn id="49"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50" dur="2000" fill="hold"/>
                                        <p:tgtEl>
                                          <p:spTgt spid="20"/>
                                        </p:tgtEl>
                                        <p:attrNameLst>
                                          <p:attrName>ppt_x</p:attrName>
                                          <p:attrName>ppt_y</p:attrName>
                                        </p:attrNameLst>
                                      </p:cBhvr>
                                    </p:animMotion>
                                  </p:childTnLst>
                                </p:cTn>
                              </p:par>
                            </p:childTnLst>
                          </p:cTn>
                        </p:par>
                        <p:par>
                          <p:cTn id="51" fill="hold">
                            <p:stCondLst>
                              <p:cond delay="2000"/>
                            </p:stCondLst>
                            <p:childTnLst>
                              <p:par>
                                <p:cTn id="52" presetID="1" presetClass="mediacall" presetSubtype="0" fill="hold" nodeType="afterEffect">
                                  <p:stCondLst>
                                    <p:cond delay="0"/>
                                  </p:stCondLst>
                                  <p:childTnLst>
                                    <p:cmd type="call" cmd="playFrom(0.0)">
                                      <p:cBhvr additive="base">
                                        <p:cTn id="53" dur="638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4" fill="hold" display="1">
                  <p:stCondLst>
                    <p:cond delay="indefinite"/>
                  </p:stCondLst>
                  <p:endCondLst>
                    <p:cond evt="onStopAudio" delay="0">
                      <p:tgtEl>
                        <p:sldTgt/>
                      </p:tgtEl>
                    </p:cond>
                  </p:endCondLst>
                </p:cTn>
                <p:tgtEl>
                  <p:spTgt spid="3"/>
                </p:tgtEl>
              </p:cMediaNode>
            </p:audio>
          </p:childTnLst>
        </p:cTn>
      </p:par>
    </p:tnLst>
    <p:bldLst>
      <p:bldP spid="16" grpId="0" bldLvl="0" animBg="1"/>
      <p:bldP spid="16" grpId="1" animBg="1"/>
      <p:bldP spid="4" grpId="0" bldLvl="0" animBg="1"/>
      <p:bldP spid="4" grpId="1" animBg="1"/>
      <p:bldP spid="9" grpId="0" bldLvl="0" animBg="1"/>
      <p:bldP spid="9" grpId="1" animBg="1"/>
      <p:bldP spid="18" grpId="0" bldLvl="0" animBg="1"/>
      <p:bldP spid="18" grpId="1" animBg="1"/>
      <p:bldP spid="8" grpId="0" bldLvl="0" animBg="1"/>
      <p:bldP spid="8" grpId="1" animBg="1"/>
      <p:bldP spid="7" grpId="0" bldLvl="0" animBg="1"/>
      <p:bldP spid="7" grpId="1" animBg="1"/>
      <p:bldP spid="10" grpId="0" bldLvl="0" animBg="1"/>
      <p:bldP spid="10" grpId="1" animBg="1"/>
      <p:bldP spid="11" grpId="0" bldLvl="0" animBg="1"/>
      <p:bldP spid="11" grpId="1" animBg="1"/>
      <p:bldP spid="12" grpId="0" bldLvl="0" animBg="1"/>
      <p:bldP spid="12" grpId="1" animBg="1"/>
      <p:bldP spid="15" grpId="0" bldLvl="0" animBg="1"/>
      <p:bldP spid="15" grpId="1" animBg="1"/>
      <p:bldP spid="20" grpId="0" bldLvl="0" animBg="1"/>
      <p:bldP spid="20" grpId="1" animBg="1"/>
      <p:bldP spid="17" grpId="0" bldLvl="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1"/>
          <p:cNvSpPr/>
          <p:nvPr/>
        </p:nvSpPr>
        <p:spPr>
          <a:xfrm>
            <a:off x="7361767" y="1257300"/>
            <a:ext cx="1976120" cy="1867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4</a:t>
            </a:r>
          </a:p>
        </p:txBody>
      </p:sp>
      <p:sp>
        <p:nvSpPr>
          <p:cNvPr id="3" name="Rectangles 2"/>
          <p:cNvSpPr/>
          <p:nvPr/>
        </p:nvSpPr>
        <p:spPr>
          <a:xfrm>
            <a:off x="5283200" y="1242060"/>
            <a:ext cx="1979507" cy="19295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3</a:t>
            </a:r>
          </a:p>
        </p:txBody>
      </p:sp>
      <p:sp>
        <p:nvSpPr>
          <p:cNvPr id="4" name="Rectangles 3"/>
          <p:cNvSpPr/>
          <p:nvPr/>
        </p:nvSpPr>
        <p:spPr>
          <a:xfrm>
            <a:off x="304800" y="1196340"/>
            <a:ext cx="1999827"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latin typeface="Arial" panose="020B0604020202020204" pitchFamily="34" charset="0"/>
                <a:cs typeface="Arial" panose="020B0604020202020204" pitchFamily="34" charset="0"/>
              </a:rPr>
              <a:t>1</a:t>
            </a:r>
          </a:p>
        </p:txBody>
      </p:sp>
      <p:sp>
        <p:nvSpPr>
          <p:cNvPr id="6" name="Rectangles 5"/>
          <p:cNvSpPr/>
          <p:nvPr/>
        </p:nvSpPr>
        <p:spPr>
          <a:xfrm>
            <a:off x="308187" y="3733800"/>
            <a:ext cx="19964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FF0000"/>
                </a:solidFill>
              </a:rPr>
              <a:t>6</a:t>
            </a:r>
          </a:p>
        </p:txBody>
      </p:sp>
      <p:sp>
        <p:nvSpPr>
          <p:cNvPr id="7" name="Rectangles 6"/>
          <p:cNvSpPr/>
          <p:nvPr/>
        </p:nvSpPr>
        <p:spPr>
          <a:xfrm>
            <a:off x="2438400" y="3757507"/>
            <a:ext cx="1945640" cy="192870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ln>
                  <a:solidFill>
                    <a:sysClr val="windowText" lastClr="000000"/>
                  </a:solidFill>
                </a:ln>
                <a:solidFill>
                  <a:srgbClr val="C00000"/>
                </a:solidFill>
              </a:rPr>
              <a:t>7</a:t>
            </a:r>
          </a:p>
        </p:txBody>
      </p:sp>
      <p:sp>
        <p:nvSpPr>
          <p:cNvPr id="9" name="Rectangles 8"/>
          <p:cNvSpPr/>
          <p:nvPr/>
        </p:nvSpPr>
        <p:spPr>
          <a:xfrm>
            <a:off x="8026400" y="3779520"/>
            <a:ext cx="2087033" cy="19066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12800" b="1">
                <a:solidFill>
                  <a:srgbClr val="C00000"/>
                </a:solidFill>
              </a:rPr>
              <a:t>9</a:t>
            </a:r>
          </a:p>
        </p:txBody>
      </p:sp>
      <p:pic>
        <p:nvPicPr>
          <p:cNvPr id="12" name="Picture 11" descr="hinh-anh-dau-cham-hoi-gif"/>
          <p:cNvPicPr>
            <a:picLocks noChangeAspect="1"/>
          </p:cNvPicPr>
          <p:nvPr/>
        </p:nvPicPr>
        <p:blipFill>
          <a:blip r:embed="rId8"/>
          <a:stretch>
            <a:fillRect/>
          </a:stretch>
        </p:blipFill>
        <p:spPr>
          <a:xfrm>
            <a:off x="5105188" y="3744172"/>
            <a:ext cx="2224193" cy="1975273"/>
          </a:xfrm>
          <a:prstGeom prst="rect">
            <a:avLst/>
          </a:prstGeom>
        </p:spPr>
      </p:pic>
      <p:pic>
        <p:nvPicPr>
          <p:cNvPr id="13" name="Picture 12" descr="hinh-anh-dau-cham-hoi-gif"/>
          <p:cNvPicPr>
            <a:picLocks noChangeAspect="1"/>
          </p:cNvPicPr>
          <p:nvPr/>
        </p:nvPicPr>
        <p:blipFill>
          <a:blip r:embed="rId8"/>
          <a:stretch>
            <a:fillRect/>
          </a:stretch>
        </p:blipFill>
        <p:spPr>
          <a:xfrm>
            <a:off x="9644380" y="1150620"/>
            <a:ext cx="2296160" cy="2087880"/>
          </a:xfrm>
          <a:prstGeom prst="rect">
            <a:avLst/>
          </a:prstGeom>
        </p:spPr>
      </p:pic>
      <p:pic>
        <p:nvPicPr>
          <p:cNvPr id="14" name="Picture 13" descr="hinh-anh-dau-cham-hoi-gif"/>
          <p:cNvPicPr>
            <a:picLocks noChangeAspect="1"/>
          </p:cNvPicPr>
          <p:nvPr/>
        </p:nvPicPr>
        <p:blipFill>
          <a:blip r:embed="rId8"/>
          <a:stretch>
            <a:fillRect/>
          </a:stretch>
        </p:blipFill>
        <p:spPr>
          <a:xfrm>
            <a:off x="2824480" y="1195493"/>
            <a:ext cx="2090420" cy="2004907"/>
          </a:xfrm>
          <a:prstGeom prst="rect">
            <a:avLst/>
          </a:prstGeom>
        </p:spPr>
      </p:pic>
      <p:sp>
        <p:nvSpPr>
          <p:cNvPr id="5" name="Rectangles 4"/>
          <p:cNvSpPr/>
          <p:nvPr>
            <p:custDataLst>
              <p:tags r:id="rId1"/>
            </p:custDataLst>
          </p:nvPr>
        </p:nvSpPr>
        <p:spPr>
          <a:xfrm>
            <a:off x="2874857" y="1270423"/>
            <a:ext cx="1990513" cy="192955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2</a:t>
            </a:r>
          </a:p>
        </p:txBody>
      </p:sp>
      <p:sp>
        <p:nvSpPr>
          <p:cNvPr id="10" name="Rectangles 9"/>
          <p:cNvSpPr/>
          <p:nvPr>
            <p:custDataLst>
              <p:tags r:id="rId2"/>
            </p:custDataLst>
          </p:nvPr>
        </p:nvSpPr>
        <p:spPr>
          <a:xfrm>
            <a:off x="9753600" y="1242060"/>
            <a:ext cx="2086187" cy="19134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FF0000"/>
                </a:solidFill>
              </a:rPr>
              <a:t>5</a:t>
            </a:r>
          </a:p>
        </p:txBody>
      </p:sp>
      <p:sp>
        <p:nvSpPr>
          <p:cNvPr id="8" name="Rectangles 7"/>
          <p:cNvSpPr/>
          <p:nvPr>
            <p:custDataLst>
              <p:tags r:id="rId3"/>
            </p:custDataLst>
          </p:nvPr>
        </p:nvSpPr>
        <p:spPr>
          <a:xfrm>
            <a:off x="5182447" y="3799840"/>
            <a:ext cx="2047240" cy="1864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altLang="en-US" sz="12800" b="1">
                <a:solidFill>
                  <a:srgbClr val="C00000"/>
                </a:solidFill>
              </a:rPr>
              <a:t>8</a:t>
            </a:r>
          </a:p>
        </p:txBody>
      </p:sp>
      <p:pic>
        <p:nvPicPr>
          <p:cNvPr id="11" name="Picture 10" descr="8b642edc5a1c77a0477eee93394e252d"/>
          <p:cNvPicPr>
            <a:picLocks noChangeAspect="1"/>
          </p:cNvPicPr>
          <p:nvPr/>
        </p:nvPicPr>
        <p:blipFill>
          <a:blip r:embed="rId9"/>
          <a:stretch>
            <a:fillRect/>
          </a:stretch>
        </p:blipFill>
        <p:spPr>
          <a:xfrm>
            <a:off x="11365230" y="6136005"/>
            <a:ext cx="596265" cy="634365"/>
          </a:xfrm>
          <a:prstGeom prst="rect">
            <a:avLst/>
          </a:prstGeom>
        </p:spPr>
      </p:pic>
      <p:pic>
        <p:nvPicPr>
          <p:cNvPr id="15" name="Picture 14" descr="8b642edc5a1c77a0477eee93394e252d"/>
          <p:cNvPicPr>
            <a:picLocks noChangeAspect="1"/>
          </p:cNvPicPr>
          <p:nvPr/>
        </p:nvPicPr>
        <p:blipFill>
          <a:blip r:embed="rId9"/>
          <a:stretch>
            <a:fillRect/>
          </a:stretch>
        </p:blipFill>
        <p:spPr>
          <a:xfrm>
            <a:off x="228600" y="5963920"/>
            <a:ext cx="838835" cy="799465"/>
          </a:xfrm>
          <a:prstGeom prst="rect">
            <a:avLst/>
          </a:prstGeom>
        </p:spPr>
      </p:pic>
      <p:pic>
        <p:nvPicPr>
          <p:cNvPr id="16" name="Picture 15" descr="8b642edc5a1c77a0477eee93394e252d"/>
          <p:cNvPicPr>
            <a:picLocks noChangeAspect="1"/>
          </p:cNvPicPr>
          <p:nvPr/>
        </p:nvPicPr>
        <p:blipFill>
          <a:blip r:embed="rId9"/>
          <a:stretch>
            <a:fillRect/>
          </a:stretch>
        </p:blipFill>
        <p:spPr>
          <a:xfrm>
            <a:off x="152400" y="83185"/>
            <a:ext cx="709930" cy="537210"/>
          </a:xfrm>
          <a:prstGeom prst="rect">
            <a:avLst/>
          </a:prstGeom>
        </p:spPr>
      </p:pic>
      <p:pic>
        <p:nvPicPr>
          <p:cNvPr id="17" name="Picture 16" descr="8b642edc5a1c77a0477eee93394e252d"/>
          <p:cNvPicPr>
            <a:picLocks noChangeAspect="1"/>
          </p:cNvPicPr>
          <p:nvPr/>
        </p:nvPicPr>
        <p:blipFill>
          <a:blip r:embed="rId9"/>
          <a:stretch>
            <a:fillRect/>
          </a:stretch>
        </p:blipFill>
        <p:spPr>
          <a:xfrm>
            <a:off x="11430000" y="76200"/>
            <a:ext cx="628015" cy="613410"/>
          </a:xfrm>
          <a:prstGeom prst="rect">
            <a:avLst/>
          </a:prstGeom>
        </p:spPr>
      </p:pic>
      <p:pic>
        <p:nvPicPr>
          <p:cNvPr id="26" name="Picture 25" descr="1632686730_545_Anh-dong-cute-dep"/>
          <p:cNvPicPr>
            <a:picLocks noChangeAspect="1"/>
          </p:cNvPicPr>
          <p:nvPr/>
        </p:nvPicPr>
        <p:blipFill>
          <a:blip r:embed="rId10"/>
          <a:stretch>
            <a:fillRect/>
          </a:stretch>
        </p:blipFill>
        <p:spPr>
          <a:xfrm>
            <a:off x="10287000" y="3542030"/>
            <a:ext cx="1898015" cy="2379345"/>
          </a:xfrm>
          <a:prstGeom prst="rect">
            <a:avLst/>
          </a:prstGeom>
        </p:spPr>
      </p:pic>
      <p:pic>
        <p:nvPicPr>
          <p:cNvPr id="18" name="NhacNen-Hoatau_r2t9">
            <a:hlinkClick r:id="" action="ppaction://media"/>
          </p:cNvPr>
          <p:cNvPicPr/>
          <p:nvPr>
            <a:audioFile r:link="rId5"/>
            <p:extLst>
              <p:ext uri="{DAA4B4D4-6D71-4841-9C94-3DE7FCFB9230}">
                <p14:media xmlns:p14="http://schemas.microsoft.com/office/powerpoint/2010/main" r:link="rId4"/>
              </p:ext>
            </p:extLst>
          </p:nvPr>
        </p:nvPicPr>
        <p:blipFill>
          <a:blip r:embed="rId11"/>
          <a:stretch>
            <a:fillRect/>
          </a:stretch>
        </p:blipFill>
        <p:spPr>
          <a:xfrm>
            <a:off x="6781800" y="5410200"/>
            <a:ext cx="1744345" cy="115062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12" name="chimes.wav"/>
          </p:stSnd>
        </p:sndAc>
      </p:transition>
    </mc:Choice>
    <mc:Fallback>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dissolve">
                                      <p:cBhvr>
                                        <p:cTn id="52" dur="5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dissolve">
                                      <p:cBhvr>
                                        <p:cTn id="62" dur="500"/>
                                        <p:tgtEl>
                                          <p:spTgt spid="8"/>
                                        </p:tgtEl>
                                      </p:cBhvr>
                                    </p:animEffect>
                                  </p:childTnLst>
                                </p:cTn>
                              </p:par>
                            </p:childTnLst>
                          </p:cTn>
                        </p:par>
                        <p:par>
                          <p:cTn id="63" fill="hold">
                            <p:stCondLst>
                              <p:cond delay="500"/>
                            </p:stCondLst>
                            <p:childTnLst>
                              <p:par>
                                <p:cTn id="64" presetID="1" presetClass="mediacall" presetSubtype="0" fill="hold" nodeType="afterEffect">
                                  <p:stCondLst>
                                    <p:cond delay="0"/>
                                  </p:stCondLst>
                                  <p:childTnLst>
                                    <p:cmd type="call" cmd="playFrom(0.0)">
                                      <p:cBhvr additive="base">
                                        <p:cTn id="65" dur="63863" fill="hold"/>
                                        <p:tgtEl>
                                          <p:spTgt spid="18"/>
                                        </p:tgtEl>
                                      </p:cBhvr>
                                    </p:cmd>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8" fill="hold" display="1">
                  <p:stCondLst>
                    <p:cond delay="indefinite"/>
                  </p:stCondLst>
                  <p:endCondLst>
                    <p:cond evt="onStopAudio" delay="0">
                      <p:tgtEl>
                        <p:sldTgt/>
                      </p:tgtEl>
                    </p:cond>
                  </p:endCondLst>
                </p:cTn>
                <p:tgtEl>
                  <p:spTgt spid="18"/>
                </p:tgtEl>
              </p:cMediaNode>
            </p:audio>
          </p:childTnLst>
        </p:cTn>
      </p:par>
    </p:tnLst>
    <p:bldLst>
      <p:bldP spid="2" grpId="0" bldLvl="0" animBg="1"/>
      <p:bldP spid="2" grpId="1" animBg="1"/>
      <p:bldP spid="3" grpId="0" bldLvl="0" animBg="1"/>
      <p:bldP spid="3" grpId="1" animBg="1"/>
      <p:bldP spid="4" grpId="0" bldLvl="0" animBg="1"/>
      <p:bldP spid="4" grpId="1" animBg="1"/>
      <p:bldP spid="6" grpId="0" bldLvl="0" animBg="1"/>
      <p:bldP spid="6" grpId="1" animBg="1"/>
      <p:bldP spid="7" grpId="0" bldLvl="0" animBg="1"/>
      <p:bldP spid="7" grpId="1" animBg="1"/>
      <p:bldP spid="9" grpId="0" bldLvl="0" animBg="1"/>
      <p:bldP spid="9" grpId="1" animBg="1"/>
      <p:bldP spid="5" grpId="0" bldLvl="0" animBg="1"/>
      <p:bldP spid="5" grpId="1" animBg="1"/>
      <p:bldP spid="10" grpId="0" bldLvl="0" animBg="1"/>
      <p:bldP spid="10" grpId="1" animBg="1"/>
      <p:bldP spid="8" grpId="0" bldLvl="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mẫu họa&#10;&#10;Mô tả được tạo tự động">
            <a:extLst>
              <a:ext uri="{FF2B5EF4-FFF2-40B4-BE49-F238E27FC236}">
                <a16:creationId xmlns:a16="http://schemas.microsoft.com/office/drawing/2014/main" id="{481227FB-8BCC-A30F-4BA9-4DDD19586F99}"/>
              </a:ext>
            </a:extLst>
          </p:cNvPr>
          <p:cNvPicPr>
            <a:picLocks noChangeAspect="1"/>
          </p:cNvPicPr>
          <p:nvPr/>
        </p:nvPicPr>
        <p:blipFill>
          <a:blip r:embed="rId3"/>
          <a:stretch>
            <a:fillRect/>
          </a:stretch>
        </p:blipFill>
        <p:spPr>
          <a:xfrm>
            <a:off x="1142999" y="7749"/>
            <a:ext cx="9929285" cy="6795029"/>
          </a:xfrm>
          <a:prstGeom prst="rect">
            <a:avLst/>
          </a:prstGeom>
        </p:spPr>
      </p:pic>
      <p:sp>
        <p:nvSpPr>
          <p:cNvPr id="3" name="Hộp Văn bản 2">
            <a:extLst>
              <a:ext uri="{FF2B5EF4-FFF2-40B4-BE49-F238E27FC236}">
                <a16:creationId xmlns:a16="http://schemas.microsoft.com/office/drawing/2014/main" id="{8AC5BFD4-6457-66AD-1C57-0AA1D469B767}"/>
              </a:ext>
            </a:extLst>
          </p:cNvPr>
          <p:cNvSpPr txBox="1"/>
          <p:nvPr/>
        </p:nvSpPr>
        <p:spPr>
          <a:xfrm>
            <a:off x="2209800" y="3581400"/>
            <a:ext cx="8153400" cy="1569660"/>
          </a:xfrm>
          <a:prstGeom prst="rect">
            <a:avLst/>
          </a:prstGeom>
          <a:noFill/>
        </p:spPr>
        <p:txBody>
          <a:bodyPr wrap="square" rtlCol="0">
            <a:spAutoFit/>
          </a:bodyPr>
          <a:lstStyle/>
          <a:p>
            <a:pPr algn="ctr"/>
            <a:r>
              <a:rPr lang="en-US" sz="4800" b="1">
                <a:solidFill>
                  <a:srgbClr val="0C75A3"/>
                </a:solidFill>
                <a:latin typeface="Times New Roman" panose="02020603050405020304" pitchFamily="18" charset="0"/>
                <a:cs typeface="Times New Roman" panose="02020603050405020304" pitchFamily="18" charset="0"/>
              </a:rPr>
              <a:t>CÁC SỐ ĐIỆN THOẠI KHẨN CẤP</a:t>
            </a:r>
          </a:p>
        </p:txBody>
      </p:sp>
    </p:spTree>
    <p:extLst>
      <p:ext uri="{BB962C8B-B14F-4D97-AF65-F5344CB8AC3E}">
        <p14:creationId xmlns:p14="http://schemas.microsoft.com/office/powerpoint/2010/main" val="35168879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4" name="chimes.wav"/>
          </p:stSnd>
        </p:sndAc>
      </p:transition>
    </mc:Choice>
    <mc:Fallback>
      <p:transition spd="slow">
        <p:fade/>
        <p:sndAc>
          <p:stSnd>
            <p:snd r:embed="rId2"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57"/>
          <p:cNvPicPr>
            <a:picLocks noGrp="1" noChangeAspect="1"/>
          </p:cNvPicPr>
          <p:nvPr>
            <p:ph idx="1"/>
          </p:nvPr>
        </p:nvPicPr>
        <p:blipFill>
          <a:blip r:embed="rId4"/>
          <a:stretch>
            <a:fillRect/>
          </a:stretch>
        </p:blipFill>
        <p:spPr>
          <a:xfrm>
            <a:off x="-101600" y="-996527"/>
            <a:ext cx="12190307" cy="8851900"/>
          </a:xfrm>
          <a:prstGeom prst="rect">
            <a:avLst/>
          </a:prstGeom>
        </p:spPr>
      </p:pic>
      <p:sp>
        <p:nvSpPr>
          <p:cNvPr id="3" name="Rectangles 2"/>
          <p:cNvSpPr/>
          <p:nvPr>
            <p:custDataLst>
              <p:tags r:id="rId1"/>
            </p:custDataLst>
          </p:nvPr>
        </p:nvSpPr>
        <p:spPr>
          <a:xfrm>
            <a:off x="3496945" y="2560955"/>
            <a:ext cx="3754120" cy="28321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scene3d>
              <a:camera prst="orthographicFront"/>
              <a:lightRig rig="threePt" dir="t"/>
            </a:scene3d>
          </a:bodyPr>
          <a:lstStyle/>
          <a:p>
            <a:pPr algn="ctr"/>
            <a:r>
              <a:rPr lang="en-US" sz="18200" b="1">
                <a:ln w="22225">
                  <a:solidFill>
                    <a:schemeClr val="accent2"/>
                  </a:solidFill>
                  <a:prstDash val="solid"/>
                </a:ln>
                <a:solidFill>
                  <a:srgbClr val="00B0F0"/>
                </a:solidFill>
                <a:effectLst/>
                <a:latin typeface="Impact" panose="020B0806030902050204" charset="0"/>
                <a:ea typeface="Impact" panose="020B0806030902050204" charset="0"/>
                <a:sym typeface="+mn-ea"/>
              </a:rPr>
              <a:t>113</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vert="horz" wrap="square" lIns="121920" tIns="60960" rIns="121920" bIns="60960" anchor="ctr" anchorCtr="0"/>
          <a:lstStyle/>
          <a:p>
            <a:pPr eaLnBrk="1" hangingPunct="1"/>
            <a:endParaRPr dirty="0"/>
          </a:p>
        </p:txBody>
      </p:sp>
      <p:pic>
        <p:nvPicPr>
          <p:cNvPr id="2" name="Content Placeholder 1" descr="1-xe-phong-chay-chua-chay"/>
          <p:cNvPicPr>
            <a:picLocks noGrp="1" noChangeAspect="1"/>
          </p:cNvPicPr>
          <p:nvPr>
            <p:ph idx="1"/>
          </p:nvPr>
        </p:nvPicPr>
        <p:blipFill>
          <a:blip r:embed="rId4"/>
          <a:srcRect t="25309"/>
          <a:stretch>
            <a:fillRect/>
          </a:stretch>
        </p:blipFill>
        <p:spPr>
          <a:xfrm>
            <a:off x="101600" y="-1118447"/>
            <a:ext cx="12239413" cy="9094893"/>
          </a:xfrm>
          <a:prstGeom prst="rect">
            <a:avLst/>
          </a:prstGeom>
        </p:spPr>
      </p:pic>
      <p:sp>
        <p:nvSpPr>
          <p:cNvPr id="7173" name="WordArt 5"/>
          <p:cNvSpPr>
            <a:spLocks noTextEdit="1"/>
          </p:cNvSpPr>
          <p:nvPr>
            <p:custDataLst>
              <p:tags r:id="rId1"/>
            </p:custDataLst>
          </p:nvPr>
        </p:nvSpPr>
        <p:spPr>
          <a:xfrm>
            <a:off x="4474210" y="831215"/>
            <a:ext cx="3556635" cy="2019935"/>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normAutofit/>
          </a:bodyPr>
          <a:lstStyle/>
          <a:p>
            <a:pPr algn="ctr"/>
            <a:r>
              <a:rPr lang="en-US" sz="4800">
                <a:ln w="22225">
                  <a:solidFill>
                    <a:schemeClr val="accent2"/>
                  </a:solidFill>
                  <a:prstDash val="solid"/>
                </a:ln>
                <a:solidFill>
                  <a:srgbClr val="00B0F0"/>
                </a:solidFill>
                <a:effectLst/>
                <a:latin typeface="Impact" panose="020B0806030902050204" charset="0"/>
                <a:ea typeface="Impact" panose="020B0806030902050204" charset="0"/>
              </a:rPr>
              <a:t>114</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sndAc>
          <p:stSnd>
            <p:snd r:embed="rId5" name="chimes.wav"/>
          </p:stSnd>
        </p:sndAc>
      </p:transition>
    </mc:Choice>
    <mc:Fallback>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dissolve">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P spid="717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4089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09963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403317536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385696_1_1"/>
</p:tagLst>
</file>

<file path=ppt/tags/tag5.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23472_1_1"/>
</p:tagLst>
</file>

<file path=ppt/tags/tag6.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434198_1_1"/>
</p:tagLst>
</file>

<file path=ppt/tags/tag7.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38840_1_1"/>
</p:tagLst>
</file>

<file path=ppt/tags/tag8.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8995637_1_1"/>
</p:tagLst>
</file>

<file path=ppt/tags/tag9.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47399043151_1_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299</Words>
  <Application>Microsoft Office PowerPoint</Application>
  <PresentationFormat>Widescreen</PresentationFormat>
  <Paragraphs>57</Paragraphs>
  <Slides>26</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.VnTime</vt:lpstr>
      <vt:lpstr>Arial</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Thi xem ai nhanh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118 Pho Vu - Tran Hung Dao - Bac Ninh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PhungGiaPC</dc:creator>
  <cp:lastModifiedBy>Techsi.vn</cp:lastModifiedBy>
  <cp:revision>55</cp:revision>
  <dcterms:created xsi:type="dcterms:W3CDTF">2013-04-08T00:59:00Z</dcterms:created>
  <dcterms:modified xsi:type="dcterms:W3CDTF">2025-04-14T09:34:57Z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139294B4A2424B1F956B954F5B28C34A</vt:lpwstr>
  </property>
  <property fmtid="{D5CDD505-2E9C-101B-9397-08002B2CF9AE}" pid="3" name="KSOProductBuildVer">
    <vt:lpwstr>1033-11.2.0.10463</vt:lpwstr>
  </property>
</Properties>
</file>