
<file path=[Content_Types].xml><?xml version="1.0" encoding="utf-8"?>
<Types xmlns="http://schemas.openxmlformats.org/package/2006/content-types">
  <Default Extension="jfif" ContentType="image/jpe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16"/>
  </p:notesMasterIdLst>
  <p:sldIdLst>
    <p:sldId id="286" r:id="rId2"/>
    <p:sldId id="260" r:id="rId3"/>
    <p:sldId id="262" r:id="rId4"/>
    <p:sldId id="265" r:id="rId5"/>
    <p:sldId id="266" r:id="rId6"/>
    <p:sldId id="275" r:id="rId7"/>
    <p:sldId id="267" r:id="rId8"/>
    <p:sldId id="285" r:id="rId9"/>
    <p:sldId id="269" r:id="rId10"/>
    <p:sldId id="271" r:id="rId11"/>
    <p:sldId id="272" r:id="rId12"/>
    <p:sldId id="283" r:id="rId13"/>
    <p:sldId id="273" r:id="rId14"/>
    <p:sldId id="281" r:id="rId15"/>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21"/>
    <p:restoredTop sz="94627"/>
  </p:normalViewPr>
  <p:slideViewPr>
    <p:cSldViewPr snapToGrid="0" snapToObjects="1">
      <p:cViewPr varScale="1">
        <p:scale>
          <a:sx n="68" d="100"/>
          <a:sy n="68" d="100"/>
        </p:scale>
        <p:origin x="288" y="72"/>
      </p:cViewPr>
      <p:guideLst>
        <p:guide orient="horz" pos="2160"/>
        <p:guide pos="3120"/>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3A39EF12-5C85-EF4B-A094-F71CA5D307A6}" type="datetimeFigureOut">
              <a:rPr lang="vi-VN" smtClean="0"/>
              <a:t>15/04/2025</a:t>
            </a:fld>
            <a:endParaRPr lang="vi-VN"/>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BBC35-0464-4544-8199-4345748A47AE}" type="slidenum">
              <a:rPr lang="vi-VN" smtClean="0"/>
              <a:t>‹#›</a:t>
            </a:fld>
            <a:endParaRPr lang="vi-VN"/>
          </a:p>
        </p:txBody>
      </p:sp>
    </p:spTree>
    <p:extLst>
      <p:ext uri="{BB962C8B-B14F-4D97-AF65-F5344CB8AC3E}">
        <p14:creationId xmlns:p14="http://schemas.microsoft.com/office/powerpoint/2010/main" val="3193207589"/>
      </p:ext>
    </p:extLst>
  </p:cSld>
  <p:clrMap bg1="lt1" tx1="dk1" bg2="lt2" tx2="dk2" accent1="accent1" accent2="accent2" accent3="accent3" accent4="accent4" accent5="accent5" accent6="accent6" hlink="hlink" folHlink="folHlink"/>
  <p:notesStyle>
    <a:lvl1pPr marL="0" algn="l" defTabSz="789710" rtl="0" eaLnBrk="1" latinLnBrk="0" hangingPunct="1">
      <a:defRPr sz="1037" kern="1200">
        <a:solidFill>
          <a:schemeClr val="tx1"/>
        </a:solidFill>
        <a:latin typeface="+mn-lt"/>
        <a:ea typeface="+mn-ea"/>
        <a:cs typeface="+mn-cs"/>
      </a:defRPr>
    </a:lvl1pPr>
    <a:lvl2pPr marL="394855" algn="l" defTabSz="789710" rtl="0" eaLnBrk="1" latinLnBrk="0" hangingPunct="1">
      <a:defRPr sz="1037" kern="1200">
        <a:solidFill>
          <a:schemeClr val="tx1"/>
        </a:solidFill>
        <a:latin typeface="+mn-lt"/>
        <a:ea typeface="+mn-ea"/>
        <a:cs typeface="+mn-cs"/>
      </a:defRPr>
    </a:lvl2pPr>
    <a:lvl3pPr marL="789710" algn="l" defTabSz="789710" rtl="0" eaLnBrk="1" latinLnBrk="0" hangingPunct="1">
      <a:defRPr sz="1037" kern="1200">
        <a:solidFill>
          <a:schemeClr val="tx1"/>
        </a:solidFill>
        <a:latin typeface="+mn-lt"/>
        <a:ea typeface="+mn-ea"/>
        <a:cs typeface="+mn-cs"/>
      </a:defRPr>
    </a:lvl3pPr>
    <a:lvl4pPr marL="1184565" algn="l" defTabSz="789710" rtl="0" eaLnBrk="1" latinLnBrk="0" hangingPunct="1">
      <a:defRPr sz="1037" kern="1200">
        <a:solidFill>
          <a:schemeClr val="tx1"/>
        </a:solidFill>
        <a:latin typeface="+mn-lt"/>
        <a:ea typeface="+mn-ea"/>
        <a:cs typeface="+mn-cs"/>
      </a:defRPr>
    </a:lvl4pPr>
    <a:lvl5pPr marL="1579419" algn="l" defTabSz="789710" rtl="0" eaLnBrk="1" latinLnBrk="0" hangingPunct="1">
      <a:defRPr sz="1037" kern="1200">
        <a:solidFill>
          <a:schemeClr val="tx1"/>
        </a:solidFill>
        <a:latin typeface="+mn-lt"/>
        <a:ea typeface="+mn-ea"/>
        <a:cs typeface="+mn-cs"/>
      </a:defRPr>
    </a:lvl5pPr>
    <a:lvl6pPr marL="1974274" algn="l" defTabSz="789710" rtl="0" eaLnBrk="1" latinLnBrk="0" hangingPunct="1">
      <a:defRPr sz="1037" kern="1200">
        <a:solidFill>
          <a:schemeClr val="tx1"/>
        </a:solidFill>
        <a:latin typeface="+mn-lt"/>
        <a:ea typeface="+mn-ea"/>
        <a:cs typeface="+mn-cs"/>
      </a:defRPr>
    </a:lvl6pPr>
    <a:lvl7pPr marL="2369130" algn="l" defTabSz="789710" rtl="0" eaLnBrk="1" latinLnBrk="0" hangingPunct="1">
      <a:defRPr sz="1037" kern="1200">
        <a:solidFill>
          <a:schemeClr val="tx1"/>
        </a:solidFill>
        <a:latin typeface="+mn-lt"/>
        <a:ea typeface="+mn-ea"/>
        <a:cs typeface="+mn-cs"/>
      </a:defRPr>
    </a:lvl7pPr>
    <a:lvl8pPr marL="2763984" algn="l" defTabSz="789710" rtl="0" eaLnBrk="1" latinLnBrk="0" hangingPunct="1">
      <a:defRPr sz="1037" kern="1200">
        <a:solidFill>
          <a:schemeClr val="tx1"/>
        </a:solidFill>
        <a:latin typeface="+mn-lt"/>
        <a:ea typeface="+mn-ea"/>
        <a:cs typeface="+mn-cs"/>
      </a:defRPr>
    </a:lvl8pPr>
    <a:lvl9pPr marL="3158839" algn="l" defTabSz="789710" rtl="0" eaLnBrk="1" latinLnBrk="0" hangingPunct="1">
      <a:defRPr sz="10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2500" y="685800"/>
            <a:ext cx="4953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7A819-886A-4893-8B1B-543FD6E05379}" type="slidenum">
              <a:rPr lang="en-US" smtClean="0"/>
              <a:t>1</a:t>
            </a:fld>
            <a:endParaRPr lang="en-US"/>
          </a:p>
        </p:txBody>
      </p:sp>
    </p:spTree>
    <p:extLst>
      <p:ext uri="{BB962C8B-B14F-4D97-AF65-F5344CB8AC3E}">
        <p14:creationId xmlns:p14="http://schemas.microsoft.com/office/powerpoint/2010/main" val="417590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00150" y="1143000"/>
            <a:ext cx="44577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DCFC14-32B7-4C1D-9476-6CA28B5BC101}" type="slidenum">
              <a:rPr lang="en-US" smtClean="0"/>
              <a:t>4</a:t>
            </a:fld>
            <a:endParaRPr lang="en-US"/>
          </a:p>
        </p:txBody>
      </p:sp>
    </p:spTree>
    <p:extLst>
      <p:ext uri="{BB962C8B-B14F-4D97-AF65-F5344CB8AC3E}">
        <p14:creationId xmlns:p14="http://schemas.microsoft.com/office/powerpoint/2010/main" val="898179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44ADD56-7DEC-AD4D-8007-9F2EABF6C826}" type="datetimeFigureOut">
              <a:rPr lang="vi-VN" smtClean="0"/>
              <a:t>15/04/2025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14433193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DD56-7DEC-AD4D-8007-9F2EABF6C826}" type="datetimeFigureOut">
              <a:rPr lang="vi-VN" smtClean="0"/>
              <a:t>15/04/2025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14487571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DD56-7DEC-AD4D-8007-9F2EABF6C826}" type="datetimeFigureOut">
              <a:rPr lang="vi-VN" smtClean="0"/>
              <a:t>15/04/2025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2705191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4ADD56-7DEC-AD4D-8007-9F2EABF6C826}" type="datetimeFigureOut">
              <a:rPr lang="vi-VN" smtClean="0"/>
              <a:t>15/04/2025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2105067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4ADD56-7DEC-AD4D-8007-9F2EABF6C826}" type="datetimeFigureOut">
              <a:rPr lang="vi-VN" smtClean="0"/>
              <a:t>15/04/2025</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2790707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44ADD56-7DEC-AD4D-8007-9F2EABF6C826}" type="datetimeFigureOut">
              <a:rPr lang="vi-VN" smtClean="0"/>
              <a:t>15/04/2025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783042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4ADD56-7DEC-AD4D-8007-9F2EABF6C826}" type="datetimeFigureOut">
              <a:rPr lang="vi-VN" smtClean="0"/>
              <a:t>15/04/2025</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1125571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4ADD56-7DEC-AD4D-8007-9F2EABF6C826}" type="datetimeFigureOut">
              <a:rPr lang="vi-VN" smtClean="0"/>
              <a:t>15/04/2025</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37284309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4ADD56-7DEC-AD4D-8007-9F2EABF6C826}" type="datetimeFigureOut">
              <a:rPr lang="vi-VN" smtClean="0"/>
              <a:t>15/04/2025</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8207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ADD56-7DEC-AD4D-8007-9F2EABF6C826}" type="datetimeFigureOut">
              <a:rPr lang="vi-VN" smtClean="0"/>
              <a:t>15/04/2025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970851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44ADD56-7DEC-AD4D-8007-9F2EABF6C826}" type="datetimeFigureOut">
              <a:rPr lang="vi-VN" smtClean="0"/>
              <a:t>15/04/2025</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54B840C7-F9BE-4149-A8CD-AE54F07440CD}" type="slidenum">
              <a:rPr lang="vi-VN" smtClean="0"/>
              <a:t>‹#›</a:t>
            </a:fld>
            <a:endParaRPr lang="vi-VN"/>
          </a:p>
        </p:txBody>
      </p:sp>
    </p:spTree>
    <p:extLst>
      <p:ext uri="{BB962C8B-B14F-4D97-AF65-F5344CB8AC3E}">
        <p14:creationId xmlns:p14="http://schemas.microsoft.com/office/powerpoint/2010/main" val="10820022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4ADD56-7DEC-AD4D-8007-9F2EABF6C826}" type="datetimeFigureOut">
              <a:rPr lang="vi-VN" smtClean="0"/>
              <a:t>15/04/2025</a:t>
            </a:fld>
            <a:endParaRPr lang="vi-VN"/>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B840C7-F9BE-4149-A8CD-AE54F07440CD}" type="slidenum">
              <a:rPr lang="vi-VN" smtClean="0"/>
              <a:t>‹#›</a:t>
            </a:fld>
            <a:endParaRPr lang="vi-VN"/>
          </a:p>
        </p:txBody>
      </p:sp>
    </p:spTree>
    <p:extLst>
      <p:ext uri="{BB962C8B-B14F-4D97-AF65-F5344CB8AC3E}">
        <p14:creationId xmlns:p14="http://schemas.microsoft.com/office/powerpoint/2010/main" val="173446485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slideLayout" Target="../slideLayouts/slideLayout7.xml"/><Relationship Id="rId1" Type="http://schemas.openxmlformats.org/officeDocument/2006/relationships/tags" Target="../tags/tag9.xml"/><Relationship Id="rId6" Type="http://schemas.openxmlformats.org/officeDocument/2006/relationships/image" Target="../media/image25.jpg"/><Relationship Id="rId5" Type="http://schemas.openxmlformats.org/officeDocument/2006/relationships/image" Target="../media/image24.jfif"/><Relationship Id="rId4" Type="http://schemas.openxmlformats.org/officeDocument/2006/relationships/image" Target="../media/image23.jpg"/></Relationships>
</file>

<file path=ppt/slides/_rels/slide12.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29.jpg"/><Relationship Id="rId2" Type="http://schemas.openxmlformats.org/officeDocument/2006/relationships/slideLayout" Target="../slideLayouts/slideLayout7.xml"/><Relationship Id="rId1" Type="http://schemas.openxmlformats.org/officeDocument/2006/relationships/tags" Target="../tags/tag10.xml"/><Relationship Id="rId6" Type="http://schemas.openxmlformats.org/officeDocument/2006/relationships/image" Target="../media/image28.jfif"/><Relationship Id="rId5" Type="http://schemas.openxmlformats.org/officeDocument/2006/relationships/image" Target="../media/image27.jpg"/><Relationship Id="rId4" Type="http://schemas.openxmlformats.org/officeDocument/2006/relationships/image" Target="../media/image26.jfif"/></Relationships>
</file>

<file path=ppt/slides/_rels/slide14.xml.rels><?xml version="1.0" encoding="UTF-8" standalone="yes"?>
<Relationships xmlns="http://schemas.openxmlformats.org/package/2006/relationships"><Relationship Id="rId8" Type="http://schemas.openxmlformats.org/officeDocument/2006/relationships/image" Target="../media/image16.tiff"/><Relationship Id="rId3" Type="http://schemas.openxmlformats.org/officeDocument/2006/relationships/image" Target="../media/image6.jpg"/><Relationship Id="rId7" Type="http://schemas.openxmlformats.org/officeDocument/2006/relationships/image" Target="../media/image31.tiff"/><Relationship Id="rId2" Type="http://schemas.openxmlformats.org/officeDocument/2006/relationships/image" Target="../media/image2.jfif"/><Relationship Id="rId1" Type="http://schemas.openxmlformats.org/officeDocument/2006/relationships/slideLayout" Target="../slideLayouts/slideLayout7.xml"/><Relationship Id="rId6" Type="http://schemas.openxmlformats.org/officeDocument/2006/relationships/image" Target="../media/image30.tiff"/><Relationship Id="rId5" Type="http://schemas.openxmlformats.org/officeDocument/2006/relationships/image" Target="../media/image21.jfif"/><Relationship Id="rId10" Type="http://schemas.openxmlformats.org/officeDocument/2006/relationships/image" Target="../media/image27.jpg"/><Relationship Id="rId4" Type="http://schemas.openxmlformats.org/officeDocument/2006/relationships/image" Target="../media/image20.jpg"/><Relationship Id="rId9" Type="http://schemas.openxmlformats.org/officeDocument/2006/relationships/image" Target="../media/image17.tiff"/></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slideLayout" Target="../slideLayouts/slideLayout7.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5.jpg"/><Relationship Id="rId4" Type="http://schemas.openxmlformats.org/officeDocument/2006/relationships/image" Target="../media/image4.jfif"/></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7.xml"/><Relationship Id="rId1" Type="http://schemas.openxmlformats.org/officeDocument/2006/relationships/tags" Target="../tags/tag4.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9.jfif"/><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fif"/><Relationship Id="rId7" Type="http://schemas.openxmlformats.org/officeDocument/2006/relationships/image" Target="../media/image15.jfif"/><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4.jpg"/><Relationship Id="rId5" Type="http://schemas.openxmlformats.org/officeDocument/2006/relationships/image" Target="../media/image13.jfif"/><Relationship Id="rId4" Type="http://schemas.openxmlformats.org/officeDocument/2006/relationships/image" Target="../media/image12.jfif"/></Relationships>
</file>

<file path=ppt/slides/_rels/slide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image" Target="../media/image11.jfif"/><Relationship Id="rId1" Type="http://schemas.openxmlformats.org/officeDocument/2006/relationships/slideLayout" Target="../slideLayouts/slideLayout7.xml"/><Relationship Id="rId6" Type="http://schemas.openxmlformats.org/officeDocument/2006/relationships/image" Target="../media/image19.tiff"/><Relationship Id="rId5" Type="http://schemas.openxmlformats.org/officeDocument/2006/relationships/image" Target="../media/image18.tiff"/><Relationship Id="rId4" Type="http://schemas.openxmlformats.org/officeDocument/2006/relationships/image" Target="../media/image17.tiff"/></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7.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3858" y="27384"/>
            <a:ext cx="9906000" cy="6858000"/>
            <a:chOff x="-17056" y="27384"/>
            <a:chExt cx="12192000" cy="6858000"/>
          </a:xfrm>
        </p:grpSpPr>
        <p:grpSp>
          <p:nvGrpSpPr>
            <p:cNvPr id="2" name="Group 1"/>
            <p:cNvGrpSpPr/>
            <p:nvPr/>
          </p:nvGrpSpPr>
          <p:grpSpPr>
            <a:xfrm>
              <a:off x="-17056" y="27384"/>
              <a:ext cx="12192000" cy="6858000"/>
              <a:chOff x="-17056" y="27384"/>
              <a:chExt cx="12192000" cy="685800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56" y="27384"/>
                <a:ext cx="12192000" cy="6858000"/>
              </a:xfrm>
              <a:prstGeom prst="rect">
                <a:avLst/>
              </a:prstGeom>
            </p:spPr>
          </p:pic>
          <p:sp>
            <p:nvSpPr>
              <p:cNvPr id="5" name="TextBox 4"/>
              <p:cNvSpPr txBox="1"/>
              <p:nvPr/>
            </p:nvSpPr>
            <p:spPr>
              <a:xfrm>
                <a:off x="2855640" y="836712"/>
                <a:ext cx="6768752" cy="830997"/>
              </a:xfrm>
              <a:prstGeom prst="rect">
                <a:avLst/>
              </a:prstGeom>
              <a:noFill/>
            </p:spPr>
            <p:txBody>
              <a:bodyPr wrap="square" rtlCol="0">
                <a:spAutoFit/>
              </a:bodyPr>
              <a:lstStyle/>
              <a:p>
                <a:pPr algn="ctr"/>
                <a:r>
                  <a:rPr lang="vi-VN" sz="2400" dirty="0">
                    <a:solidFill>
                      <a:srgbClr val="002060"/>
                    </a:solidFill>
                    <a:latin typeface="+mj-lt"/>
                  </a:rPr>
                  <a:t>Phòng giáo dục và đào tạo quận Long Biên</a:t>
                </a:r>
              </a:p>
              <a:p>
                <a:pPr algn="ctr"/>
                <a:r>
                  <a:rPr lang="vi-VN" sz="2400" dirty="0">
                    <a:solidFill>
                      <a:srgbClr val="002060"/>
                    </a:solidFill>
                    <a:latin typeface="+mj-lt"/>
                  </a:rPr>
                  <a:t>Trường mầm non </a:t>
                </a:r>
                <a:r>
                  <a:rPr lang="en-US" sz="2400" dirty="0" err="1" smtClean="0">
                    <a:solidFill>
                      <a:srgbClr val="002060"/>
                    </a:solidFill>
                    <a:latin typeface="+mj-lt"/>
                  </a:rPr>
                  <a:t>Hoa</a:t>
                </a:r>
                <a:r>
                  <a:rPr lang="en-US" sz="2400" dirty="0" smtClean="0">
                    <a:solidFill>
                      <a:srgbClr val="002060"/>
                    </a:solidFill>
                    <a:latin typeface="+mj-lt"/>
                  </a:rPr>
                  <a:t> </a:t>
                </a:r>
                <a:r>
                  <a:rPr lang="en-US" sz="2400" dirty="0" err="1" smtClean="0">
                    <a:solidFill>
                      <a:srgbClr val="002060"/>
                    </a:solidFill>
                    <a:latin typeface="+mj-lt"/>
                  </a:rPr>
                  <a:t>Hướng</a:t>
                </a:r>
                <a:r>
                  <a:rPr lang="en-US" sz="2400" dirty="0" smtClean="0">
                    <a:solidFill>
                      <a:srgbClr val="002060"/>
                    </a:solidFill>
                    <a:latin typeface="+mj-lt"/>
                  </a:rPr>
                  <a:t> </a:t>
                </a:r>
                <a:r>
                  <a:rPr lang="en-US" sz="2400" dirty="0" err="1" smtClean="0">
                    <a:solidFill>
                      <a:srgbClr val="002060"/>
                    </a:solidFill>
                    <a:latin typeface="+mj-lt"/>
                  </a:rPr>
                  <a:t>Dương</a:t>
                </a:r>
                <a:endParaRPr lang="en-US" sz="2400" dirty="0">
                  <a:solidFill>
                    <a:srgbClr val="002060"/>
                  </a:solidFill>
                  <a:latin typeface="+mj-lt"/>
                </a:endParaRPr>
              </a:p>
            </p:txBody>
          </p:sp>
          <p:sp>
            <p:nvSpPr>
              <p:cNvPr id="6" name="TextBox 5"/>
              <p:cNvSpPr txBox="1"/>
              <p:nvPr/>
            </p:nvSpPr>
            <p:spPr>
              <a:xfrm>
                <a:off x="3791744" y="3304385"/>
                <a:ext cx="5472608" cy="1015663"/>
              </a:xfrm>
              <a:prstGeom prst="rect">
                <a:avLst/>
              </a:prstGeom>
              <a:noFill/>
            </p:spPr>
            <p:txBody>
              <a:bodyPr wrap="square" rtlCol="0">
                <a:spAutoFit/>
              </a:bodyPr>
              <a:lstStyle/>
              <a:p>
                <a:r>
                  <a:rPr lang="vi-VN" sz="2000" dirty="0">
                    <a:solidFill>
                      <a:srgbClr val="002060"/>
                    </a:solidFill>
                    <a:latin typeface="+mj-lt"/>
                  </a:rPr>
                  <a:t>Đề tài: Khám phá một số loại </a:t>
                </a:r>
                <a:r>
                  <a:rPr lang="vi-VN" sz="2000" dirty="0" smtClean="0">
                    <a:solidFill>
                      <a:srgbClr val="002060"/>
                    </a:solidFill>
                    <a:latin typeface="+mj-lt"/>
                  </a:rPr>
                  <a:t>rau</a:t>
                </a:r>
                <a:endParaRPr lang="en-US" sz="2000" dirty="0" smtClean="0">
                  <a:solidFill>
                    <a:srgbClr val="002060"/>
                  </a:solidFill>
                  <a:latin typeface="+mj-lt"/>
                </a:endParaRPr>
              </a:p>
              <a:p>
                <a:r>
                  <a:rPr lang="vi-VN" sz="2000" dirty="0" smtClean="0">
                    <a:solidFill>
                      <a:srgbClr val="002060"/>
                    </a:solidFill>
                    <a:latin typeface="+mj-lt"/>
                  </a:rPr>
                  <a:t>Lứa </a:t>
                </a:r>
                <a:r>
                  <a:rPr lang="vi-VN" sz="2000" dirty="0">
                    <a:solidFill>
                      <a:srgbClr val="002060"/>
                    </a:solidFill>
                    <a:latin typeface="+mj-lt"/>
                  </a:rPr>
                  <a:t>tuổi: 4-5 </a:t>
                </a:r>
                <a:r>
                  <a:rPr lang="vi-VN" sz="2000" dirty="0" smtClean="0">
                    <a:solidFill>
                      <a:srgbClr val="002060"/>
                    </a:solidFill>
                    <a:latin typeface="+mj-lt"/>
                  </a:rPr>
                  <a:t>tuổ</a:t>
                </a:r>
                <a:r>
                  <a:rPr lang="en-US" sz="2000" dirty="0" smtClean="0">
                    <a:solidFill>
                      <a:srgbClr val="002060"/>
                    </a:solidFill>
                    <a:latin typeface="Times New Roman" pitchFamily="18" charset="0"/>
                    <a:cs typeface="Times New Roman" pitchFamily="18" charset="0"/>
                  </a:rPr>
                  <a:t>i</a:t>
                </a:r>
              </a:p>
              <a:p>
                <a:r>
                  <a:rPr lang="en-US" sz="2000" dirty="0" err="1" smtClean="0">
                    <a:solidFill>
                      <a:srgbClr val="002060"/>
                    </a:solidFill>
                    <a:latin typeface="Times New Roman" pitchFamily="18" charset="0"/>
                    <a:cs typeface="Times New Roman" pitchFamily="18" charset="0"/>
                  </a:rPr>
                  <a:t>Giáo</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viên</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Nguyễn</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Thị</a:t>
                </a:r>
                <a:r>
                  <a:rPr lang="en-US" sz="2000" dirty="0" smtClean="0">
                    <a:solidFill>
                      <a:srgbClr val="002060"/>
                    </a:solidFill>
                    <a:latin typeface="Times New Roman" pitchFamily="18" charset="0"/>
                    <a:cs typeface="Times New Roman" pitchFamily="18" charset="0"/>
                  </a:rPr>
                  <a:t> </a:t>
                </a:r>
                <a:r>
                  <a:rPr lang="en-US" sz="2000" dirty="0" err="1" smtClean="0">
                    <a:solidFill>
                      <a:srgbClr val="002060"/>
                    </a:solidFill>
                    <a:latin typeface="Times New Roman" pitchFamily="18" charset="0"/>
                    <a:cs typeface="Times New Roman" pitchFamily="18" charset="0"/>
                  </a:rPr>
                  <a:t>Hậu</a:t>
                </a:r>
                <a:endParaRPr lang="en-US" sz="2000" dirty="0" smtClean="0">
                  <a:solidFill>
                    <a:srgbClr val="002060"/>
                  </a:solidFill>
                  <a:latin typeface="+mj-lt"/>
                </a:endParaRPr>
              </a:p>
            </p:txBody>
          </p:sp>
        </p:grpSp>
        <p:sp>
          <p:nvSpPr>
            <p:cNvPr id="3" name="Rectangle 2"/>
            <p:cNvSpPr/>
            <p:nvPr/>
          </p:nvSpPr>
          <p:spPr>
            <a:xfrm>
              <a:off x="1598727" y="2197894"/>
              <a:ext cx="9000334" cy="769441"/>
            </a:xfrm>
            <a:prstGeom prst="rect">
              <a:avLst/>
            </a:prstGeom>
            <a:noFill/>
          </p:spPr>
          <p:txBody>
            <a:bodyPr wrap="none" lIns="91440" tIns="45720" rIns="91440" bIns="45720">
              <a:spAutoFit/>
            </a:bodyPr>
            <a:lstStyle/>
            <a:p>
              <a:pPr algn="ct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Lĩnh</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vực</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Phát</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triển</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nhận</a:t>
              </a:r>
              <a:r>
                <a:rPr lang="en-US"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a:t>
              </a:r>
              <a:r>
                <a:rPr lang="en-US" sz="4400" b="1" cap="none" spc="0"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thức</a:t>
              </a:r>
              <a:endParaRPr lang="en-US"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spTree>
    <p:custDataLst>
      <p:tags r:id="rId1"/>
    </p:custDataLst>
    <p:extLst>
      <p:ext uri="{BB962C8B-B14F-4D97-AF65-F5344CB8AC3E}">
        <p14:creationId xmlns:p14="http://schemas.microsoft.com/office/powerpoint/2010/main" val="747068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extLst mod="1">
    <p:ext uri="{E180D4A7-C9FB-4DFB-919C-405C955672EB}">
      <p14:showEvtLst xmlns:p14="http://schemas.microsoft.com/office/powerpoint/2010/main">
        <p14:playEvt time="0" objId="2"/>
        <p14:stopEvt time="19603" objId="2"/>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0411" y="1458415"/>
            <a:ext cx="8651374" cy="4903045"/>
          </a:xfrm>
          <a:prstGeom prst="rect">
            <a:avLst/>
          </a:prstGeom>
        </p:spPr>
      </p:pic>
      <p:sp>
        <p:nvSpPr>
          <p:cNvPr id="3" name="TextBox 2"/>
          <p:cNvSpPr txBox="1"/>
          <p:nvPr/>
        </p:nvSpPr>
        <p:spPr>
          <a:xfrm>
            <a:off x="3290321" y="719448"/>
            <a:ext cx="3325363" cy="724044"/>
          </a:xfrm>
          <a:prstGeom prst="rect">
            <a:avLst/>
          </a:prstGeom>
          <a:noFill/>
        </p:spPr>
        <p:txBody>
          <a:bodyPr wrap="square" rtlCol="0">
            <a:spAutoFit/>
          </a:bodyPr>
          <a:lstStyle/>
          <a:p>
            <a:pPr algn="ctr"/>
            <a:r>
              <a:rPr lang="vi-VN" sz="4105" b="1" dirty="0">
                <a:solidFill>
                  <a:srgbClr val="00B050"/>
                </a:solidFill>
                <a:latin typeface="+mj-lt"/>
              </a:rPr>
              <a:t>Củ su hào</a:t>
            </a:r>
            <a:endParaRPr lang="en-US" sz="4105" b="1" dirty="0">
              <a:solidFill>
                <a:srgbClr val="00B050"/>
              </a:solidFill>
              <a:latin typeface="+mj-lt"/>
            </a:endParaRPr>
          </a:p>
        </p:txBody>
      </p:sp>
    </p:spTree>
    <p:custDataLst>
      <p:tags r:id="rId1"/>
    </p:custDataLst>
    <p:extLst>
      <p:ext uri="{BB962C8B-B14F-4D97-AF65-F5344CB8AC3E}">
        <p14:creationId xmlns:p14="http://schemas.microsoft.com/office/powerpoint/2010/main" val="444407084"/>
      </p:ext>
    </p:extLst>
  </p:cSld>
  <p:clrMapOvr>
    <a:masterClrMapping/>
  </p:clrMapOvr>
  <mc:AlternateContent xmlns:mc="http://schemas.openxmlformats.org/markup-compatibility/2006" xmlns:p14="http://schemas.microsoft.com/office/powerpoint/2010/main">
    <mc:Choice Requires="p14">
      <p:transition spd="slow" p14:dur="2000" advTm="37244"/>
    </mc:Choice>
    <mc:Fallback xmlns="">
      <p:transition spd="slow" advTm="37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744" y="809875"/>
            <a:ext cx="3571687" cy="257468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173" y="854315"/>
            <a:ext cx="3571687" cy="257468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744" y="3676152"/>
            <a:ext cx="3571687" cy="2477743"/>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75173" y="3676153"/>
            <a:ext cx="3571687" cy="2478569"/>
          </a:xfrm>
          <a:prstGeom prst="rect">
            <a:avLst/>
          </a:prstGeom>
        </p:spPr>
      </p:pic>
      <p:sp>
        <p:nvSpPr>
          <p:cNvPr id="6" name="TextBox 5">
            <a:extLst>
              <a:ext uri="{FF2B5EF4-FFF2-40B4-BE49-F238E27FC236}">
                <a16:creationId xmlns:a16="http://schemas.microsoft.com/office/drawing/2014/main" id="{B10907F0-68AE-714D-9706-F08A7AFB2981}"/>
              </a:ext>
            </a:extLst>
          </p:cNvPr>
          <p:cNvSpPr txBox="1"/>
          <p:nvPr/>
        </p:nvSpPr>
        <p:spPr>
          <a:xfrm>
            <a:off x="1978729" y="144415"/>
            <a:ext cx="6053159"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Món ăn từ củ Su hào, Cà rốt</a:t>
            </a:r>
            <a:endParaRPr lang="en-US" sz="3762" b="1" dirty="0">
              <a:solidFill>
                <a:srgbClr val="00B0F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295668498"/>
      </p:ext>
    </p:extLst>
  </p:cSld>
  <p:clrMapOvr>
    <a:masterClrMapping/>
  </p:clrMapOvr>
  <mc:AlternateContent xmlns:mc="http://schemas.openxmlformats.org/markup-compatibility/2006" xmlns:p14="http://schemas.microsoft.com/office/powerpoint/2010/main">
    <mc:Choice Requires="p14">
      <p:transition spd="slow" p14:dur="2000" advTm="15809"/>
    </mc:Choice>
    <mc:Fallback xmlns="">
      <p:transition spd="slow" advTm="1580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heel(1)">
                                      <p:cBhvr>
                                        <p:cTn id="22" dur="2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8" objId="7"/>
      </p14:showEvtLst>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23B00A-445B-484A-A101-808AAC841889}"/>
              </a:ext>
            </a:extLst>
          </p:cNvPr>
          <p:cNvSpPr txBox="1"/>
          <p:nvPr/>
        </p:nvSpPr>
        <p:spPr>
          <a:xfrm>
            <a:off x="1794077" y="137726"/>
            <a:ext cx="6667018"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So sánh củ Cà rốt và củ Xu hào</a:t>
            </a:r>
            <a:endParaRPr lang="en-US" sz="3762" b="1" dirty="0">
              <a:solidFill>
                <a:srgbClr val="00B0F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36F50191-76C1-5B45-9EF7-6D554918672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13994"/>
            <a:ext cx="4953000" cy="3444641"/>
          </a:xfrm>
          <a:prstGeom prst="rect">
            <a:avLst/>
          </a:prstGeom>
          <a:ln>
            <a:solidFill>
              <a:schemeClr val="accent1"/>
            </a:solidFill>
          </a:ln>
        </p:spPr>
      </p:pic>
      <p:pic>
        <p:nvPicPr>
          <p:cNvPr id="4" name="Picture 3">
            <a:extLst>
              <a:ext uri="{FF2B5EF4-FFF2-40B4-BE49-F238E27FC236}">
                <a16:creationId xmlns:a16="http://schemas.microsoft.com/office/drawing/2014/main" id="{213B7BBE-03FE-FD47-9D0C-C9AFF36A0E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8227" y="2013993"/>
            <a:ext cx="4146831" cy="3444642"/>
          </a:xfrm>
          <a:prstGeom prst="rect">
            <a:avLst/>
          </a:prstGeom>
          <a:ln>
            <a:solidFill>
              <a:schemeClr val="accent1"/>
            </a:solidFill>
          </a:ln>
        </p:spPr>
      </p:pic>
    </p:spTree>
    <p:extLst>
      <p:ext uri="{BB962C8B-B14F-4D97-AF65-F5344CB8AC3E}">
        <p14:creationId xmlns:p14="http://schemas.microsoft.com/office/powerpoint/2010/main" val="1930045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98" y="993080"/>
            <a:ext cx="9906001" cy="58649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7831" y="1523889"/>
            <a:ext cx="3918543" cy="240165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86373" y="1523889"/>
            <a:ext cx="4269582" cy="2401651"/>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7829" y="3925541"/>
            <a:ext cx="3918544" cy="2524813"/>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86372" y="3925541"/>
            <a:ext cx="4269581" cy="2524813"/>
          </a:xfrm>
          <a:prstGeom prst="rect">
            <a:avLst/>
          </a:prstGeom>
        </p:spPr>
      </p:pic>
      <p:sp>
        <p:nvSpPr>
          <p:cNvPr id="8" name="TextBox 7">
            <a:extLst>
              <a:ext uri="{FF2B5EF4-FFF2-40B4-BE49-F238E27FC236}">
                <a16:creationId xmlns:a16="http://schemas.microsoft.com/office/drawing/2014/main" id="{B1577BAA-2B5F-714F-8346-9DA966A4B53D}"/>
              </a:ext>
            </a:extLst>
          </p:cNvPr>
          <p:cNvSpPr txBox="1"/>
          <p:nvPr/>
        </p:nvSpPr>
        <p:spPr>
          <a:xfrm>
            <a:off x="2421925" y="144415"/>
            <a:ext cx="5609968"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Một số loại rau ăn củ khác</a:t>
            </a:r>
            <a:endParaRPr lang="en-US" sz="3762" b="1" dirty="0">
              <a:solidFill>
                <a:srgbClr val="00B0F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EEDD6768-E494-6840-BFD6-74DC433F7116}"/>
              </a:ext>
            </a:extLst>
          </p:cNvPr>
          <p:cNvSpPr/>
          <p:nvPr/>
        </p:nvSpPr>
        <p:spPr>
          <a:xfrm>
            <a:off x="0" y="5438176"/>
            <a:ext cx="9819503" cy="1200329"/>
          </a:xfrm>
          <a:prstGeom prst="rect">
            <a:avLst/>
          </a:prstGeom>
        </p:spPr>
        <p:txBody>
          <a:bodyPr wrap="square">
            <a:spAutoFit/>
          </a:bodyPr>
          <a:lstStyle/>
          <a:p>
            <a:r>
              <a:rPr lang="vi-VN" dirty="0">
                <a:latin typeface="Times New Roman" panose="02020603050405020304" pitchFamily="18" charset="0"/>
                <a:cs typeface="Times New Roman" panose="02020603050405020304" pitchFamily="18" charset="0"/>
              </a:rPr>
              <a:t>=&gt; KL: Các loại rau này tuy khác nhau về tên gọi, đặc điểm… nhưng đều gọi chung là 1 số loại rau. Vì chúng thường được dùng để chế biến thức ăn trong bữa cơm hàng ngày, cung cấp các vitamin, chất bổ cần thiết, giúp cơ thể khỏe mạnh, hồng hào, thông minh, học giỏi. vì thế các con nhớ ăn nhiều các loại rau khi mẹ nấu canh, xào, luộc, ăn sống nữa nhé!</a:t>
            </a:r>
          </a:p>
        </p:txBody>
      </p:sp>
    </p:spTree>
    <p:custDataLst>
      <p:tags r:id="rId1"/>
    </p:custDataLst>
    <p:extLst>
      <p:ext uri="{BB962C8B-B14F-4D97-AF65-F5344CB8AC3E}">
        <p14:creationId xmlns:p14="http://schemas.microsoft.com/office/powerpoint/2010/main" val="737546245"/>
      </p:ext>
    </p:extLst>
  </p:cSld>
  <p:clrMapOvr>
    <a:masterClrMapping/>
  </p:clrMapOvr>
  <mc:AlternateContent xmlns:mc="http://schemas.openxmlformats.org/markup-compatibility/2006" xmlns:p14="http://schemas.microsoft.com/office/powerpoint/2010/main">
    <mc:Choice Requires="p14">
      <p:transition spd="slow" p14:dur="2000" advTm="20346"/>
    </mc:Choice>
    <mc:Fallback xmlns="">
      <p:transition spd="slow" advTm="2034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25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in)">
                                      <p:cBhvr>
                                        <p:cTn id="17" dur="2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circle(in)">
                                      <p:cBhvr>
                                        <p:cTn id="22" dur="2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2F863EF-C450-1F48-888E-B3ED3CA499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6903" y="17354"/>
            <a:ext cx="3207821" cy="2147115"/>
          </a:xfrm>
          <a:prstGeom prst="rect">
            <a:avLst/>
          </a:prstGeom>
          <a:ln>
            <a:solidFill>
              <a:schemeClr val="accent1"/>
            </a:solidFill>
          </a:ln>
        </p:spPr>
      </p:pic>
      <p:pic>
        <p:nvPicPr>
          <p:cNvPr id="3" name="Picture 2">
            <a:extLst>
              <a:ext uri="{FF2B5EF4-FFF2-40B4-BE49-F238E27FC236}">
                <a16:creationId xmlns:a16="http://schemas.microsoft.com/office/drawing/2014/main" id="{1FA3A2DC-C8CA-BA47-BF5A-0D5AFF6075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5640" y="2338083"/>
            <a:ext cx="3239084" cy="2181829"/>
          </a:xfrm>
          <a:prstGeom prst="rect">
            <a:avLst/>
          </a:prstGeom>
          <a:ln>
            <a:solidFill>
              <a:schemeClr val="accent1"/>
            </a:solidFill>
          </a:ln>
        </p:spPr>
      </p:pic>
      <p:pic>
        <p:nvPicPr>
          <p:cNvPr id="4" name="Picture 3">
            <a:extLst>
              <a:ext uri="{FF2B5EF4-FFF2-40B4-BE49-F238E27FC236}">
                <a16:creationId xmlns:a16="http://schemas.microsoft.com/office/drawing/2014/main" id="{3113C139-6659-E142-ACE6-E48D8333B8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17808" y="4641442"/>
            <a:ext cx="3239090" cy="2199190"/>
          </a:xfrm>
          <a:prstGeom prst="rect">
            <a:avLst/>
          </a:prstGeom>
          <a:ln>
            <a:solidFill>
              <a:schemeClr val="accent1"/>
            </a:solidFill>
          </a:ln>
        </p:spPr>
      </p:pic>
      <p:pic>
        <p:nvPicPr>
          <p:cNvPr id="5" name="Picture 4">
            <a:extLst>
              <a:ext uri="{FF2B5EF4-FFF2-40B4-BE49-F238E27FC236}">
                <a16:creationId xmlns:a16="http://schemas.microsoft.com/office/drawing/2014/main" id="{F1EAB32C-4DD4-7A42-8B6A-538F51BA34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49077" y="2338084"/>
            <a:ext cx="3207821" cy="2181829"/>
          </a:xfrm>
          <a:prstGeom prst="rect">
            <a:avLst/>
          </a:prstGeom>
          <a:ln>
            <a:solidFill>
              <a:schemeClr val="accent1"/>
            </a:solidFill>
          </a:ln>
        </p:spPr>
      </p:pic>
      <p:pic>
        <p:nvPicPr>
          <p:cNvPr id="6" name="Picture 5">
            <a:extLst>
              <a:ext uri="{FF2B5EF4-FFF2-40B4-BE49-F238E27FC236}">
                <a16:creationId xmlns:a16="http://schemas.microsoft.com/office/drawing/2014/main" id="{E5DBD3BC-119C-3449-BEF4-5A413DC2A742}"/>
              </a:ext>
            </a:extLst>
          </p:cNvPr>
          <p:cNvPicPr>
            <a:picLocks noChangeAspect="1"/>
          </p:cNvPicPr>
          <p:nvPr/>
        </p:nvPicPr>
        <p:blipFill>
          <a:blip r:embed="rId6"/>
          <a:stretch>
            <a:fillRect/>
          </a:stretch>
        </p:blipFill>
        <p:spPr>
          <a:xfrm>
            <a:off x="3349077" y="26030"/>
            <a:ext cx="3239097" cy="2164484"/>
          </a:xfrm>
          <a:prstGeom prst="rect">
            <a:avLst/>
          </a:prstGeom>
          <a:ln>
            <a:solidFill>
              <a:schemeClr val="accent1"/>
            </a:solidFill>
          </a:ln>
        </p:spPr>
      </p:pic>
      <p:pic>
        <p:nvPicPr>
          <p:cNvPr id="7" name="Picture 6">
            <a:extLst>
              <a:ext uri="{FF2B5EF4-FFF2-40B4-BE49-F238E27FC236}">
                <a16:creationId xmlns:a16="http://schemas.microsoft.com/office/drawing/2014/main" id="{DB98DE1C-DDBD-7C4C-BF17-58C462CAB593}"/>
              </a:ext>
            </a:extLst>
          </p:cNvPr>
          <p:cNvPicPr>
            <a:picLocks noChangeAspect="1"/>
          </p:cNvPicPr>
          <p:nvPr/>
        </p:nvPicPr>
        <p:blipFill>
          <a:blip r:embed="rId7"/>
          <a:stretch>
            <a:fillRect/>
          </a:stretch>
        </p:blipFill>
        <p:spPr>
          <a:xfrm>
            <a:off x="17045" y="4658810"/>
            <a:ext cx="3239084" cy="2181829"/>
          </a:xfrm>
          <a:prstGeom prst="rect">
            <a:avLst/>
          </a:prstGeom>
          <a:ln>
            <a:solidFill>
              <a:schemeClr val="accent1"/>
            </a:solidFill>
          </a:ln>
        </p:spPr>
      </p:pic>
      <p:pic>
        <p:nvPicPr>
          <p:cNvPr id="8" name="Picture 7">
            <a:extLst>
              <a:ext uri="{FF2B5EF4-FFF2-40B4-BE49-F238E27FC236}">
                <a16:creationId xmlns:a16="http://schemas.microsoft.com/office/drawing/2014/main" id="{F620F7DE-A700-004A-8A66-644C505EFC85}"/>
              </a:ext>
            </a:extLst>
          </p:cNvPr>
          <p:cNvPicPr>
            <a:picLocks noChangeAspect="1"/>
          </p:cNvPicPr>
          <p:nvPr/>
        </p:nvPicPr>
        <p:blipFill>
          <a:blip r:embed="rId8"/>
          <a:stretch>
            <a:fillRect/>
          </a:stretch>
        </p:blipFill>
        <p:spPr>
          <a:xfrm>
            <a:off x="29638" y="2338085"/>
            <a:ext cx="3239084" cy="2181829"/>
          </a:xfrm>
          <a:prstGeom prst="rect">
            <a:avLst/>
          </a:prstGeom>
          <a:ln>
            <a:solidFill>
              <a:schemeClr val="accent1"/>
            </a:solidFill>
          </a:ln>
        </p:spPr>
      </p:pic>
      <p:pic>
        <p:nvPicPr>
          <p:cNvPr id="11" name="Picture 10">
            <a:extLst>
              <a:ext uri="{FF2B5EF4-FFF2-40B4-BE49-F238E27FC236}">
                <a16:creationId xmlns:a16="http://schemas.microsoft.com/office/drawing/2014/main" id="{3A9026A9-6FC6-BA48-BF5C-F6B050705E7B}"/>
              </a:ext>
            </a:extLst>
          </p:cNvPr>
          <p:cNvPicPr>
            <a:picLocks noChangeAspect="1"/>
          </p:cNvPicPr>
          <p:nvPr/>
        </p:nvPicPr>
        <p:blipFill rotWithShape="1">
          <a:blip r:embed="rId9"/>
          <a:srcRect t="17820" b="24810"/>
          <a:stretch/>
        </p:blipFill>
        <p:spPr>
          <a:xfrm>
            <a:off x="0" y="0"/>
            <a:ext cx="3239087" cy="2181829"/>
          </a:xfrm>
          <a:prstGeom prst="rect">
            <a:avLst/>
          </a:prstGeom>
          <a:ln>
            <a:solidFill>
              <a:schemeClr val="accent1"/>
            </a:solidFill>
          </a:ln>
        </p:spPr>
      </p:pic>
      <p:pic>
        <p:nvPicPr>
          <p:cNvPr id="12" name="Picture 11">
            <a:extLst>
              <a:ext uri="{FF2B5EF4-FFF2-40B4-BE49-F238E27FC236}">
                <a16:creationId xmlns:a16="http://schemas.microsoft.com/office/drawing/2014/main" id="{E4427C47-72A8-894D-8FE9-C63CDD7B5975}"/>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66914" y="4650122"/>
            <a:ext cx="3239086" cy="2181829"/>
          </a:xfrm>
          <a:prstGeom prst="rect">
            <a:avLst/>
          </a:prstGeom>
          <a:ln>
            <a:solidFill>
              <a:schemeClr val="accent1"/>
            </a:solidFill>
          </a:ln>
        </p:spPr>
      </p:pic>
    </p:spTree>
    <p:extLst>
      <p:ext uri="{BB962C8B-B14F-4D97-AF65-F5344CB8AC3E}">
        <p14:creationId xmlns:p14="http://schemas.microsoft.com/office/powerpoint/2010/main" val="1805966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007" y="1302084"/>
            <a:ext cx="8601882" cy="4959633"/>
          </a:xfrm>
          <a:prstGeom prst="rect">
            <a:avLst/>
          </a:prstGeom>
        </p:spPr>
      </p:pic>
      <p:sp>
        <p:nvSpPr>
          <p:cNvPr id="4" name="TextBox 3"/>
          <p:cNvSpPr txBox="1"/>
          <p:nvPr/>
        </p:nvSpPr>
        <p:spPr>
          <a:xfrm>
            <a:off x="3351900" y="596284"/>
            <a:ext cx="3263783" cy="802977"/>
          </a:xfrm>
          <a:prstGeom prst="rect">
            <a:avLst/>
          </a:prstGeom>
          <a:noFill/>
        </p:spPr>
        <p:txBody>
          <a:bodyPr wrap="square" rtlCol="0">
            <a:spAutoFit/>
          </a:bodyPr>
          <a:lstStyle/>
          <a:p>
            <a:pPr algn="ctr"/>
            <a:r>
              <a:rPr lang="vi-VN" sz="4618" b="1" dirty="0">
                <a:solidFill>
                  <a:srgbClr val="00B050"/>
                </a:solidFill>
                <a:latin typeface="+mj-lt"/>
              </a:rPr>
              <a:t>Rau bắp cải</a:t>
            </a:r>
            <a:endParaRPr lang="en-US" sz="4618" b="1" dirty="0">
              <a:solidFill>
                <a:srgbClr val="00B050"/>
              </a:solidFill>
              <a:latin typeface="+mj-lt"/>
            </a:endParaRPr>
          </a:p>
        </p:txBody>
      </p:sp>
      <p:sp>
        <p:nvSpPr>
          <p:cNvPr id="2" name="Rectangle 1">
            <a:extLst>
              <a:ext uri="{FF2B5EF4-FFF2-40B4-BE49-F238E27FC236}">
                <a16:creationId xmlns:a16="http://schemas.microsoft.com/office/drawing/2014/main" id="{F0D19DC1-AB12-6448-9584-F242581B377D}"/>
              </a:ext>
            </a:extLst>
          </p:cNvPr>
          <p:cNvSpPr/>
          <p:nvPr/>
        </p:nvSpPr>
        <p:spPr>
          <a:xfrm>
            <a:off x="1898249" y="5838254"/>
            <a:ext cx="7199452" cy="400110"/>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 Đây là rau gì? Chúng mình ăn phần gì của rau? Lá rau hình gì?</a:t>
            </a:r>
          </a:p>
        </p:txBody>
      </p:sp>
    </p:spTree>
    <p:custDataLst>
      <p:tags r:id="rId1"/>
    </p:custDataLst>
    <p:extLst>
      <p:ext uri="{BB962C8B-B14F-4D97-AF65-F5344CB8AC3E}">
        <p14:creationId xmlns:p14="http://schemas.microsoft.com/office/powerpoint/2010/main" val="4086007475"/>
      </p:ext>
    </p:extLst>
  </p:cSld>
  <p:clrMapOvr>
    <a:masterClrMapping/>
  </p:clrMapOvr>
  <p:transition spd="slow" advTm="35457">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ppt_x"/>
                                          </p:val>
                                        </p:tav>
                                        <p:tav tm="100000">
                                          <p:val>
                                            <p:strVal val="#ppt_x"/>
                                          </p:val>
                                        </p:tav>
                                      </p:tavLst>
                                    </p:anim>
                                    <p:anim calcmode="lin" valueType="num">
                                      <p:cBhvr additive="base">
                                        <p:cTn id="8" dur="20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barn(inVertical)">
                                      <p:cBhvr>
                                        <p:cTn id="13" dur="1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2" objId="11"/>
      </p14:showEvtLst>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17803" y="965769"/>
            <a:ext cx="2968311" cy="2739257"/>
            <a:chOff x="321271" y="548680"/>
            <a:chExt cx="3470920" cy="320308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271" y="548680"/>
              <a:ext cx="3470920" cy="2664296"/>
            </a:xfrm>
            <a:prstGeom prst="rect">
              <a:avLst/>
            </a:prstGeom>
          </p:spPr>
        </p:pic>
        <p:sp>
          <p:nvSpPr>
            <p:cNvPr id="5" name="TextBox 4"/>
            <p:cNvSpPr txBox="1"/>
            <p:nvPr/>
          </p:nvSpPr>
          <p:spPr>
            <a:xfrm>
              <a:off x="755576" y="3212975"/>
              <a:ext cx="2214904" cy="538786"/>
            </a:xfrm>
            <a:prstGeom prst="rect">
              <a:avLst/>
            </a:prstGeom>
            <a:noFill/>
          </p:spPr>
          <p:txBody>
            <a:bodyPr wrap="square" rtlCol="0">
              <a:spAutoFit/>
            </a:bodyPr>
            <a:lstStyle/>
            <a:p>
              <a:pPr algn="ctr"/>
              <a:r>
                <a:rPr lang="vi-VN" sz="2394" dirty="0">
                  <a:solidFill>
                    <a:srgbClr val="00B0F0"/>
                  </a:solidFill>
                  <a:latin typeface="+mj-lt"/>
                </a:rPr>
                <a:t>Bắp cải luộc</a:t>
              </a:r>
              <a:endParaRPr lang="en-US" sz="2394" dirty="0">
                <a:solidFill>
                  <a:srgbClr val="00B0F0"/>
                </a:solidFill>
                <a:latin typeface="+mj-lt"/>
              </a:endParaRPr>
            </a:p>
          </p:txBody>
        </p:sp>
      </p:grpSp>
      <p:grpSp>
        <p:nvGrpSpPr>
          <p:cNvPr id="10" name="Group 9"/>
          <p:cNvGrpSpPr/>
          <p:nvPr/>
        </p:nvGrpSpPr>
        <p:grpSpPr>
          <a:xfrm>
            <a:off x="5507229" y="965771"/>
            <a:ext cx="2700286" cy="2686742"/>
            <a:chOff x="5220072" y="548681"/>
            <a:chExt cx="3157513" cy="3141674"/>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548681"/>
              <a:ext cx="3157513" cy="2620564"/>
            </a:xfrm>
            <a:prstGeom prst="rect">
              <a:avLst/>
            </a:prstGeom>
          </p:spPr>
        </p:pic>
        <p:sp>
          <p:nvSpPr>
            <p:cNvPr id="7" name="TextBox 6"/>
            <p:cNvSpPr txBox="1"/>
            <p:nvPr/>
          </p:nvSpPr>
          <p:spPr>
            <a:xfrm>
              <a:off x="5796135" y="3212975"/>
              <a:ext cx="2448272" cy="477380"/>
            </a:xfrm>
            <a:prstGeom prst="rect">
              <a:avLst/>
            </a:prstGeom>
            <a:noFill/>
          </p:spPr>
          <p:txBody>
            <a:bodyPr wrap="square" rtlCol="0">
              <a:spAutoFit/>
            </a:bodyPr>
            <a:lstStyle/>
            <a:p>
              <a:pPr algn="ctr"/>
              <a:r>
                <a:rPr lang="vi-VN" sz="2053" dirty="0">
                  <a:solidFill>
                    <a:srgbClr val="00B0F0"/>
                  </a:solidFill>
                  <a:latin typeface="+mj-lt"/>
                </a:rPr>
                <a:t>Bắp cải cuộn thịt</a:t>
              </a:r>
              <a:endParaRPr lang="en-US" sz="2053" dirty="0">
                <a:solidFill>
                  <a:srgbClr val="00B0F0"/>
                </a:solidFill>
                <a:latin typeface="+mj-lt"/>
              </a:endParaRPr>
            </a:p>
          </p:txBody>
        </p:sp>
      </p:grpSp>
      <p:grpSp>
        <p:nvGrpSpPr>
          <p:cNvPr id="12" name="Group 11"/>
          <p:cNvGrpSpPr/>
          <p:nvPr/>
        </p:nvGrpSpPr>
        <p:grpSpPr>
          <a:xfrm>
            <a:off x="3621568" y="3860070"/>
            <a:ext cx="3206465" cy="2600906"/>
            <a:chOff x="3015121" y="3933056"/>
            <a:chExt cx="3749402" cy="3041304"/>
          </a:xfrm>
        </p:grpSpPr>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15121" y="3933056"/>
              <a:ext cx="3749402" cy="2458963"/>
            </a:xfrm>
            <a:prstGeom prst="rect">
              <a:avLst/>
            </a:prstGeom>
          </p:spPr>
        </p:pic>
        <p:sp>
          <p:nvSpPr>
            <p:cNvPr id="11" name="TextBox 10"/>
            <p:cNvSpPr txBox="1"/>
            <p:nvPr/>
          </p:nvSpPr>
          <p:spPr>
            <a:xfrm>
              <a:off x="3792192" y="6435574"/>
              <a:ext cx="2580008" cy="538786"/>
            </a:xfrm>
            <a:prstGeom prst="rect">
              <a:avLst/>
            </a:prstGeom>
            <a:noFill/>
          </p:spPr>
          <p:txBody>
            <a:bodyPr wrap="square" rtlCol="0">
              <a:spAutoFit/>
            </a:bodyPr>
            <a:lstStyle/>
            <a:p>
              <a:pPr algn="ctr"/>
              <a:r>
                <a:rPr lang="vi-VN" sz="2394" dirty="0">
                  <a:solidFill>
                    <a:srgbClr val="00B0F0"/>
                  </a:solidFill>
                  <a:latin typeface="+mj-lt"/>
                </a:rPr>
                <a:t>Bắp cải xào</a:t>
              </a:r>
              <a:endParaRPr lang="en-US" sz="2394" dirty="0">
                <a:solidFill>
                  <a:srgbClr val="00B0F0"/>
                </a:solidFill>
                <a:latin typeface="+mj-lt"/>
              </a:endParaRPr>
            </a:p>
          </p:txBody>
        </p:sp>
      </p:grpSp>
      <p:sp>
        <p:nvSpPr>
          <p:cNvPr id="13" name="TextBox 12">
            <a:extLst>
              <a:ext uri="{FF2B5EF4-FFF2-40B4-BE49-F238E27FC236}">
                <a16:creationId xmlns:a16="http://schemas.microsoft.com/office/drawing/2014/main" id="{BD4A456E-6661-6343-8B41-61794C12B0F9}"/>
              </a:ext>
            </a:extLst>
          </p:cNvPr>
          <p:cNvSpPr txBox="1"/>
          <p:nvPr/>
        </p:nvSpPr>
        <p:spPr>
          <a:xfrm>
            <a:off x="2349662" y="137726"/>
            <a:ext cx="4780188"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Món ăn từ rau bắp cải</a:t>
            </a:r>
            <a:endParaRPr lang="en-US" sz="3762" b="1" dirty="0">
              <a:solidFill>
                <a:srgbClr val="00B0F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369707206"/>
      </p:ext>
    </p:extLst>
  </p:cSld>
  <p:clrMapOvr>
    <a:masterClrMapping/>
  </p:clrMapOvr>
  <p:transition spd="slow" advTm="35219">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75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275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2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8" objId="9"/>
        <p14:stopEvt time="33603" objId="9"/>
      </p14:showEvt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057" y="1189851"/>
            <a:ext cx="6835469" cy="5295949"/>
          </a:xfrm>
          <a:prstGeom prst="rect">
            <a:avLst/>
          </a:prstGeom>
        </p:spPr>
      </p:pic>
      <p:sp>
        <p:nvSpPr>
          <p:cNvPr id="3" name="TextBox 2">
            <a:extLst>
              <a:ext uri="{FF2B5EF4-FFF2-40B4-BE49-F238E27FC236}">
                <a16:creationId xmlns:a16="http://schemas.microsoft.com/office/drawing/2014/main" id="{11858C8F-3F56-1A4B-9E7F-3F2673B2567F}"/>
              </a:ext>
            </a:extLst>
          </p:cNvPr>
          <p:cNvSpPr txBox="1"/>
          <p:nvPr/>
        </p:nvSpPr>
        <p:spPr>
          <a:xfrm>
            <a:off x="3290321" y="496542"/>
            <a:ext cx="3325363" cy="671274"/>
          </a:xfrm>
          <a:prstGeom prst="rect">
            <a:avLst/>
          </a:prstGeom>
          <a:noFill/>
        </p:spPr>
        <p:txBody>
          <a:bodyPr wrap="square" rtlCol="0">
            <a:spAutoFit/>
          </a:bodyPr>
          <a:lstStyle/>
          <a:p>
            <a:r>
              <a:rPr lang="en-US" sz="3762" b="1" dirty="0">
                <a:solidFill>
                  <a:srgbClr val="00B0F0"/>
                </a:solidFill>
                <a:latin typeface="Times New Roman" pitchFamily="18" charset="0"/>
                <a:cs typeface="Times New Roman" pitchFamily="18" charset="0"/>
              </a:rPr>
              <a:t>C</a:t>
            </a:r>
            <a:r>
              <a:rPr lang="vi-VN" sz="3762" b="1" dirty="0">
                <a:solidFill>
                  <a:srgbClr val="00B0F0"/>
                </a:solidFill>
                <a:latin typeface="Times New Roman" pitchFamily="18" charset="0"/>
                <a:cs typeface="Times New Roman" pitchFamily="18" charset="0"/>
              </a:rPr>
              <a:t>ây rau ngót</a:t>
            </a:r>
            <a:endParaRPr lang="en-US" sz="3762" b="1" dirty="0">
              <a:solidFill>
                <a:srgbClr val="00B0F0"/>
              </a:solidFill>
              <a:latin typeface="Times New Roman" pitchFamily="18" charset="0"/>
              <a:cs typeface="Times New Roman" pitchFamily="18" charset="0"/>
            </a:endParaRPr>
          </a:p>
        </p:txBody>
      </p:sp>
    </p:spTree>
    <p:extLst>
      <p:ext uri="{BB962C8B-B14F-4D97-AF65-F5344CB8AC3E}">
        <p14:creationId xmlns:p14="http://schemas.microsoft.com/office/powerpoint/2010/main" val="2499928008"/>
      </p:ext>
    </p:extLst>
  </p:cSld>
  <p:clrMapOvr>
    <a:masterClrMapping/>
  </p:clrMapOvr>
  <mc:AlternateContent xmlns:mc="http://schemas.openxmlformats.org/markup-compatibility/2006" xmlns:p14="http://schemas.microsoft.com/office/powerpoint/2010/main">
    <mc:Choice Requires="p14">
      <p:transition spd="slow" p14:dur="2000" advTm="14140"/>
    </mc:Choice>
    <mc:Fallback xmlns="">
      <p:transition spd="slow" advTm="1414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043058" y="1160279"/>
            <a:ext cx="3889413" cy="3548817"/>
            <a:chOff x="0" y="10319"/>
            <a:chExt cx="4547989" cy="4149721"/>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319"/>
              <a:ext cx="4547989" cy="3312368"/>
            </a:xfrm>
            <a:prstGeom prst="rect">
              <a:avLst/>
            </a:prstGeom>
          </p:spPr>
        </p:pic>
        <p:sp>
          <p:nvSpPr>
            <p:cNvPr id="4" name="TextBox 3"/>
            <p:cNvSpPr txBox="1"/>
            <p:nvPr/>
          </p:nvSpPr>
          <p:spPr>
            <a:xfrm>
              <a:off x="0" y="3621253"/>
              <a:ext cx="3995935" cy="538787"/>
            </a:xfrm>
            <a:prstGeom prst="rect">
              <a:avLst/>
            </a:prstGeom>
            <a:noFill/>
          </p:spPr>
          <p:txBody>
            <a:bodyPr wrap="square" rtlCol="0">
              <a:spAutoFit/>
            </a:bodyPr>
            <a:lstStyle/>
            <a:p>
              <a:pPr algn="ctr"/>
              <a:r>
                <a:rPr lang="vi-VN" sz="2394" b="1" dirty="0">
                  <a:solidFill>
                    <a:srgbClr val="0070C0"/>
                  </a:solidFill>
                  <a:latin typeface="+mj-lt"/>
                </a:rPr>
                <a:t>Canh rau ngót nấu thịt</a:t>
              </a:r>
              <a:endParaRPr lang="en-US" sz="2394" b="1" dirty="0">
                <a:solidFill>
                  <a:srgbClr val="0070C0"/>
                </a:solidFill>
                <a:latin typeface="+mj-lt"/>
              </a:endParaRPr>
            </a:p>
          </p:txBody>
        </p:sp>
      </p:grpSp>
      <p:grpSp>
        <p:nvGrpSpPr>
          <p:cNvPr id="8" name="Group 7"/>
          <p:cNvGrpSpPr/>
          <p:nvPr/>
        </p:nvGrpSpPr>
        <p:grpSpPr>
          <a:xfrm>
            <a:off x="4865977" y="3145962"/>
            <a:ext cx="3930481" cy="3081845"/>
            <a:chOff x="4470238" y="3098034"/>
            <a:chExt cx="4596011" cy="3603680"/>
          </a:xfrm>
        </p:grpSpPr>
        <p:sp>
          <p:nvSpPr>
            <p:cNvPr id="5" name="TextBox 4"/>
            <p:cNvSpPr txBox="1"/>
            <p:nvPr/>
          </p:nvSpPr>
          <p:spPr>
            <a:xfrm>
              <a:off x="4860031" y="3098034"/>
              <a:ext cx="3816423" cy="538787"/>
            </a:xfrm>
            <a:prstGeom prst="rect">
              <a:avLst/>
            </a:prstGeom>
            <a:noFill/>
          </p:spPr>
          <p:txBody>
            <a:bodyPr wrap="square" rtlCol="0">
              <a:spAutoFit/>
            </a:bodyPr>
            <a:lstStyle/>
            <a:p>
              <a:pPr algn="ctr"/>
              <a:r>
                <a:rPr lang="vi-VN" sz="2394" b="1" dirty="0">
                  <a:solidFill>
                    <a:srgbClr val="0070C0"/>
                  </a:solidFill>
                  <a:latin typeface="+mj-lt"/>
                </a:rPr>
                <a:t>Canh rau ngót nấu </a:t>
              </a:r>
              <a:r>
                <a:rPr lang="en-US" sz="2394" b="1" dirty="0">
                  <a:solidFill>
                    <a:srgbClr val="0070C0"/>
                  </a:solidFill>
                  <a:latin typeface="+mj-lt"/>
                </a:rPr>
                <a:t>c</a:t>
              </a:r>
              <a:r>
                <a:rPr lang="vi-VN" sz="2394" b="1" dirty="0">
                  <a:solidFill>
                    <a:srgbClr val="0070C0"/>
                  </a:solidFill>
                  <a:latin typeface="+mj-lt"/>
                </a:rPr>
                <a:t>á</a:t>
              </a:r>
              <a:endParaRPr lang="en-US" sz="2394" b="1" dirty="0">
                <a:solidFill>
                  <a:srgbClr val="0070C0"/>
                </a:solidFill>
                <a:latin typeface="+mj-lt"/>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70238" y="3749005"/>
              <a:ext cx="4596011" cy="2952709"/>
            </a:xfrm>
            <a:prstGeom prst="rect">
              <a:avLst/>
            </a:prstGeom>
          </p:spPr>
        </p:pic>
      </p:grpSp>
      <p:sp>
        <p:nvSpPr>
          <p:cNvPr id="9" name="TextBox 8">
            <a:extLst>
              <a:ext uri="{FF2B5EF4-FFF2-40B4-BE49-F238E27FC236}">
                <a16:creationId xmlns:a16="http://schemas.microsoft.com/office/drawing/2014/main" id="{913022F0-75AA-6243-816B-AD4D4F84B3EE}"/>
              </a:ext>
            </a:extLst>
          </p:cNvPr>
          <p:cNvSpPr txBox="1"/>
          <p:nvPr/>
        </p:nvSpPr>
        <p:spPr>
          <a:xfrm>
            <a:off x="2751708" y="105399"/>
            <a:ext cx="4347701"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Món ăn từ rau Ngót</a:t>
            </a:r>
            <a:endParaRPr lang="en-US" sz="3762" b="1" dirty="0">
              <a:solidFill>
                <a:srgbClr val="00B0F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625925780"/>
      </p:ext>
    </p:extLst>
  </p:cSld>
  <p:clrMapOvr>
    <a:masterClrMapping/>
  </p:clrMapOvr>
  <mc:AlternateContent xmlns:mc="http://schemas.openxmlformats.org/markup-compatibility/2006" xmlns:p14="http://schemas.microsoft.com/office/powerpoint/2010/main">
    <mc:Choice Requires="p14">
      <p:transition spd="slow" p14:dur="2000" advTm="25143"/>
    </mc:Choice>
    <mc:Fallback xmlns="">
      <p:transition spd="slow" advTm="2514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2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1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E180D4A7-C9FB-4DFB-919C-405C955672EB}">
      <p14:showEvtLst xmlns:p14="http://schemas.microsoft.com/office/powerpoint/2010/main">
        <p14:playEvt time="17" objId="3"/>
        <p14:stopEvt time="24568" objId="3"/>
      </p14:showEvt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054" y="2135804"/>
            <a:ext cx="4064333" cy="3017459"/>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7283" y="1335256"/>
            <a:ext cx="3685665" cy="3571686"/>
          </a:xfrm>
          <a:prstGeom prst="rect">
            <a:avLst/>
          </a:prstGeom>
        </p:spPr>
      </p:pic>
      <p:sp>
        <p:nvSpPr>
          <p:cNvPr id="4" name="TextBox 3"/>
          <p:cNvSpPr txBox="1"/>
          <p:nvPr/>
        </p:nvSpPr>
        <p:spPr>
          <a:xfrm>
            <a:off x="1043055" y="842608"/>
            <a:ext cx="4217850" cy="355610"/>
          </a:xfrm>
          <a:prstGeom prst="rect">
            <a:avLst/>
          </a:prstGeom>
          <a:noFill/>
        </p:spPr>
        <p:txBody>
          <a:bodyPr wrap="square" rtlCol="0">
            <a:spAutoFit/>
          </a:bodyPr>
          <a:lstStyle/>
          <a:p>
            <a:pPr algn="ctr"/>
            <a:r>
              <a:rPr lang="vi-VN" sz="1711" dirty="0">
                <a:solidFill>
                  <a:srgbClr val="FF0000"/>
                </a:solidFill>
                <a:latin typeface="+mj-lt"/>
              </a:rPr>
              <a:t>Giống nhau: Đều là loại rau ăn lá</a:t>
            </a:r>
            <a:endParaRPr lang="en-US" sz="1711" dirty="0">
              <a:solidFill>
                <a:srgbClr val="FF0000"/>
              </a:solidFill>
              <a:latin typeface="+mj-lt"/>
            </a:endParaRPr>
          </a:p>
        </p:txBody>
      </p:sp>
      <p:sp>
        <p:nvSpPr>
          <p:cNvPr id="5" name="TextBox 4"/>
          <p:cNvSpPr txBox="1"/>
          <p:nvPr/>
        </p:nvSpPr>
        <p:spPr>
          <a:xfrm>
            <a:off x="1297747" y="5057418"/>
            <a:ext cx="6589146" cy="1408719"/>
          </a:xfrm>
          <a:prstGeom prst="rect">
            <a:avLst/>
          </a:prstGeom>
          <a:noFill/>
        </p:spPr>
        <p:txBody>
          <a:bodyPr wrap="square" rtlCol="0">
            <a:spAutoFit/>
          </a:bodyPr>
          <a:lstStyle/>
          <a:p>
            <a:pPr algn="ctr"/>
            <a:r>
              <a:rPr lang="vi-VN" sz="1711" dirty="0">
                <a:solidFill>
                  <a:srgbClr val="FF0000"/>
                </a:solidFill>
                <a:latin typeface="+mj-lt"/>
              </a:rPr>
              <a:t>Khác nhau: </a:t>
            </a:r>
          </a:p>
          <a:p>
            <a:pPr marL="293212" indent="-293212" algn="ctr">
              <a:buFontTx/>
              <a:buChar char="-"/>
            </a:pPr>
            <a:r>
              <a:rPr lang="vi-VN" sz="1711" dirty="0">
                <a:solidFill>
                  <a:srgbClr val="FF0000"/>
                </a:solidFill>
                <a:latin typeface="+mj-lt"/>
              </a:rPr>
              <a:t>Lá bắp cải to, có dạng hình tròn, lá dày, các lá xếp vòng quanh, lá ngoài màu xanh, lá trong màu trắng</a:t>
            </a:r>
          </a:p>
          <a:p>
            <a:pPr marL="293212" indent="-293212" algn="ctr">
              <a:buFontTx/>
              <a:buChar char="-"/>
            </a:pPr>
            <a:r>
              <a:rPr lang="vi-VN" sz="1711" dirty="0">
                <a:solidFill>
                  <a:srgbClr val="FF0000"/>
                </a:solidFill>
                <a:latin typeface="+mj-lt"/>
              </a:rPr>
              <a:t>- Lá rau ngót nhỏ, đầu lá nhọn, lá mọc trên cành, 1 cành có nhiều lá, lá có màu xanh</a:t>
            </a:r>
            <a:endParaRPr lang="en-US" sz="1711" dirty="0">
              <a:solidFill>
                <a:srgbClr val="FF0000"/>
              </a:solidFill>
              <a:latin typeface="+mj-lt"/>
            </a:endParaRPr>
          </a:p>
        </p:txBody>
      </p:sp>
      <p:sp>
        <p:nvSpPr>
          <p:cNvPr id="6" name="TextBox 5">
            <a:extLst>
              <a:ext uri="{FF2B5EF4-FFF2-40B4-BE49-F238E27FC236}">
                <a16:creationId xmlns:a16="http://schemas.microsoft.com/office/drawing/2014/main" id="{32616F0D-C0A6-8248-A07D-FF128B3E7375}"/>
              </a:ext>
            </a:extLst>
          </p:cNvPr>
          <p:cNvSpPr txBox="1"/>
          <p:nvPr/>
        </p:nvSpPr>
        <p:spPr>
          <a:xfrm>
            <a:off x="2349661" y="137726"/>
            <a:ext cx="6111433"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So sánh bắp cải và Rau Ngót</a:t>
            </a:r>
            <a:endParaRPr lang="en-US" sz="3762" b="1" dirty="0">
              <a:solidFill>
                <a:srgbClr val="00B0F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4107873081"/>
      </p:ext>
    </p:extLst>
  </p:cSld>
  <p:clrMapOvr>
    <a:masterClrMapping/>
  </p:clrMapOvr>
  <mc:AlternateContent xmlns:mc="http://schemas.openxmlformats.org/markup-compatibility/2006" xmlns:p14="http://schemas.microsoft.com/office/powerpoint/2010/main">
    <mc:Choice Requires="p14">
      <p:transition spd="slow" p14:dur="2000" advTm="61500"/>
    </mc:Choice>
    <mc:Fallback xmlns="">
      <p:transition spd="slow" advTm="615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in)">
                                      <p:cBhvr>
                                        <p:cTn id="12" dur="3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circle(in)">
                                      <p:cBhvr>
                                        <p:cTn id="17" dur="3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circle(in)">
                                      <p:cBhvr>
                                        <p:cTn id="22" dur="3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extLst>
    <p:ext uri="{E180D4A7-C9FB-4DFB-919C-405C955672EB}">
      <p14:showEvtLst xmlns:p14="http://schemas.microsoft.com/office/powerpoint/2010/main">
        <p14:playEvt time="16" objId="7"/>
        <p14:stopEvt time="60186" objId="7"/>
      </p14:showEvt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929030"/>
            <a:ext cx="9906001" cy="586492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714" y="1478532"/>
            <a:ext cx="4195287" cy="250612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57879" y="1478530"/>
            <a:ext cx="4185528" cy="2506123"/>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2596" y="3984652"/>
            <a:ext cx="4195285" cy="2456890"/>
          </a:xfrm>
          <a:prstGeom prst="rect">
            <a:avLst/>
          </a:prstGeom>
        </p:spPr>
      </p:pic>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7880" y="4001241"/>
            <a:ext cx="4185527" cy="2456890"/>
          </a:xfrm>
          <a:prstGeom prst="rect">
            <a:avLst/>
          </a:prstGeom>
        </p:spPr>
      </p:pic>
      <p:sp>
        <p:nvSpPr>
          <p:cNvPr id="8" name="TextBox 7">
            <a:extLst>
              <a:ext uri="{FF2B5EF4-FFF2-40B4-BE49-F238E27FC236}">
                <a16:creationId xmlns:a16="http://schemas.microsoft.com/office/drawing/2014/main" id="{60DA48D3-0C05-4849-8544-77BAA0466700}"/>
              </a:ext>
            </a:extLst>
          </p:cNvPr>
          <p:cNvSpPr txBox="1"/>
          <p:nvPr/>
        </p:nvSpPr>
        <p:spPr>
          <a:xfrm>
            <a:off x="2421925" y="144415"/>
            <a:ext cx="5609968" cy="671274"/>
          </a:xfrm>
          <a:prstGeom prst="rect">
            <a:avLst/>
          </a:prstGeom>
          <a:noFill/>
        </p:spPr>
        <p:txBody>
          <a:bodyPr wrap="square" rtlCol="0">
            <a:spAutoFit/>
          </a:bodyPr>
          <a:lstStyle/>
          <a:p>
            <a:r>
              <a:rPr lang="vi-VN" sz="3762" b="1" dirty="0">
                <a:solidFill>
                  <a:srgbClr val="00B0F0"/>
                </a:solidFill>
                <a:latin typeface="Times New Roman" pitchFamily="18" charset="0"/>
                <a:cs typeface="Times New Roman" pitchFamily="18" charset="0"/>
              </a:rPr>
              <a:t>Một số loại rau ăn lá khác</a:t>
            </a:r>
            <a:endParaRPr lang="en-US" sz="3762" b="1" dirty="0">
              <a:solidFill>
                <a:srgbClr val="00B0F0"/>
              </a:solidFill>
              <a:latin typeface="Times New Roman" pitchFamily="18" charset="0"/>
              <a:cs typeface="Times New Roman" pitchFamily="18" charset="0"/>
            </a:endParaRPr>
          </a:p>
        </p:txBody>
      </p:sp>
      <p:sp>
        <p:nvSpPr>
          <p:cNvPr id="2" name="Rectangle 1">
            <a:extLst>
              <a:ext uri="{FF2B5EF4-FFF2-40B4-BE49-F238E27FC236}">
                <a16:creationId xmlns:a16="http://schemas.microsoft.com/office/drawing/2014/main" id="{AF56301B-C505-6E4E-90DE-817EF8719950}"/>
              </a:ext>
            </a:extLst>
          </p:cNvPr>
          <p:cNvSpPr/>
          <p:nvPr/>
        </p:nvSpPr>
        <p:spPr>
          <a:xfrm>
            <a:off x="757713" y="5759969"/>
            <a:ext cx="7101183" cy="707886"/>
          </a:xfrm>
          <a:prstGeom prst="rect">
            <a:avLst/>
          </a:prstGeom>
        </p:spPr>
        <p:txBody>
          <a:bodyPr wrap="square">
            <a:spAutoFit/>
          </a:bodyPr>
          <a:lstStyle/>
          <a:p>
            <a:r>
              <a:rPr lang="vi-VN" sz="2000" dirty="0">
                <a:latin typeface="Times New Roman" panose="02020603050405020304" pitchFamily="18" charset="0"/>
                <a:cs typeface="Times New Roman" panose="02020603050405020304" pitchFamily="18" charset="0"/>
              </a:rPr>
              <a:t>- Các loại rau ăn lá có nhiều vitamin C, ăn vào giúp cơ thể các con mát mẻ, khỏe mạnh, kháng được bệnh, da dẻ hồng hào.</a:t>
            </a:r>
          </a:p>
        </p:txBody>
      </p:sp>
    </p:spTree>
    <p:custDataLst>
      <p:tags r:id="rId1"/>
    </p:custDataLst>
    <p:extLst>
      <p:ext uri="{BB962C8B-B14F-4D97-AF65-F5344CB8AC3E}">
        <p14:creationId xmlns:p14="http://schemas.microsoft.com/office/powerpoint/2010/main" val="3565459710"/>
      </p:ext>
    </p:extLst>
  </p:cSld>
  <p:clrMapOvr>
    <a:masterClrMapping/>
  </p:clrMapOvr>
  <mc:AlternateContent xmlns:mc="http://schemas.openxmlformats.org/markup-compatibility/2006" xmlns:p14="http://schemas.microsoft.com/office/powerpoint/2010/main">
    <mc:Choice Requires="p14">
      <p:transition spd="slow" p14:dur="2000" advTm="30976"/>
    </mc:Choice>
    <mc:Fallback xmlns="">
      <p:transition spd="slow" advTm="30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heel(1)">
                                      <p:cBhvr>
                                        <p:cTn id="17" dur="22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extLst>
    <p:ext uri="{E180D4A7-C9FB-4DFB-919C-405C955672EB}">
      <p14:showEvtLst xmlns:p14="http://schemas.microsoft.com/office/powerpoint/2010/main">
        <p14:playEvt time="17" objId="8"/>
        <p14:stopEvt time="30290" objId="8"/>
      </p14:showEvtLst>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F63D61D-3866-1A44-A719-B601E9994A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498" y="993080"/>
            <a:ext cx="9906001" cy="5864920"/>
          </a:xfrm>
          <a:prstGeom prst="rect">
            <a:avLst/>
          </a:prstGeom>
        </p:spPr>
      </p:pic>
      <p:sp>
        <p:nvSpPr>
          <p:cNvPr id="2" name="TextBox 1">
            <a:extLst>
              <a:ext uri="{FF2B5EF4-FFF2-40B4-BE49-F238E27FC236}">
                <a16:creationId xmlns:a16="http://schemas.microsoft.com/office/drawing/2014/main" id="{EDA0FE21-86E5-E748-9F62-0E8930E05CA1}"/>
              </a:ext>
            </a:extLst>
          </p:cNvPr>
          <p:cNvSpPr txBox="1"/>
          <p:nvPr/>
        </p:nvSpPr>
        <p:spPr>
          <a:xfrm>
            <a:off x="2162432" y="144415"/>
            <a:ext cx="5943600" cy="671274"/>
          </a:xfrm>
          <a:prstGeom prst="rect">
            <a:avLst/>
          </a:prstGeom>
          <a:noFill/>
        </p:spPr>
        <p:txBody>
          <a:bodyPr wrap="square" rtlCol="0">
            <a:spAutoFit/>
          </a:bodyPr>
          <a:lstStyle/>
          <a:p>
            <a:r>
              <a:rPr lang="vi-VN" sz="3762" b="1" dirty="0">
                <a:solidFill>
                  <a:srgbClr val="C00000"/>
                </a:solidFill>
                <a:latin typeface="Times New Roman" pitchFamily="18" charset="0"/>
                <a:cs typeface="Times New Roman" pitchFamily="18" charset="0"/>
              </a:rPr>
              <a:t>Một số loại rau ăn quả khác</a:t>
            </a:r>
            <a:endParaRPr lang="en-US" sz="3762" b="1" dirty="0">
              <a:solidFill>
                <a:srgbClr val="C00000"/>
              </a:solidFill>
              <a:latin typeface="Times New Roman" pitchFamily="18" charset="0"/>
              <a:cs typeface="Times New Roman" pitchFamily="18" charset="0"/>
            </a:endParaRPr>
          </a:p>
        </p:txBody>
      </p:sp>
      <p:pic>
        <p:nvPicPr>
          <p:cNvPr id="3" name="Picture 2">
            <a:extLst>
              <a:ext uri="{FF2B5EF4-FFF2-40B4-BE49-F238E27FC236}">
                <a16:creationId xmlns:a16="http://schemas.microsoft.com/office/drawing/2014/main" id="{4CB5A690-4407-6F4D-B441-5DA68A227B3E}"/>
              </a:ext>
            </a:extLst>
          </p:cNvPr>
          <p:cNvPicPr>
            <a:picLocks noChangeAspect="1"/>
          </p:cNvPicPr>
          <p:nvPr/>
        </p:nvPicPr>
        <p:blipFill>
          <a:blip r:embed="rId3"/>
          <a:stretch>
            <a:fillRect/>
          </a:stretch>
        </p:blipFill>
        <p:spPr>
          <a:xfrm>
            <a:off x="781219" y="4031786"/>
            <a:ext cx="4136078" cy="2396302"/>
          </a:xfrm>
          <a:prstGeom prst="rect">
            <a:avLst/>
          </a:prstGeom>
          <a:ln>
            <a:solidFill>
              <a:schemeClr val="accent1"/>
            </a:solidFill>
          </a:ln>
        </p:spPr>
      </p:pic>
      <p:pic>
        <p:nvPicPr>
          <p:cNvPr id="4" name="Picture 3">
            <a:extLst>
              <a:ext uri="{FF2B5EF4-FFF2-40B4-BE49-F238E27FC236}">
                <a16:creationId xmlns:a16="http://schemas.microsoft.com/office/drawing/2014/main" id="{4FD4EC4B-324D-B74F-8195-D1B5348B1586}"/>
              </a:ext>
            </a:extLst>
          </p:cNvPr>
          <p:cNvPicPr>
            <a:picLocks noChangeAspect="1"/>
          </p:cNvPicPr>
          <p:nvPr/>
        </p:nvPicPr>
        <p:blipFill rotWithShape="1">
          <a:blip r:embed="rId4"/>
          <a:srcRect t="17820" b="24810"/>
          <a:stretch/>
        </p:blipFill>
        <p:spPr>
          <a:xfrm>
            <a:off x="799069" y="1556952"/>
            <a:ext cx="4136081" cy="2396302"/>
          </a:xfrm>
          <a:prstGeom prst="rect">
            <a:avLst/>
          </a:prstGeom>
          <a:ln>
            <a:solidFill>
              <a:schemeClr val="accent1"/>
            </a:solidFill>
          </a:ln>
        </p:spPr>
      </p:pic>
      <p:pic>
        <p:nvPicPr>
          <p:cNvPr id="5" name="Picture 4">
            <a:extLst>
              <a:ext uri="{FF2B5EF4-FFF2-40B4-BE49-F238E27FC236}">
                <a16:creationId xmlns:a16="http://schemas.microsoft.com/office/drawing/2014/main" id="{AFAF5889-1E22-7A4F-A518-BBDD152B42BC}"/>
              </a:ext>
            </a:extLst>
          </p:cNvPr>
          <p:cNvPicPr>
            <a:picLocks noChangeAspect="1"/>
          </p:cNvPicPr>
          <p:nvPr/>
        </p:nvPicPr>
        <p:blipFill rotWithShape="1">
          <a:blip r:embed="rId5"/>
          <a:srcRect t="22687"/>
          <a:stretch/>
        </p:blipFill>
        <p:spPr>
          <a:xfrm>
            <a:off x="4953000" y="1556952"/>
            <a:ext cx="4153931" cy="2396302"/>
          </a:xfrm>
          <a:prstGeom prst="rect">
            <a:avLst/>
          </a:prstGeom>
          <a:ln>
            <a:solidFill>
              <a:schemeClr val="accent1"/>
            </a:solidFill>
          </a:ln>
        </p:spPr>
      </p:pic>
      <p:pic>
        <p:nvPicPr>
          <p:cNvPr id="6" name="Picture 5">
            <a:extLst>
              <a:ext uri="{FF2B5EF4-FFF2-40B4-BE49-F238E27FC236}">
                <a16:creationId xmlns:a16="http://schemas.microsoft.com/office/drawing/2014/main" id="{3B39E71D-8F32-F249-AA98-EE6AE9FE9CFE}"/>
              </a:ext>
            </a:extLst>
          </p:cNvPr>
          <p:cNvPicPr>
            <a:picLocks noChangeAspect="1"/>
          </p:cNvPicPr>
          <p:nvPr/>
        </p:nvPicPr>
        <p:blipFill>
          <a:blip r:embed="rId6"/>
          <a:stretch>
            <a:fillRect/>
          </a:stretch>
        </p:blipFill>
        <p:spPr>
          <a:xfrm>
            <a:off x="4953000" y="4031786"/>
            <a:ext cx="4171779" cy="2396302"/>
          </a:xfrm>
          <a:prstGeom prst="rect">
            <a:avLst/>
          </a:prstGeom>
          <a:ln>
            <a:solidFill>
              <a:schemeClr val="accent1"/>
            </a:solidFill>
          </a:ln>
        </p:spPr>
      </p:pic>
    </p:spTree>
    <p:extLst>
      <p:ext uri="{BB962C8B-B14F-4D97-AF65-F5344CB8AC3E}">
        <p14:creationId xmlns:p14="http://schemas.microsoft.com/office/powerpoint/2010/main" val="84863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p:tgtEl>
                                          <p:spTgt spid="3"/>
                                        </p:tgtEl>
                                        <p:attrNameLst>
                                          <p:attrName>ppt_y</p:attrName>
                                        </p:attrNameLst>
                                      </p:cBhvr>
                                      <p:tavLst>
                                        <p:tav tm="0">
                                          <p:val>
                                            <p:strVal val="#ppt_y+#ppt_h*1.125000"/>
                                          </p:val>
                                        </p:tav>
                                        <p:tav tm="100000">
                                          <p:val>
                                            <p:strVal val="#ppt_y"/>
                                          </p:val>
                                        </p:tav>
                                      </p:tavLst>
                                    </p:anim>
                                    <p:animEffect transition="in" filter="wipe(up)">
                                      <p:cBhvr>
                                        <p:cTn id="2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7570" y="1335255"/>
            <a:ext cx="7968372" cy="5026206"/>
          </a:xfrm>
          <a:prstGeom prst="rect">
            <a:avLst/>
          </a:prstGeom>
        </p:spPr>
      </p:pic>
      <p:sp>
        <p:nvSpPr>
          <p:cNvPr id="3" name="TextBox 2"/>
          <p:cNvSpPr txBox="1"/>
          <p:nvPr/>
        </p:nvSpPr>
        <p:spPr>
          <a:xfrm>
            <a:off x="3290321" y="657867"/>
            <a:ext cx="3448525" cy="724044"/>
          </a:xfrm>
          <a:prstGeom prst="rect">
            <a:avLst/>
          </a:prstGeom>
          <a:noFill/>
        </p:spPr>
        <p:txBody>
          <a:bodyPr wrap="square" rtlCol="0">
            <a:spAutoFit/>
          </a:bodyPr>
          <a:lstStyle/>
          <a:p>
            <a:pPr algn="ctr"/>
            <a:r>
              <a:rPr lang="vi-VN" sz="4105" b="1" dirty="0">
                <a:solidFill>
                  <a:srgbClr val="FF0000"/>
                </a:solidFill>
                <a:latin typeface="+mj-lt"/>
              </a:rPr>
              <a:t>Củ cà rốt</a:t>
            </a:r>
            <a:endParaRPr lang="en-US" sz="4105" b="1" dirty="0">
              <a:solidFill>
                <a:srgbClr val="FF0000"/>
              </a:solidFill>
              <a:latin typeface="+mj-lt"/>
            </a:endParaRPr>
          </a:p>
        </p:txBody>
      </p:sp>
    </p:spTree>
    <p:custDataLst>
      <p:tags r:id="rId1"/>
    </p:custDataLst>
    <p:extLst>
      <p:ext uri="{BB962C8B-B14F-4D97-AF65-F5344CB8AC3E}">
        <p14:creationId xmlns:p14="http://schemas.microsoft.com/office/powerpoint/2010/main" val="1359483118"/>
      </p:ext>
    </p:extLst>
  </p:cSld>
  <p:clrMapOvr>
    <a:masterClrMapping/>
  </p:clrMapOvr>
  <mc:AlternateContent xmlns:mc="http://schemas.openxmlformats.org/markup-compatibility/2006" xmlns:p14="http://schemas.microsoft.com/office/powerpoint/2010/main">
    <mc:Choice Requires="p14">
      <p:transition spd="slow" p14:dur="2000" advTm="44133"/>
    </mc:Choice>
    <mc:Fallback xmlns="">
      <p:transition spd="slow" advTm="4413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2|4.9"/>
</p:tagLst>
</file>

<file path=ppt/tags/tag10.xml><?xml version="1.0" encoding="utf-8"?>
<p:tagLst xmlns:a="http://schemas.openxmlformats.org/drawingml/2006/main" xmlns:r="http://schemas.openxmlformats.org/officeDocument/2006/relationships" xmlns:p="http://schemas.openxmlformats.org/presentationml/2006/main">
  <p:tag name="TIMING" val="|8.4|1.8|2.4|3"/>
</p:tagLst>
</file>

<file path=ppt/tags/tag2.xml><?xml version="1.0" encoding="utf-8"?>
<p:tagLst xmlns:a="http://schemas.openxmlformats.org/drawingml/2006/main" xmlns:r="http://schemas.openxmlformats.org/officeDocument/2006/relationships" xmlns:p="http://schemas.openxmlformats.org/presentationml/2006/main">
  <p:tag name="TIMING" val="|3.7|19.6|3.7"/>
</p:tagLst>
</file>

<file path=ppt/tags/tag3.xml><?xml version="1.0" encoding="utf-8"?>
<p:tagLst xmlns:a="http://schemas.openxmlformats.org/drawingml/2006/main" xmlns:r="http://schemas.openxmlformats.org/officeDocument/2006/relationships" xmlns:p="http://schemas.openxmlformats.org/presentationml/2006/main">
  <p:tag name="TIMING" val="|6.5|2.1|2.7"/>
</p:tagLst>
</file>

<file path=ppt/tags/tag4.xml><?xml version="1.0" encoding="utf-8"?>
<p:tagLst xmlns:a="http://schemas.openxmlformats.org/drawingml/2006/main" xmlns:r="http://schemas.openxmlformats.org/officeDocument/2006/relationships" xmlns:p="http://schemas.openxmlformats.org/presentationml/2006/main">
  <p:tag name="TIMING" val="|5.2|2.1"/>
</p:tagLst>
</file>

<file path=ppt/tags/tag5.xml><?xml version="1.0" encoding="utf-8"?>
<p:tagLst xmlns:a="http://schemas.openxmlformats.org/drawingml/2006/main" xmlns:r="http://schemas.openxmlformats.org/officeDocument/2006/relationships" xmlns:p="http://schemas.openxmlformats.org/presentationml/2006/main">
  <p:tag name="TIMING" val="|9.1|20.2"/>
</p:tagLst>
</file>

<file path=ppt/tags/tag6.xml><?xml version="1.0" encoding="utf-8"?>
<p:tagLst xmlns:a="http://schemas.openxmlformats.org/drawingml/2006/main" xmlns:r="http://schemas.openxmlformats.org/officeDocument/2006/relationships" xmlns:p="http://schemas.openxmlformats.org/presentationml/2006/main">
  <p:tag name="TIMING" val="|15.4|2.9|1.3|2.1"/>
</p:tagLst>
</file>

<file path=ppt/tags/tag7.xml><?xml version="1.0" encoding="utf-8"?>
<p:tagLst xmlns:a="http://schemas.openxmlformats.org/drawingml/2006/main" xmlns:r="http://schemas.openxmlformats.org/officeDocument/2006/relationships" xmlns:p="http://schemas.openxmlformats.org/presentationml/2006/main">
  <p:tag name="TIMING" val="|15.2"/>
</p:tagLst>
</file>

<file path=ppt/tags/tag8.xml><?xml version="1.0" encoding="utf-8"?>
<p:tagLst xmlns:a="http://schemas.openxmlformats.org/drawingml/2006/main" xmlns:r="http://schemas.openxmlformats.org/officeDocument/2006/relationships" xmlns:p="http://schemas.openxmlformats.org/presentationml/2006/main">
  <p:tag name="TIMING" val="|14.8|5.4"/>
</p:tagLst>
</file>

<file path=ppt/tags/tag9.xml><?xml version="1.0" encoding="utf-8"?>
<p:tagLst xmlns:a="http://schemas.openxmlformats.org/drawingml/2006/main" xmlns:r="http://schemas.openxmlformats.org/officeDocument/2006/relationships" xmlns:p="http://schemas.openxmlformats.org/presentationml/2006/main">
  <p:tag name="TIMING" val="|5.3|2.2|2|2.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284</TotalTime>
  <Words>345</Words>
  <Application>Microsoft Office PowerPoint</Application>
  <PresentationFormat>A4 Paper (210x297 mm)</PresentationFormat>
  <Paragraphs>32</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 Nguyen</dc:creator>
  <cp:lastModifiedBy>Techsi.vn</cp:lastModifiedBy>
  <cp:revision>20</cp:revision>
  <cp:lastPrinted>2024-01-21T10:09:39Z</cp:lastPrinted>
  <dcterms:created xsi:type="dcterms:W3CDTF">2022-02-22T08:19:57Z</dcterms:created>
  <dcterms:modified xsi:type="dcterms:W3CDTF">2025-04-15T06:40:11Z</dcterms:modified>
</cp:coreProperties>
</file>