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DM Sans Semi Bold"/>
      <p:regular r:id="rId15"/>
    </p:embeddedFont>
    <p:embeddedFont>
      <p:font typeface="DM Sans Semi Bold"/>
      <p:regular r:id="rId16"/>
    </p:embeddedFont>
    <p:embeddedFont>
      <p:font typeface="DM Sans Semi Bold"/>
      <p:regular r:id="rId17"/>
    </p:embeddedFont>
    <p:embeddedFont>
      <p:font typeface="DM Sans Semi Bold"/>
      <p:regular r:id="rId18"/>
    </p:embeddedFont>
    <p:embeddedFont>
      <p:font typeface="Inter Medium"/>
      <p:regular r:id="rId19"/>
    </p:embeddedFont>
    <p:embeddedFont>
      <p:font typeface="Inter Medium"/>
      <p:regular r:id="rId20"/>
    </p:embeddedFont>
    <p:embeddedFont>
      <p:font typeface="Inter Medium"/>
      <p:regular r:id="rId21"/>
    </p:embeddedFont>
    <p:embeddedFont>
      <p:font typeface="Inter Medium"/>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21180"/>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Giáo Án: Nhận Biết Số Thứ Tự</a:t>
            </a:r>
            <a:endParaRPr lang="en-US" sz="4450" dirty="0"/>
          </a:p>
        </p:txBody>
      </p:sp>
      <p:sp>
        <p:nvSpPr>
          <p:cNvPr id="4" name="Text 1"/>
          <p:cNvSpPr/>
          <p:nvPr/>
        </p:nvSpPr>
        <p:spPr>
          <a:xfrm>
            <a:off x="6280190" y="3578900"/>
            <a:ext cx="7556421" cy="217741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Giáo án này được thiết kế để giúp trẻ em 4-5 tuổi nhận biết và hiểu số thứ tự từ 1 đến 5. Thông qua các hoạt động vui nhộn và trò chơi tương tác, trẻ sẽ phát triển khả năng tư duy logic, quan sát và kỹ năng hợp tác trong nhóm. Mục tiêu là tạo ra một môi trường học tập tích cực, khuyến khích trẻ tự tin khám phá và áp dụng kiến thức vào cuộc sống hàng ngày.</a:t>
            </a:r>
            <a:endParaRPr lang="en-US" sz="1750" dirty="0"/>
          </a:p>
        </p:txBody>
      </p:sp>
      <p:sp>
        <p:nvSpPr>
          <p:cNvPr id="5" name="Shape 2"/>
          <p:cNvSpPr/>
          <p:nvPr/>
        </p:nvSpPr>
        <p:spPr>
          <a:xfrm>
            <a:off x="6280190" y="6028373"/>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87810" y="6035992"/>
            <a:ext cx="347663" cy="347663"/>
          </a:xfrm>
          <a:prstGeom prst="rect">
            <a:avLst/>
          </a:prstGeom>
        </p:spPr>
      </p:pic>
      <p:sp>
        <p:nvSpPr>
          <p:cNvPr id="7" name="Text 3"/>
          <p:cNvSpPr/>
          <p:nvPr/>
        </p:nvSpPr>
        <p:spPr>
          <a:xfrm>
            <a:off x="6756440" y="6011466"/>
            <a:ext cx="2113121" cy="396835"/>
          </a:xfrm>
          <a:prstGeom prst="rect">
            <a:avLst/>
          </a:prstGeom>
          <a:noFill/>
          <a:ln/>
        </p:spPr>
        <p:txBody>
          <a:bodyPr wrap="none" lIns="0" tIns="0" rIns="0" bIns="0" rtlCol="0" anchor="t"/>
          <a:lstStyle/>
          <a:p>
            <a:pPr algn="l" indent="0" marL="0">
              <a:lnSpc>
                <a:spcPts val="3100"/>
              </a:lnSpc>
              <a:buNone/>
            </a:pPr>
            <a:r>
              <a:rPr lang="en-US" sz="2200" b="1" dirty="0">
                <a:solidFill>
                  <a:srgbClr val="464646"/>
                </a:solidFill>
                <a:latin typeface="Inter Bold" pitchFamily="34" charset="0"/>
                <a:ea typeface="Inter Bold" pitchFamily="34" charset="-122"/>
                <a:cs typeface="Inter Bold" pitchFamily="34" charset="-120"/>
              </a:rPr>
              <a:t>by Hau Nguyen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24038"/>
            <a:ext cx="5975747"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Mục Tiêu Của Giáo Án</a:t>
            </a:r>
            <a:endParaRPr lang="en-US" sz="4450" dirty="0"/>
          </a:p>
        </p:txBody>
      </p:sp>
      <p:sp>
        <p:nvSpPr>
          <p:cNvPr id="4" name="Shape 1"/>
          <p:cNvSpPr/>
          <p:nvPr/>
        </p:nvSpPr>
        <p:spPr>
          <a:xfrm>
            <a:off x="793790" y="3128129"/>
            <a:ext cx="510302" cy="510302"/>
          </a:xfrm>
          <a:prstGeom prst="roundRect">
            <a:avLst>
              <a:gd name="adj" fmla="val 6667"/>
            </a:avLst>
          </a:prstGeom>
          <a:solidFill>
            <a:srgbClr val="F2EEEE"/>
          </a:solidFill>
          <a:ln/>
        </p:spPr>
      </p:sp>
      <p:sp>
        <p:nvSpPr>
          <p:cNvPr id="5" name="Text 2"/>
          <p:cNvSpPr/>
          <p:nvPr/>
        </p:nvSpPr>
        <p:spPr>
          <a:xfrm>
            <a:off x="878860" y="3170634"/>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6" name="Text 3"/>
          <p:cNvSpPr/>
          <p:nvPr/>
        </p:nvSpPr>
        <p:spPr>
          <a:xfrm>
            <a:off x="1530906" y="31281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Nhận Biết Số Thứ Tự</a:t>
            </a:r>
            <a:endParaRPr lang="en-US" sz="2200" dirty="0"/>
          </a:p>
        </p:txBody>
      </p:sp>
      <p:sp>
        <p:nvSpPr>
          <p:cNvPr id="7" name="Text 4"/>
          <p:cNvSpPr/>
          <p:nvPr/>
        </p:nvSpPr>
        <p:spPr>
          <a:xfrm>
            <a:off x="1530906" y="3618548"/>
            <a:ext cx="2927747" cy="1088708"/>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Trẻ nhận biết và gọi tên đúng số thứ tự trong phạm vi từ 1 đến 5.</a:t>
            </a:r>
            <a:endParaRPr lang="en-US" sz="1750" dirty="0"/>
          </a:p>
        </p:txBody>
      </p:sp>
      <p:sp>
        <p:nvSpPr>
          <p:cNvPr id="8" name="Shape 5"/>
          <p:cNvSpPr/>
          <p:nvPr/>
        </p:nvSpPr>
        <p:spPr>
          <a:xfrm>
            <a:off x="4685467" y="3128129"/>
            <a:ext cx="510302" cy="510302"/>
          </a:xfrm>
          <a:prstGeom prst="roundRect">
            <a:avLst>
              <a:gd name="adj" fmla="val 6667"/>
            </a:avLst>
          </a:prstGeom>
          <a:solidFill>
            <a:srgbClr val="F2EEEE"/>
          </a:solidFill>
          <a:ln/>
        </p:spPr>
      </p:sp>
      <p:sp>
        <p:nvSpPr>
          <p:cNvPr id="9" name="Text 6"/>
          <p:cNvSpPr/>
          <p:nvPr/>
        </p:nvSpPr>
        <p:spPr>
          <a:xfrm>
            <a:off x="4770537" y="3170634"/>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10" name="Text 7"/>
          <p:cNvSpPr/>
          <p:nvPr/>
        </p:nvSpPr>
        <p:spPr>
          <a:xfrm>
            <a:off x="5422583" y="3128129"/>
            <a:ext cx="2873216"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Sắp Xếp Theo Thứ Tự</a:t>
            </a:r>
            <a:endParaRPr lang="en-US" sz="2200" dirty="0"/>
          </a:p>
        </p:txBody>
      </p:sp>
      <p:sp>
        <p:nvSpPr>
          <p:cNvPr id="11" name="Text 8"/>
          <p:cNvSpPr/>
          <p:nvPr/>
        </p:nvSpPr>
        <p:spPr>
          <a:xfrm>
            <a:off x="5422583" y="3618548"/>
            <a:ext cx="2927747" cy="1088708"/>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Trẻ biết sắp xếp các đồ vật hoặc hình ảnh theo thứ tự từ 1 đến 5.</a:t>
            </a:r>
            <a:endParaRPr lang="en-US" sz="1750" dirty="0"/>
          </a:p>
        </p:txBody>
      </p:sp>
      <p:sp>
        <p:nvSpPr>
          <p:cNvPr id="12" name="Shape 9"/>
          <p:cNvSpPr/>
          <p:nvPr/>
        </p:nvSpPr>
        <p:spPr>
          <a:xfrm>
            <a:off x="793790" y="5189220"/>
            <a:ext cx="510302" cy="510302"/>
          </a:xfrm>
          <a:prstGeom prst="roundRect">
            <a:avLst>
              <a:gd name="adj" fmla="val 6667"/>
            </a:avLst>
          </a:prstGeom>
          <a:solidFill>
            <a:srgbClr val="F2EEEE"/>
          </a:solidFill>
          <a:ln/>
        </p:spPr>
      </p:sp>
      <p:sp>
        <p:nvSpPr>
          <p:cNvPr id="13" name="Text 10"/>
          <p:cNvSpPr/>
          <p:nvPr/>
        </p:nvSpPr>
        <p:spPr>
          <a:xfrm>
            <a:off x="878860" y="5231725"/>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4" name="Text 11"/>
          <p:cNvSpPr/>
          <p:nvPr/>
        </p:nvSpPr>
        <p:spPr>
          <a:xfrm>
            <a:off x="1530906" y="518922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Phát Triển Kỹ Năng</a:t>
            </a:r>
            <a:endParaRPr lang="en-US" sz="2200" dirty="0"/>
          </a:p>
        </p:txBody>
      </p:sp>
      <p:sp>
        <p:nvSpPr>
          <p:cNvPr id="15" name="Text 12"/>
          <p:cNvSpPr/>
          <p:nvPr/>
        </p:nvSpPr>
        <p:spPr>
          <a:xfrm>
            <a:off x="1530906" y="5679638"/>
            <a:ext cx="6819305"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Trẻ phát triển khả năng quan sát, tư duy logic và kỹ năng hợp tác.</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776526"/>
            <a:ext cx="5820966"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Chuẩn Bị Cho Bài Học</a:t>
            </a:r>
            <a:endParaRPr lang="en-US" sz="4450" dirty="0"/>
          </a:p>
        </p:txBody>
      </p:sp>
      <p:pic>
        <p:nvPicPr>
          <p:cNvPr id="4" name="Image 1" descr="preencoded.png">    </p:cNvPr>
          <p:cNvPicPr>
            <a:picLocks noChangeAspect="1"/>
          </p:cNvPicPr>
          <p:nvPr/>
        </p:nvPicPr>
        <p:blipFill>
          <a:blip r:embed="rId2"/>
          <a:stretch>
            <a:fillRect/>
          </a:stretch>
        </p:blipFill>
        <p:spPr>
          <a:xfrm>
            <a:off x="793790" y="1865114"/>
            <a:ext cx="566976" cy="566976"/>
          </a:xfrm>
          <a:prstGeom prst="rect">
            <a:avLst/>
          </a:prstGeom>
        </p:spPr>
      </p:pic>
      <p:sp>
        <p:nvSpPr>
          <p:cNvPr id="5" name="Text 1"/>
          <p:cNvSpPr/>
          <p:nvPr/>
        </p:nvSpPr>
        <p:spPr>
          <a:xfrm>
            <a:off x="1587579" y="182546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Hình Ảnh Minh Họa</a:t>
            </a:r>
            <a:endParaRPr lang="en-US" sz="2200" dirty="0"/>
          </a:p>
        </p:txBody>
      </p:sp>
      <p:sp>
        <p:nvSpPr>
          <p:cNvPr id="6" name="Text 2"/>
          <p:cNvSpPr/>
          <p:nvPr/>
        </p:nvSpPr>
        <p:spPr>
          <a:xfrm>
            <a:off x="1587579" y="2315885"/>
            <a:ext cx="6762631" cy="362903"/>
          </a:xfrm>
          <a:prstGeom prst="rect">
            <a:avLst/>
          </a:prstGeom>
          <a:noFill/>
          <a:ln/>
        </p:spPr>
        <p:txBody>
          <a:bodyPr wrap="non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Các hình ảnh về con vật, đồ vật, hoạt động hàng ngày.</a:t>
            </a:r>
            <a:endParaRPr lang="en-US" sz="1750" dirty="0"/>
          </a:p>
        </p:txBody>
      </p:sp>
      <p:pic>
        <p:nvPicPr>
          <p:cNvPr id="7" name="Image 2" descr="preencoded.png">    </p:cNvPr>
          <p:cNvPicPr>
            <a:picLocks noChangeAspect="1"/>
          </p:cNvPicPr>
          <p:nvPr/>
        </p:nvPicPr>
        <p:blipFill>
          <a:blip r:embed="rId3"/>
          <a:stretch>
            <a:fillRect/>
          </a:stretch>
        </p:blipFill>
        <p:spPr>
          <a:xfrm>
            <a:off x="793790" y="3398877"/>
            <a:ext cx="566976" cy="566976"/>
          </a:xfrm>
          <a:prstGeom prst="rect">
            <a:avLst/>
          </a:prstGeom>
        </p:spPr>
      </p:pic>
      <p:sp>
        <p:nvSpPr>
          <p:cNvPr id="8" name="Text 3"/>
          <p:cNvSpPr/>
          <p:nvPr/>
        </p:nvSpPr>
        <p:spPr>
          <a:xfrm>
            <a:off x="1587579" y="3359229"/>
            <a:ext cx="2910007"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Flashcards Số Thứ Tự</a:t>
            </a:r>
            <a:endParaRPr lang="en-US" sz="2200" dirty="0"/>
          </a:p>
        </p:txBody>
      </p:sp>
      <p:sp>
        <p:nvSpPr>
          <p:cNvPr id="9" name="Text 4"/>
          <p:cNvSpPr/>
          <p:nvPr/>
        </p:nvSpPr>
        <p:spPr>
          <a:xfrm>
            <a:off x="1587579" y="3849648"/>
            <a:ext cx="6762631" cy="362903"/>
          </a:xfrm>
          <a:prstGeom prst="rect">
            <a:avLst/>
          </a:prstGeom>
          <a:noFill/>
          <a:ln/>
        </p:spPr>
        <p:txBody>
          <a:bodyPr wrap="non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Flashcards có số thứ tự từ 1 đến 5.</a:t>
            </a:r>
            <a:endParaRPr lang="en-US" sz="1750" dirty="0"/>
          </a:p>
        </p:txBody>
      </p:sp>
      <p:pic>
        <p:nvPicPr>
          <p:cNvPr id="10" name="Image 3" descr="preencoded.png">    </p:cNvPr>
          <p:cNvPicPr>
            <a:picLocks noChangeAspect="1"/>
          </p:cNvPicPr>
          <p:nvPr/>
        </p:nvPicPr>
        <p:blipFill>
          <a:blip r:embed="rId4"/>
          <a:stretch>
            <a:fillRect/>
          </a:stretch>
        </p:blipFill>
        <p:spPr>
          <a:xfrm>
            <a:off x="793790" y="4932640"/>
            <a:ext cx="566976" cy="566976"/>
          </a:xfrm>
          <a:prstGeom prst="rect">
            <a:avLst/>
          </a:prstGeom>
        </p:spPr>
      </p:pic>
      <p:sp>
        <p:nvSpPr>
          <p:cNvPr id="11" name="Text 5"/>
          <p:cNvSpPr/>
          <p:nvPr/>
        </p:nvSpPr>
        <p:spPr>
          <a:xfrm>
            <a:off x="1587579" y="489299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Vật Dụng Thực Hành</a:t>
            </a:r>
            <a:endParaRPr lang="en-US" sz="2200" dirty="0"/>
          </a:p>
        </p:txBody>
      </p:sp>
      <p:sp>
        <p:nvSpPr>
          <p:cNvPr id="12" name="Text 6"/>
          <p:cNvSpPr/>
          <p:nvPr/>
        </p:nvSpPr>
        <p:spPr>
          <a:xfrm>
            <a:off x="1587579" y="5383411"/>
            <a:ext cx="6762631" cy="362903"/>
          </a:xfrm>
          <a:prstGeom prst="rect">
            <a:avLst/>
          </a:prstGeom>
          <a:noFill/>
          <a:ln/>
        </p:spPr>
        <p:txBody>
          <a:bodyPr wrap="non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Đồ chơi, hình vẽ con vật để thực hành (nếu cần).</a:t>
            </a:r>
            <a:endParaRPr lang="en-US" sz="1750" dirty="0"/>
          </a:p>
        </p:txBody>
      </p:sp>
      <p:sp>
        <p:nvSpPr>
          <p:cNvPr id="13" name="Text 7"/>
          <p:cNvSpPr/>
          <p:nvPr/>
        </p:nvSpPr>
        <p:spPr>
          <a:xfrm>
            <a:off x="793790" y="6001464"/>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Để buổi học đạt hiệu quả cao, cần chuẩn bị đầy đủ các hình ảnh minh họa sinh động, flashcards số thứ tự rõ ràng và các vật dụng thực hành phù hợp. Điều này giúp trẻ dễ dàng hình dung và tiếp thu kiến thức một cách trực quan.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230874"/>
            <a:ext cx="6182916"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Khởi Động Với Trò Chơi</a:t>
            </a:r>
            <a:endParaRPr lang="en-US" sz="4450" dirty="0"/>
          </a:p>
        </p:txBody>
      </p:sp>
      <p:sp>
        <p:nvSpPr>
          <p:cNvPr id="3" name="Text 1"/>
          <p:cNvSpPr/>
          <p:nvPr/>
        </p:nvSpPr>
        <p:spPr>
          <a:xfrm>
            <a:off x="793790" y="35066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Trò Chơi "Chào Bạn"</a:t>
            </a:r>
            <a:endParaRPr lang="en-US" sz="2200" dirty="0"/>
          </a:p>
        </p:txBody>
      </p:sp>
      <p:sp>
        <p:nvSpPr>
          <p:cNvPr id="4" name="Text 2"/>
          <p:cNvSpPr/>
          <p:nvPr/>
        </p:nvSpPr>
        <p:spPr>
          <a:xfrm>
            <a:off x="793790" y="4087773"/>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Trẻ đứng thành vòng tròn, giáo viên gọi tên từng em và yêu cầu trả lời: "Em tên là gì và em đứng thứ mấy?"</a:t>
            </a:r>
            <a:endParaRPr lang="en-US" sz="1750" dirty="0"/>
          </a:p>
        </p:txBody>
      </p:sp>
      <p:sp>
        <p:nvSpPr>
          <p:cNvPr id="5" name="Text 3"/>
          <p:cNvSpPr/>
          <p:nvPr/>
        </p:nvSpPr>
        <p:spPr>
          <a:xfrm>
            <a:off x="7599521" y="35066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Hỏi Về Số Thứ Tự</a:t>
            </a:r>
            <a:endParaRPr lang="en-US" sz="2200" dirty="0"/>
          </a:p>
        </p:txBody>
      </p:sp>
      <p:sp>
        <p:nvSpPr>
          <p:cNvPr id="6" name="Text 4"/>
          <p:cNvSpPr/>
          <p:nvPr/>
        </p:nvSpPr>
        <p:spPr>
          <a:xfrm>
            <a:off x="7599521" y="4087773"/>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Giáo viên hỏi trẻ về số thứ tự trong lớp, ví dụ: "Bạn nào đứng đầu tiên? Bạn nào đứng thứ hai?"</a:t>
            </a:r>
            <a:endParaRPr lang="en-US" sz="1750" dirty="0"/>
          </a:p>
        </p:txBody>
      </p:sp>
      <p:sp>
        <p:nvSpPr>
          <p:cNvPr id="7" name="Text 5"/>
          <p:cNvSpPr/>
          <p:nvPr/>
        </p:nvSpPr>
        <p:spPr>
          <a:xfrm>
            <a:off x="793790" y="527280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Khởi động bằng các trò chơi giúp tạo không khí vui tươi, thân thiện và giúp trẻ làm quen với việc sử dụng số thứ tự một cách tự nhiên. Các hoạt động này khuyến khích trẻ tham gia tích cực và tạo sự hứng thú cho bài học.</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41997"/>
          </a:xfrm>
          <a:prstGeom prst="rect">
            <a:avLst/>
          </a:prstGeom>
        </p:spPr>
      </p:pic>
      <p:sp>
        <p:nvSpPr>
          <p:cNvPr id="3" name="Text 0"/>
          <p:cNvSpPr/>
          <p:nvPr/>
        </p:nvSpPr>
        <p:spPr>
          <a:xfrm>
            <a:off x="739735" y="3223141"/>
            <a:ext cx="5284113" cy="660440"/>
          </a:xfrm>
          <a:prstGeom prst="rect">
            <a:avLst/>
          </a:prstGeom>
          <a:noFill/>
          <a:ln/>
        </p:spPr>
        <p:txBody>
          <a:bodyPr wrap="none" lIns="0" tIns="0" rIns="0" bIns="0" rtlCol="0" anchor="t"/>
          <a:lstStyle/>
          <a:p>
            <a:pPr algn="l" indent="0" marL="0">
              <a:lnSpc>
                <a:spcPts val="5200"/>
              </a:lnSpc>
              <a:buNone/>
            </a:pPr>
            <a:r>
              <a:rPr lang="en-US" sz="4150" dirty="0">
                <a:solidFill>
                  <a:srgbClr val="030303"/>
                </a:solidFill>
                <a:latin typeface="DM Sans Semi Bold" pitchFamily="34" charset="0"/>
                <a:ea typeface="DM Sans Semi Bold" pitchFamily="34" charset="-122"/>
                <a:cs typeface="DM Sans Semi Bold" pitchFamily="34" charset="-120"/>
              </a:rPr>
              <a:t>Giới Thiệu Bài Học</a:t>
            </a:r>
            <a:endParaRPr lang="en-US" sz="4150" dirty="0"/>
          </a:p>
        </p:txBody>
      </p:sp>
      <p:pic>
        <p:nvPicPr>
          <p:cNvPr id="4" name="Image 1" descr="preencoded.png">    </p:cNvPr>
          <p:cNvPicPr>
            <a:picLocks noChangeAspect="1"/>
          </p:cNvPicPr>
          <p:nvPr/>
        </p:nvPicPr>
        <p:blipFill>
          <a:blip r:embed="rId2"/>
          <a:stretch>
            <a:fillRect/>
          </a:stretch>
        </p:blipFill>
        <p:spPr>
          <a:xfrm>
            <a:off x="739735" y="4200525"/>
            <a:ext cx="1056799" cy="1268135"/>
          </a:xfrm>
          <a:prstGeom prst="rect">
            <a:avLst/>
          </a:prstGeom>
        </p:spPr>
      </p:pic>
      <p:sp>
        <p:nvSpPr>
          <p:cNvPr id="5" name="Text 1"/>
          <p:cNvSpPr/>
          <p:nvPr/>
        </p:nvSpPr>
        <p:spPr>
          <a:xfrm>
            <a:off x="2113478" y="4411861"/>
            <a:ext cx="2641997" cy="330160"/>
          </a:xfrm>
          <a:prstGeom prst="rect">
            <a:avLst/>
          </a:prstGeom>
          <a:noFill/>
          <a:ln/>
        </p:spPr>
        <p:txBody>
          <a:bodyPr wrap="none" lIns="0" tIns="0" rIns="0" bIns="0" rtlCol="0" anchor="t"/>
          <a:lstStyle/>
          <a:p>
            <a:pPr algn="l" indent="0" marL="0">
              <a:lnSpc>
                <a:spcPts val="2600"/>
              </a:lnSpc>
              <a:buNone/>
            </a:pPr>
            <a:r>
              <a:rPr lang="en-US" sz="2050" dirty="0">
                <a:solidFill>
                  <a:srgbClr val="464646"/>
                </a:solidFill>
                <a:latin typeface="DM Sans Semi Bold" pitchFamily="34" charset="0"/>
                <a:ea typeface="DM Sans Semi Bold" pitchFamily="34" charset="-122"/>
                <a:cs typeface="DM Sans Semi Bold" pitchFamily="34" charset="-120"/>
              </a:rPr>
              <a:t>Giải Thích Số Thứ Tự</a:t>
            </a:r>
            <a:endParaRPr lang="en-US" sz="2050" dirty="0"/>
          </a:p>
        </p:txBody>
      </p:sp>
      <p:sp>
        <p:nvSpPr>
          <p:cNvPr id="6" name="Text 2"/>
          <p:cNvSpPr/>
          <p:nvPr/>
        </p:nvSpPr>
        <p:spPr>
          <a:xfrm>
            <a:off x="2113478" y="4868823"/>
            <a:ext cx="11777186" cy="338138"/>
          </a:xfrm>
          <a:prstGeom prst="rect">
            <a:avLst/>
          </a:prstGeom>
          <a:noFill/>
          <a:ln/>
        </p:spPr>
        <p:txBody>
          <a:bodyPr wrap="none" lIns="0" tIns="0" rIns="0" bIns="0" rtlCol="0" anchor="t"/>
          <a:lstStyle/>
          <a:p>
            <a:pPr algn="l" indent="0" marL="0">
              <a:lnSpc>
                <a:spcPts val="2650"/>
              </a:lnSpc>
              <a:buNone/>
            </a:pPr>
            <a:r>
              <a:rPr lang="en-US" sz="1650" dirty="0">
                <a:solidFill>
                  <a:srgbClr val="464646"/>
                </a:solidFill>
                <a:latin typeface="Inter Medium" pitchFamily="34" charset="0"/>
                <a:ea typeface="Inter Medium" pitchFamily="34" charset="-122"/>
                <a:cs typeface="Inter Medium" pitchFamily="34" charset="-120"/>
              </a:rPr>
              <a:t>Giáo viên giải thích số thứ tự là cách gọi tên vị trí của một đồ vật, người hay con vật trong nhóm.</a:t>
            </a:r>
            <a:endParaRPr lang="en-US" sz="1650" dirty="0"/>
          </a:p>
        </p:txBody>
      </p:sp>
      <p:pic>
        <p:nvPicPr>
          <p:cNvPr id="7" name="Image 2" descr="preencoded.png">    </p:cNvPr>
          <p:cNvPicPr>
            <a:picLocks noChangeAspect="1"/>
          </p:cNvPicPr>
          <p:nvPr/>
        </p:nvPicPr>
        <p:blipFill>
          <a:blip r:embed="rId3"/>
          <a:stretch>
            <a:fillRect/>
          </a:stretch>
        </p:blipFill>
        <p:spPr>
          <a:xfrm>
            <a:off x="739735" y="5468660"/>
            <a:ext cx="1056799" cy="1268135"/>
          </a:xfrm>
          <a:prstGeom prst="rect">
            <a:avLst/>
          </a:prstGeom>
        </p:spPr>
      </p:pic>
      <p:sp>
        <p:nvSpPr>
          <p:cNvPr id="8" name="Text 3"/>
          <p:cNvSpPr/>
          <p:nvPr/>
        </p:nvSpPr>
        <p:spPr>
          <a:xfrm>
            <a:off x="2113478" y="5679996"/>
            <a:ext cx="3063597" cy="330160"/>
          </a:xfrm>
          <a:prstGeom prst="rect">
            <a:avLst/>
          </a:prstGeom>
          <a:noFill/>
          <a:ln/>
        </p:spPr>
        <p:txBody>
          <a:bodyPr wrap="none" lIns="0" tIns="0" rIns="0" bIns="0" rtlCol="0" anchor="t"/>
          <a:lstStyle/>
          <a:p>
            <a:pPr algn="l" indent="0" marL="0">
              <a:lnSpc>
                <a:spcPts val="2600"/>
              </a:lnSpc>
              <a:buNone/>
            </a:pPr>
            <a:r>
              <a:rPr lang="en-US" sz="2050" dirty="0">
                <a:solidFill>
                  <a:srgbClr val="464646"/>
                </a:solidFill>
                <a:latin typeface="DM Sans Semi Bold" pitchFamily="34" charset="0"/>
                <a:ea typeface="DM Sans Semi Bold" pitchFamily="34" charset="-122"/>
                <a:cs typeface="DM Sans Semi Bold" pitchFamily="34" charset="-120"/>
              </a:rPr>
              <a:t>Minh Họa Bằng Hình Ảnh</a:t>
            </a:r>
            <a:endParaRPr lang="en-US" sz="2050" dirty="0"/>
          </a:p>
        </p:txBody>
      </p:sp>
      <p:sp>
        <p:nvSpPr>
          <p:cNvPr id="9" name="Text 4"/>
          <p:cNvSpPr/>
          <p:nvPr/>
        </p:nvSpPr>
        <p:spPr>
          <a:xfrm>
            <a:off x="2113478" y="6136957"/>
            <a:ext cx="11777186" cy="338138"/>
          </a:xfrm>
          <a:prstGeom prst="rect">
            <a:avLst/>
          </a:prstGeom>
          <a:noFill/>
          <a:ln/>
        </p:spPr>
        <p:txBody>
          <a:bodyPr wrap="none" lIns="0" tIns="0" rIns="0" bIns="0" rtlCol="0" anchor="t"/>
          <a:lstStyle/>
          <a:p>
            <a:pPr algn="l" indent="0" marL="0">
              <a:lnSpc>
                <a:spcPts val="2650"/>
              </a:lnSpc>
              <a:buNone/>
            </a:pPr>
            <a:r>
              <a:rPr lang="en-US" sz="1650" dirty="0">
                <a:solidFill>
                  <a:srgbClr val="464646"/>
                </a:solidFill>
                <a:latin typeface="Inter Medium" pitchFamily="34" charset="0"/>
                <a:ea typeface="Inter Medium" pitchFamily="34" charset="-122"/>
                <a:cs typeface="Inter Medium" pitchFamily="34" charset="-120"/>
              </a:rPr>
              <a:t>Sử dụng flashcards số thứ tự và giải thích qua các ví dụ minh họa.</a:t>
            </a:r>
            <a:endParaRPr lang="en-US" sz="1650" dirty="0"/>
          </a:p>
        </p:txBody>
      </p:sp>
      <p:sp>
        <p:nvSpPr>
          <p:cNvPr id="10" name="Text 5"/>
          <p:cNvSpPr/>
          <p:nvPr/>
        </p:nvSpPr>
        <p:spPr>
          <a:xfrm>
            <a:off x="739735" y="6974562"/>
            <a:ext cx="13150929" cy="676275"/>
          </a:xfrm>
          <a:prstGeom prst="rect">
            <a:avLst/>
          </a:prstGeom>
          <a:noFill/>
          <a:ln/>
        </p:spPr>
        <p:txBody>
          <a:bodyPr wrap="square" lIns="0" tIns="0" rIns="0" bIns="0" rtlCol="0" anchor="t"/>
          <a:lstStyle/>
          <a:p>
            <a:pPr algn="l" indent="0" marL="0">
              <a:lnSpc>
                <a:spcPts val="2650"/>
              </a:lnSpc>
              <a:buNone/>
            </a:pPr>
            <a:r>
              <a:rPr lang="en-US" sz="1650" dirty="0">
                <a:solidFill>
                  <a:srgbClr val="464646"/>
                </a:solidFill>
                <a:latin typeface="Inter Medium" pitchFamily="34" charset="0"/>
                <a:ea typeface="Inter Medium" pitchFamily="34" charset="-122"/>
                <a:cs typeface="Inter Medium" pitchFamily="34" charset="-120"/>
              </a:rPr>
              <a:t>Giáo viên giới thiệu khái niệm số thứ tự một cách dễ hiểu, kết hợp với các ví dụ minh họa sinh động để giúp trẻ nắm bắt kiến thức một cách trực quan và hiệu quả. Việc sử dụng flashcards giúp trẻ làm quen với các con số từ 1 đến 5.</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501033"/>
            <a:ext cx="7113984"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Hoạt Động Chính: Trò Chơi</a:t>
            </a:r>
            <a:endParaRPr lang="en-US" sz="4450" dirty="0"/>
          </a:p>
        </p:txBody>
      </p:sp>
      <p:sp>
        <p:nvSpPr>
          <p:cNvPr id="4" name="Shape 1"/>
          <p:cNvSpPr/>
          <p:nvPr/>
        </p:nvSpPr>
        <p:spPr>
          <a:xfrm>
            <a:off x="793790" y="4549973"/>
            <a:ext cx="4196358" cy="2032754"/>
          </a:xfrm>
          <a:prstGeom prst="roundRect">
            <a:avLst>
              <a:gd name="adj" fmla="val 1674"/>
            </a:avLst>
          </a:prstGeom>
          <a:solidFill>
            <a:srgbClr val="F2EEEE"/>
          </a:solidFill>
          <a:ln/>
        </p:spPr>
      </p:sp>
      <p:sp>
        <p:nvSpPr>
          <p:cNvPr id="5" name="Text 2"/>
          <p:cNvSpPr/>
          <p:nvPr/>
        </p:nvSpPr>
        <p:spPr>
          <a:xfrm>
            <a:off x="1020604" y="477678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Nhận Biết Số Thứ Tự</a:t>
            </a:r>
            <a:endParaRPr lang="en-US" sz="2200" dirty="0"/>
          </a:p>
        </p:txBody>
      </p:sp>
      <p:sp>
        <p:nvSpPr>
          <p:cNvPr id="6" name="Text 3"/>
          <p:cNvSpPr/>
          <p:nvPr/>
        </p:nvSpPr>
        <p:spPr>
          <a:xfrm>
            <a:off x="1020604" y="5267206"/>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Sử dụng hình ảnh con vật, đồ vật để thực hiện trò chơi sắp xếp số thứ tự.</a:t>
            </a:r>
            <a:endParaRPr lang="en-US" sz="1750" dirty="0"/>
          </a:p>
        </p:txBody>
      </p:sp>
      <p:sp>
        <p:nvSpPr>
          <p:cNvPr id="7" name="Shape 4"/>
          <p:cNvSpPr/>
          <p:nvPr/>
        </p:nvSpPr>
        <p:spPr>
          <a:xfrm>
            <a:off x="5216962" y="4549973"/>
            <a:ext cx="4196358" cy="2032754"/>
          </a:xfrm>
          <a:prstGeom prst="roundRect">
            <a:avLst>
              <a:gd name="adj" fmla="val 1674"/>
            </a:avLst>
          </a:prstGeom>
          <a:solidFill>
            <a:srgbClr val="F2EEEE"/>
          </a:solidFill>
          <a:ln/>
        </p:spPr>
      </p:sp>
      <p:sp>
        <p:nvSpPr>
          <p:cNvPr id="8" name="Text 5"/>
          <p:cNvSpPr/>
          <p:nvPr/>
        </p:nvSpPr>
        <p:spPr>
          <a:xfrm>
            <a:off x="5443776" y="477678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"Ai Đứng Thứ Mấy?"</a:t>
            </a:r>
            <a:endParaRPr lang="en-US" sz="2200" dirty="0"/>
          </a:p>
        </p:txBody>
      </p:sp>
      <p:sp>
        <p:nvSpPr>
          <p:cNvPr id="9" name="Text 6"/>
          <p:cNvSpPr/>
          <p:nvPr/>
        </p:nvSpPr>
        <p:spPr>
          <a:xfrm>
            <a:off x="5443776" y="5267206"/>
            <a:ext cx="3742730"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Cho trẻ đứng lên theo các số thứ tự và gọi tên từng trẻ.</a:t>
            </a:r>
            <a:endParaRPr lang="en-US" sz="1750" dirty="0"/>
          </a:p>
        </p:txBody>
      </p:sp>
      <p:sp>
        <p:nvSpPr>
          <p:cNvPr id="10" name="Shape 7"/>
          <p:cNvSpPr/>
          <p:nvPr/>
        </p:nvSpPr>
        <p:spPr>
          <a:xfrm>
            <a:off x="9640133" y="4549973"/>
            <a:ext cx="4196358" cy="2032754"/>
          </a:xfrm>
          <a:prstGeom prst="roundRect">
            <a:avLst>
              <a:gd name="adj" fmla="val 1674"/>
            </a:avLst>
          </a:prstGeom>
          <a:solidFill>
            <a:srgbClr val="F2EEEE"/>
          </a:solidFill>
          <a:ln/>
        </p:spPr>
      </p:sp>
      <p:sp>
        <p:nvSpPr>
          <p:cNvPr id="11" name="Text 8"/>
          <p:cNvSpPr/>
          <p:nvPr/>
        </p:nvSpPr>
        <p:spPr>
          <a:xfrm>
            <a:off x="9866948" y="477678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Thực Hành Nhóm</a:t>
            </a:r>
            <a:endParaRPr lang="en-US" sz="2200" dirty="0"/>
          </a:p>
        </p:txBody>
      </p:sp>
      <p:sp>
        <p:nvSpPr>
          <p:cNvPr id="12" name="Text 9"/>
          <p:cNvSpPr/>
          <p:nvPr/>
        </p:nvSpPr>
        <p:spPr>
          <a:xfrm>
            <a:off x="9866948" y="5267206"/>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Chia trẻ thành nhóm nhỏ, phát đồ vật hoặc flashcards và yêu cầu sắp xếp theo thứ tự.</a:t>
            </a:r>
            <a:endParaRPr lang="en-US" sz="1750" dirty="0"/>
          </a:p>
        </p:txBody>
      </p:sp>
      <p:sp>
        <p:nvSpPr>
          <p:cNvPr id="13" name="Text 10"/>
          <p:cNvSpPr/>
          <p:nvPr/>
        </p:nvSpPr>
        <p:spPr>
          <a:xfrm>
            <a:off x="793790" y="683787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Các trò chơi giúp trẻ thực hành và củng cố kiến thức về số thứ tự một cách vui vẻ và hào hứng. Hoạt động nhóm khuyến khích trẻ hợp tác và phát triển kỹ năng giao tiếp.</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60571"/>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Củng Cố Bài Học</a:t>
            </a:r>
            <a:endParaRPr lang="en-US" sz="4450" dirty="0"/>
          </a:p>
        </p:txBody>
      </p:sp>
      <p:sp>
        <p:nvSpPr>
          <p:cNvPr id="3" name="Text 1"/>
          <p:cNvSpPr/>
          <p:nvPr/>
        </p:nvSpPr>
        <p:spPr>
          <a:xfrm>
            <a:off x="1743789" y="3415903"/>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Trò Chơi Ôn Tập</a:t>
            </a:r>
            <a:endParaRPr lang="en-US" sz="2200" dirty="0"/>
          </a:p>
        </p:txBody>
      </p:sp>
      <p:sp>
        <p:nvSpPr>
          <p:cNvPr id="4" name="Text 2"/>
          <p:cNvSpPr/>
          <p:nvPr/>
        </p:nvSpPr>
        <p:spPr>
          <a:xfrm>
            <a:off x="793790" y="3906322"/>
            <a:ext cx="3785235" cy="1088708"/>
          </a:xfrm>
          <a:prstGeom prst="rect">
            <a:avLst/>
          </a:prstGeom>
          <a:noFill/>
          <a:ln/>
        </p:spPr>
        <p:txBody>
          <a:bodyPr wrap="square" lIns="0" tIns="0" rIns="0" bIns="0" rtlCol="0" anchor="t"/>
          <a:lstStyle/>
          <a:p>
            <a:pPr algn="r"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Giáo viên đưa ra các câu hỏi, yêu cầu trẻ trả lời về số thứ tự trong lớp hoặc các vật dụng.</a:t>
            </a:r>
            <a:endParaRPr lang="en-US" sz="1750" dirty="0"/>
          </a:p>
        </p:txBody>
      </p:sp>
      <p:pic>
        <p:nvPicPr>
          <p:cNvPr id="5" name="Image 0" descr="preencoded.png">    </p:cNvPr>
          <p:cNvPicPr>
            <a:picLocks noChangeAspect="1"/>
          </p:cNvPicPr>
          <p:nvPr/>
        </p:nvPicPr>
        <p:blipFill>
          <a:blip r:embed="rId1"/>
          <a:stretch>
            <a:fillRect/>
          </a:stretch>
        </p:blipFill>
        <p:spPr>
          <a:xfrm>
            <a:off x="5032653" y="1922978"/>
            <a:ext cx="4564975" cy="4564975"/>
          </a:xfrm>
          <a:prstGeom prst="rect">
            <a:avLst/>
          </a:prstGeom>
        </p:spPr>
      </p:pic>
      <p:sp>
        <p:nvSpPr>
          <p:cNvPr id="6" name="Text 3"/>
          <p:cNvSpPr/>
          <p:nvPr/>
        </p:nvSpPr>
        <p:spPr>
          <a:xfrm>
            <a:off x="5547717" y="3993237"/>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7" name="Text 4"/>
          <p:cNvSpPr/>
          <p:nvPr/>
        </p:nvSpPr>
        <p:spPr>
          <a:xfrm>
            <a:off x="10051256" y="341590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Ôn Lại Số Thứ Tự</a:t>
            </a:r>
            <a:endParaRPr lang="en-US" sz="2200" dirty="0"/>
          </a:p>
        </p:txBody>
      </p:sp>
      <p:sp>
        <p:nvSpPr>
          <p:cNvPr id="8" name="Text 5"/>
          <p:cNvSpPr/>
          <p:nvPr/>
        </p:nvSpPr>
        <p:spPr>
          <a:xfrm>
            <a:off x="10051256" y="3906322"/>
            <a:ext cx="3785354" cy="1088708"/>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Giáo viên cùng trẻ ôn lại số thứ tự từ 1 đến 5, nhắc lại các ví dụ đã làm trong bài học.</a:t>
            </a:r>
            <a:endParaRPr lang="en-US" sz="1750" dirty="0"/>
          </a:p>
        </p:txBody>
      </p:sp>
      <p:pic>
        <p:nvPicPr>
          <p:cNvPr id="9" name="Image 1" descr="preencoded.png">    </p:cNvPr>
          <p:cNvPicPr>
            <a:picLocks noChangeAspect="1"/>
          </p:cNvPicPr>
          <p:nvPr/>
        </p:nvPicPr>
        <p:blipFill>
          <a:blip r:embed="rId2"/>
          <a:stretch>
            <a:fillRect/>
          </a:stretch>
        </p:blipFill>
        <p:spPr>
          <a:xfrm>
            <a:off x="5032653" y="1922978"/>
            <a:ext cx="4564975" cy="4564975"/>
          </a:xfrm>
          <a:prstGeom prst="rect">
            <a:avLst/>
          </a:prstGeom>
        </p:spPr>
      </p:pic>
      <p:sp>
        <p:nvSpPr>
          <p:cNvPr id="10" name="Text 6"/>
          <p:cNvSpPr/>
          <p:nvPr/>
        </p:nvSpPr>
        <p:spPr>
          <a:xfrm>
            <a:off x="8743117" y="3993237"/>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11" name="Text 7"/>
          <p:cNvSpPr/>
          <p:nvPr/>
        </p:nvSpPr>
        <p:spPr>
          <a:xfrm>
            <a:off x="793790" y="6743105"/>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Củng cố bài học bằng trò chơi ôn tập giúp trẻ nhớ lại kiến thức đã học một cách dễ dàng. Việc ôn lại số thứ tự và các ví dụ giúp trẻ khắc sâu kiến thức và áp dụng vào thực tế.</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Kết Thúc Và Dặn Dò</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Chúc mừng những trẻ tham gia tích cực và khuyến khích các em luôn nhớ và gọi đúng số thứ tự trong cuộc sống hàng ngày. Giáo viên khuyến khích phụ huynh ôn lại số thứ tự cùng trẻ ở nhà qua các trò chơi hoặc các tình huống đơn giản như xếp đồ chơi, xếp sách, hoặc xếp hàng trong gia đình.</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2025-04-10T06:57:30Z</dcterms:created>
  <dcterms:modified xsi:type="dcterms:W3CDTF">2025-04-10T06:57:30Z</dcterms:modified>
</cp:coreProperties>
</file>