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5" r:id="rId4"/>
    <p:sldId id="258" r:id="rId5"/>
    <p:sldId id="259" r:id="rId6"/>
    <p:sldId id="266" r:id="rId7"/>
    <p:sldId id="267" r:id="rId8"/>
    <p:sldId id="269" r:id="rId9"/>
    <p:sldId id="270" r:id="rId10"/>
    <p:sldId id="271" r:id="rId11"/>
    <p:sldId id="272" r:id="rId12"/>
    <p:sldId id="273" r:id="rId13"/>
    <p:sldId id="276" r:id="rId14"/>
    <p:sldId id="278" r:id="rId15"/>
    <p:sldId id="281" r:id="rId16"/>
    <p:sldId id="28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4" d="100"/>
          <a:sy n="64" d="100"/>
        </p:scale>
        <p:origin x="7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5490" y="3312160"/>
            <a:ext cx="7901305" cy="1884680"/>
          </a:xfrm>
        </p:spPr>
        <p:txBody>
          <a:bodyPr>
            <a:noAutofit/>
          </a:bodyPr>
          <a:lstStyle/>
          <a:p>
            <a:pPr algn="l"/>
            <a:r>
              <a:rPr sz="2800" b="1" dirty="0">
                <a:latin typeface="Times New Roman" panose="02020603050405020304" pitchFamily="18" charset="0"/>
                <a:cs typeface="Times New Roman" panose="02020603050405020304" pitchFamily="18" charset="0"/>
                <a:sym typeface="+mn-ea"/>
              </a:rPr>
              <a:t>Lĩnh vực: Phát triển </a:t>
            </a:r>
            <a:r>
              <a:rPr lang="vi-VN" sz="2800" b="1" dirty="0">
                <a:latin typeface="Times New Roman" panose="02020603050405020304" pitchFamily="18" charset="0"/>
                <a:cs typeface="Times New Roman" panose="02020603050405020304" pitchFamily="18" charset="0"/>
                <a:sym typeface="+mn-ea"/>
              </a:rPr>
              <a:t>ngôn ngữ</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sym typeface="+mn-ea"/>
              </a:rPr>
              <a:t>Hoạt động: Làm quen với tác phẩm văn học</a:t>
            </a:r>
            <a:br>
              <a:rPr lang="vi-VN" sz="2800" b="1" dirty="0">
                <a:latin typeface="Times New Roman" panose="02020603050405020304" pitchFamily="18" charset="0"/>
                <a:cs typeface="Times New Roman" panose="02020603050405020304" pitchFamily="18" charset="0"/>
                <a:sym typeface="+mn-ea"/>
              </a:rPr>
            </a:br>
            <a:r>
              <a:rPr lang="vi-VN" sz="2800" b="1" dirty="0">
                <a:solidFill>
                  <a:schemeClr val="tx1"/>
                </a:solidFill>
                <a:latin typeface="Times New Roman" panose="02020603050405020304" pitchFamily="18" charset="0"/>
                <a:cs typeface="Times New Roman" panose="02020603050405020304" pitchFamily="18" charset="0"/>
              </a:rPr>
              <a:t>Đề tài: Xe lu và xe </a:t>
            </a:r>
            <a:r>
              <a:rPr lang="vi-VN" sz="2800" b="1" dirty="0" smtClean="0">
                <a:solidFill>
                  <a:schemeClr val="tx1"/>
                </a:solidFill>
                <a:latin typeface="Times New Roman" panose="02020603050405020304" pitchFamily="18" charset="0"/>
                <a:cs typeface="Times New Roman" panose="02020603050405020304" pitchFamily="18" charset="0"/>
              </a:rPr>
              <a:t>ca</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sz="2800" b="1" dirty="0">
                <a:latin typeface="Times New Roman" panose="02020603050405020304" pitchFamily="18" charset="0"/>
                <a:cs typeface="Times New Roman" panose="02020603050405020304" pitchFamily="18" charset="0"/>
                <a:sym typeface="+mn-ea"/>
              </a:rPr>
              <a:t>Lứa tuổi: MG</a:t>
            </a:r>
            <a:r>
              <a:rPr lang="en-US" sz="2800" b="1" dirty="0">
                <a:latin typeface="Times New Roman" panose="02020603050405020304" pitchFamily="18" charset="0"/>
                <a:cs typeface="Times New Roman" panose="02020603050405020304" pitchFamily="18" charset="0"/>
                <a:sym typeface="+mn-ea"/>
              </a:rPr>
              <a:t>N 4</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5</a:t>
            </a:r>
            <a:r>
              <a:rPr sz="2800" b="1" dirty="0">
                <a:latin typeface="Times New Roman" panose="02020603050405020304" pitchFamily="18" charset="0"/>
                <a:cs typeface="Times New Roman" panose="02020603050405020304" pitchFamily="18" charset="0"/>
                <a:sym typeface="+mn-ea"/>
              </a:rPr>
              <a:t> tuổi</a:t>
            </a:r>
            <a:endParaRPr lang="en-US" sz="2800" b="1" dirty="0">
              <a:latin typeface="Times New Roman" panose="02020603050405020304" pitchFamily="18" charset="0"/>
              <a:cs typeface="Times New Roman" panose="02020603050405020304" pitchFamily="18" charset="0"/>
              <a:sym typeface="+mn-ea"/>
            </a:endParaRPr>
          </a:p>
        </p:txBody>
      </p:sp>
      <p:sp>
        <p:nvSpPr>
          <p:cNvPr id="2050" name="Rectangle 2"/>
          <p:cNvSpPr>
            <a:spLocks noGrp="1"/>
          </p:cNvSpPr>
          <p:nvPr/>
        </p:nvSpPr>
        <p:spPr>
          <a:xfrm>
            <a:off x="3285490" y="748030"/>
            <a:ext cx="6057900" cy="85725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sz="2000" b="1" dirty="0">
                <a:solidFill>
                  <a:schemeClr val="tx1"/>
                </a:solidFill>
                <a:latin typeface="Times New Roman" panose="02020603050405020304" pitchFamily="18" charset="0"/>
              </a:rPr>
              <a:t>PHÒNG GIÁO DỤC ĐÀO TẠO QUẬN LONG BIÊN</a:t>
            </a:r>
            <a:br>
              <a:rPr sz="2000" b="1" dirty="0">
                <a:solidFill>
                  <a:schemeClr val="tx1"/>
                </a:solidFill>
                <a:latin typeface="Times New Roman" panose="02020603050405020304" pitchFamily="18" charset="0"/>
              </a:rPr>
            </a:br>
            <a:r>
              <a:rPr sz="2000" b="1" dirty="0">
                <a:solidFill>
                  <a:schemeClr val="tx1"/>
                </a:solidFill>
                <a:latin typeface="Times New Roman" panose="02020603050405020304" pitchFamily="18" charset="0"/>
              </a:rPr>
              <a:t>TRƯỜNG M</a:t>
            </a:r>
            <a:r>
              <a:rPr lang="en-US" sz="2000" b="1" dirty="0">
                <a:solidFill>
                  <a:schemeClr val="tx1"/>
                </a:solidFill>
                <a:latin typeface="Times New Roman" panose="02020603050405020304" pitchFamily="18" charset="0"/>
              </a:rPr>
              <a:t>ẦM NON HOA HƯỚNG DƯƠNG </a:t>
            </a:r>
            <a:r>
              <a:rPr sz="1500" b="1" dirty="0">
                <a:solidFill>
                  <a:srgbClr val="FF00FF"/>
                </a:solidFill>
                <a:latin typeface="Times New Roman" panose="02020603050405020304" pitchFamily="18" charset="0"/>
              </a:rPr>
              <a:t/>
            </a:r>
            <a:br>
              <a:rPr sz="1500" b="1" dirty="0">
                <a:solidFill>
                  <a:srgbClr val="FF00FF"/>
                </a:solidFill>
                <a:latin typeface="Times New Roman" panose="02020603050405020304" pitchFamily="18" charset="0"/>
              </a:rPr>
            </a:br>
            <a:endParaRPr sz="1500" b="1" dirty="0">
              <a:solidFill>
                <a:srgbClr val="FF00FF"/>
              </a:solidFill>
              <a:latin typeface="Times New Roman" panose="02020603050405020304"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100000" l="0" r="98315">
                        <a14:foregroundMark x1="51685" y1="52247" x2="51685" y2="52247"/>
                        <a14:foregroundMark x1="48876" y1="44944" x2="48876" y2="44944"/>
                        <a14:foregroundMark x1="48876" y1="44944" x2="20787" y2="66854"/>
                        <a14:foregroundMark x1="51124" y1="28652" x2="23596" y2="62921"/>
                        <a14:foregroundMark x1="49438" y1="41573" x2="65730" y2="68539"/>
                        <a14:foregroundMark x1="55618" y1="41011" x2="70787" y2="43258"/>
                        <a14:foregroundMark x1="58427" y1="39326" x2="66854" y2="23596"/>
                        <a14:foregroundMark x1="62360" y1="42135" x2="78652" y2="38202"/>
                        <a14:foregroundMark x1="65169" y1="43258" x2="73596" y2="66854"/>
                        <a14:foregroundMark x1="62360" y1="62360" x2="36517" y2="65169"/>
                        <a14:foregroundMark x1="47191" y1="64607" x2="32022" y2="66292"/>
                        <a14:foregroundMark x1="48876" y1="65730" x2="51124" y2="80899"/>
                        <a14:foregroundMark x1="54494" y1="77528" x2="71910" y2="75843"/>
                        <a14:foregroundMark x1="33146" y1="71348" x2="53933" y2="76404"/>
                        <a14:foregroundMark x1="47191" y1="65169" x2="51124" y2="56180"/>
                        <a14:foregroundMark x1="25843" y1="55618" x2="29213" y2="38202"/>
                        <a14:foregroundMark x1="25281" y1="50000" x2="35393" y2="26404"/>
                        <a14:foregroundMark x1="33708" y1="47191" x2="59551" y2="29775"/>
                        <a14:foregroundMark x1="28090" y1="38764" x2="53371" y2="28090"/>
                      </a14:backgroundRemoval>
                    </a14:imgEffect>
                  </a14:imgLayer>
                </a14:imgProps>
              </a:ext>
              <a:ext uri="{28A0092B-C50C-407E-A947-70E740481C1C}">
                <a14:useLocalDpi xmlns:a14="http://schemas.microsoft.com/office/drawing/2010/main" val="0"/>
              </a:ext>
            </a:extLst>
          </a:blip>
          <a:stretch>
            <a:fillRect/>
          </a:stretch>
        </p:blipFill>
        <p:spPr>
          <a:xfrm>
            <a:off x="5336540" y="1470025"/>
            <a:ext cx="1518285" cy="1456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mam-non-dep"/>
          <p:cNvPicPr>
            <a:picLocks noChangeAspect="1"/>
          </p:cNvPicPr>
          <p:nvPr/>
        </p:nvPicPr>
        <p:blipFill>
          <a:blip r:embed="rId2"/>
          <a:stretch>
            <a:fillRect/>
          </a:stretch>
        </p:blipFill>
        <p:spPr>
          <a:xfrm>
            <a:off x="-635" y="-374650"/>
            <a:ext cx="12192635" cy="8060055"/>
          </a:xfrm>
          <a:prstGeom prst="rect">
            <a:avLst/>
          </a:prstGeom>
        </p:spPr>
      </p:pic>
      <p:sp>
        <p:nvSpPr>
          <p:cNvPr id="2" name="Rectangles 1"/>
          <p:cNvSpPr/>
          <p:nvPr/>
        </p:nvSpPr>
        <p:spPr>
          <a:xfrm>
            <a:off x="2176780" y="3020060"/>
            <a:ext cx="8246745" cy="2306955"/>
          </a:xfrm>
          <a:prstGeom prst="rect">
            <a:avLst/>
          </a:prstGeom>
          <a:noFill/>
          <a:ln>
            <a:noFill/>
          </a:ln>
        </p:spPr>
        <p:txBody>
          <a:bodyPr wrap="square" rtlCol="0" anchor="t">
            <a:spAutoFit/>
          </a:bodyPr>
          <a:lstStyle/>
          <a:p>
            <a:pPr algn="ctr">
              <a:spcBef>
                <a:spcPct val="50000"/>
              </a:spcBef>
            </a:pPr>
            <a:r>
              <a:rPr lang="en-US" altLang="en-US" sz="7200" b="1" dirty="0">
                <a:solidFill>
                  <a:srgbClr val="008000"/>
                </a:solidFill>
                <a:cs typeface="Arial" panose="020B0604020202020204" pitchFamily="34" charset="0"/>
                <a:sym typeface="+mn-ea"/>
              </a:rPr>
              <a:t>Xe lu có dáng vẻ như thế n</a:t>
            </a:r>
            <a:r>
              <a:rPr lang="en-US" altLang="en-US" sz="7200" b="1" dirty="0">
                <a:solidFill>
                  <a:srgbClr val="008000"/>
                </a:solidFill>
                <a:ea typeface="Arial" panose="020B0604020202020204" pitchFamily="34" charset="0"/>
                <a:sym typeface="+mn-ea"/>
              </a:rPr>
              <a:t>à</a:t>
            </a:r>
            <a:r>
              <a:rPr lang="en-US" altLang="en-US" sz="7200" b="1" dirty="0">
                <a:solidFill>
                  <a:srgbClr val="008000"/>
                </a:solidFill>
                <a:cs typeface="Arial" panose="020B0604020202020204" pitchFamily="34" charset="0"/>
                <a:sym typeface="+mn-ea"/>
              </a:rPr>
              <a:t>o?</a:t>
            </a:r>
            <a:endParaRPr lang="en-US" altLang="zh-CN" sz="7200" b="1">
              <a:ln w="15875"/>
              <a:solidFill>
                <a:srgbClr val="FF0000"/>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2"/>
          <p:cNvPicPr>
            <a:picLocks noGrp="1" noChangeAspect="1"/>
          </p:cNvPicPr>
          <p:nvPr/>
        </p:nvPicPr>
        <p:blipFill>
          <a:blip r:embed="rId2"/>
          <a:srcRect/>
          <a:stretch>
            <a:fillRect/>
          </a:stretch>
        </p:blipFill>
        <p:spPr>
          <a:xfrm>
            <a:off x="0" y="-1143000"/>
            <a:ext cx="12192000" cy="9144000"/>
          </a:xfrm>
          <a:prstGeom prst="rect">
            <a:avLst/>
          </a:prstGeom>
        </p:spPr>
      </p:pic>
      <p:sp>
        <p:nvSpPr>
          <p:cNvPr id="2" name="Text Box 1"/>
          <p:cNvSpPr txBox="1"/>
          <p:nvPr/>
        </p:nvSpPr>
        <p:spPr>
          <a:xfrm>
            <a:off x="2540000" y="482600"/>
            <a:ext cx="7435427" cy="5507990"/>
          </a:xfrm>
          <a:prstGeom prst="rect">
            <a:avLst/>
          </a:prstGeom>
          <a:noFill/>
        </p:spPr>
        <p:txBody>
          <a:bodyPr wrap="square" rtlCol="0" anchor="t">
            <a:spAutoFit/>
          </a:bodyPr>
          <a:lstStyle/>
          <a:p>
            <a:pPr marL="342900" indent="-342900" algn="ctr">
              <a:spcBef>
                <a:spcPct val="50000"/>
              </a:spcBef>
              <a:buNone/>
            </a:pPr>
            <a:r>
              <a:rPr lang="en-US" altLang="en-US" sz="6400" b="1" dirty="0">
                <a:solidFill>
                  <a:srgbClr val="FF0000"/>
                </a:solidFill>
                <a:cs typeface="Arial" panose="020B0604020202020204" pitchFamily="34" charset="0"/>
                <a:sym typeface="+mn-ea"/>
              </a:rPr>
              <a:t>Xe ca có dáng vẻ </a:t>
            </a:r>
            <a:endParaRPr lang="en-US" altLang="en-US" sz="6400" b="1" dirty="0">
              <a:solidFill>
                <a:srgbClr val="FF0000"/>
              </a:solidFill>
              <a:latin typeface="Arial" panose="020B0604020202020204" pitchFamily="34" charset="0"/>
              <a:cs typeface="Arial" panose="020B0604020202020204" pitchFamily="34" charset="0"/>
            </a:endParaRPr>
          </a:p>
          <a:p>
            <a:pPr marL="342900" indent="-342900" algn="ctr">
              <a:spcBef>
                <a:spcPct val="50000"/>
              </a:spcBef>
              <a:buNone/>
            </a:pPr>
            <a:r>
              <a:rPr lang="en-US" altLang="en-US" sz="6400" b="1" dirty="0">
                <a:solidFill>
                  <a:srgbClr val="FF0000"/>
                </a:solidFill>
                <a:cs typeface="Arial" panose="020B0604020202020204" pitchFamily="34" charset="0"/>
                <a:sym typeface="+mn-ea"/>
              </a:rPr>
              <a:t>như thế n</a:t>
            </a:r>
            <a:r>
              <a:rPr lang="en-US" altLang="en-US" sz="6400" b="1" dirty="0">
                <a:solidFill>
                  <a:srgbClr val="FF0000"/>
                </a:solidFill>
                <a:ea typeface="Arial" panose="020B0604020202020204" pitchFamily="34" charset="0"/>
                <a:sym typeface="+mn-ea"/>
              </a:rPr>
              <a:t>à</a:t>
            </a:r>
            <a:r>
              <a:rPr lang="en-US" altLang="en-US" sz="6400" b="1" dirty="0">
                <a:solidFill>
                  <a:srgbClr val="FF0000"/>
                </a:solidFill>
                <a:cs typeface="Arial" panose="020B0604020202020204" pitchFamily="34" charset="0"/>
                <a:sym typeface="+mn-ea"/>
              </a:rPr>
              <a:t>o?</a:t>
            </a:r>
            <a:endParaRPr lang="en-US" altLang="en-US" sz="6400" b="1" dirty="0">
              <a:solidFill>
                <a:srgbClr val="FF0000"/>
              </a:solidFill>
              <a:latin typeface="Arial" panose="020B0604020202020204" pitchFamily="34" charset="0"/>
              <a:cs typeface="Arial" panose="020B0604020202020204" pitchFamily="34" charset="0"/>
            </a:endParaRPr>
          </a:p>
          <a:p>
            <a:pPr marL="342900" indent="-342900" algn="ctr">
              <a:spcBef>
                <a:spcPct val="50000"/>
              </a:spcBef>
              <a:buAutoNum type="alphaLcPeriod"/>
            </a:pPr>
            <a:r>
              <a:rPr lang="en-US" altLang="en-US" sz="6400" b="1" dirty="0">
                <a:solidFill>
                  <a:srgbClr val="FF0000"/>
                </a:solidFill>
                <a:cs typeface="Arial" panose="020B0604020202020204" pitchFamily="34" charset="0"/>
                <a:sym typeface="+mn-ea"/>
              </a:rPr>
              <a:t>Thô kệch</a:t>
            </a:r>
            <a:endParaRPr lang="en-US" altLang="en-US" sz="6400" b="1" dirty="0">
              <a:solidFill>
                <a:srgbClr val="FF0000"/>
              </a:solidFill>
              <a:latin typeface="Arial" panose="020B0604020202020204" pitchFamily="34" charset="0"/>
              <a:cs typeface="Arial" panose="020B0604020202020204" pitchFamily="34" charset="0"/>
            </a:endParaRPr>
          </a:p>
          <a:p>
            <a:pPr marL="342900" indent="-342900" algn="ctr">
              <a:spcBef>
                <a:spcPct val="50000"/>
              </a:spcBef>
              <a:buAutoNum type="alphaLcPeriod"/>
            </a:pPr>
            <a:r>
              <a:rPr lang="en-US" altLang="en-US" sz="6400" b="1" dirty="0">
                <a:solidFill>
                  <a:srgbClr val="FF0000"/>
                </a:solidFill>
                <a:cs typeface="Arial" panose="020B0604020202020204" pitchFamily="34" charset="0"/>
                <a:sym typeface="+mn-ea"/>
              </a:rPr>
              <a:t> Gọn g</a:t>
            </a:r>
            <a:r>
              <a:rPr lang="en-US" altLang="en-US" sz="6400" b="1" dirty="0">
                <a:solidFill>
                  <a:srgbClr val="FF0000"/>
                </a:solidFill>
                <a:ea typeface="Arial" panose="020B0604020202020204" pitchFamily="34" charset="0"/>
                <a:sym typeface="+mn-ea"/>
              </a:rPr>
              <a:t>à</a:t>
            </a:r>
            <a:r>
              <a:rPr lang="en-US" altLang="en-US" sz="6400" b="1" dirty="0">
                <a:solidFill>
                  <a:srgbClr val="FF0000"/>
                </a:solidFill>
                <a:cs typeface="Arial" panose="020B0604020202020204" pitchFamily="34" charset="0"/>
                <a:sym typeface="+mn-ea"/>
              </a:rPr>
              <a:t>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mam-non_040109666 (1)"/>
          <p:cNvPicPr>
            <a:picLocks noChangeAspect="1"/>
          </p:cNvPicPr>
          <p:nvPr/>
        </p:nvPicPr>
        <p:blipFill>
          <a:blip r:embed="rId2"/>
          <a:stretch>
            <a:fillRect/>
          </a:stretch>
        </p:blipFill>
        <p:spPr>
          <a:xfrm>
            <a:off x="0" y="-1143000"/>
            <a:ext cx="12192000" cy="9144847"/>
          </a:xfrm>
          <a:prstGeom prst="rect">
            <a:avLst/>
          </a:prstGeom>
        </p:spPr>
      </p:pic>
      <p:sp>
        <p:nvSpPr>
          <p:cNvPr id="4" name="Text Box 3"/>
          <p:cNvSpPr txBox="1"/>
          <p:nvPr/>
        </p:nvSpPr>
        <p:spPr>
          <a:xfrm>
            <a:off x="1138767" y="1498600"/>
            <a:ext cx="9842500" cy="3046095"/>
          </a:xfrm>
          <a:prstGeom prst="rect">
            <a:avLst/>
          </a:prstGeom>
          <a:noFill/>
        </p:spPr>
        <p:txBody>
          <a:bodyPr wrap="square" rtlCol="0" anchor="t">
            <a:spAutoFit/>
          </a:bodyPr>
          <a:lstStyle/>
          <a:p>
            <a:pPr marL="342900" indent="-342900" algn="ctr">
              <a:spcBef>
                <a:spcPct val="50000"/>
              </a:spcBef>
            </a:pPr>
            <a:r>
              <a:rPr lang="en-US" altLang="en-US" sz="6400" b="1" dirty="0">
                <a:solidFill>
                  <a:srgbClr val="0000FF"/>
                </a:solidFill>
                <a:cs typeface="Arial" panose="020B0604020202020204" pitchFamily="34" charset="0"/>
                <a:sym typeface="+mn-ea"/>
              </a:rPr>
              <a:t>Khi thấy xe lu đi chậm, xe ca đã chế nhạo xe lu như thế n</a:t>
            </a:r>
            <a:r>
              <a:rPr lang="en-US" altLang="en-US" sz="6400" b="1" dirty="0">
                <a:solidFill>
                  <a:srgbClr val="0000FF"/>
                </a:solidFill>
                <a:ea typeface="Arial" panose="020B0604020202020204" pitchFamily="34" charset="0"/>
                <a:sym typeface="+mn-ea"/>
              </a:rPr>
              <a:t>à</a:t>
            </a:r>
            <a:r>
              <a:rPr lang="en-US" altLang="en-US" sz="6400" b="1" dirty="0">
                <a:solidFill>
                  <a:srgbClr val="0000FF"/>
                </a:solidFill>
                <a:cs typeface="Arial" panose="020B0604020202020204" pitchFamily="34" charset="0"/>
                <a:sym typeface="+mn-ea"/>
              </a:rPr>
              <a: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0" name="Content Placeholder 99"/>
          <p:cNvPicPr>
            <a:picLocks noGrp="1" noChangeAspect="1"/>
          </p:cNvPicPr>
          <p:nvPr>
            <p:ph idx="1"/>
          </p:nvPr>
        </p:nvPicPr>
        <p:blipFill>
          <a:blip r:embed="rId2"/>
          <a:stretch>
            <a:fillRect/>
          </a:stretch>
        </p:blipFill>
        <p:spPr>
          <a:xfrm>
            <a:off x="-6135370" y="0"/>
            <a:ext cx="18314670" cy="6858635"/>
          </a:xfrm>
          <a:prstGeom prst="rect">
            <a:avLst/>
          </a:prstGeom>
          <a:noFill/>
          <a:ln w="9525">
            <a:noFill/>
          </a:ln>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1000000" flipH="1">
            <a:off x="3375660" y="1644650"/>
            <a:ext cx="4807585" cy="3569335"/>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rot="180000">
            <a:off x="7312876" y="2077907"/>
            <a:ext cx="4742821" cy="3788857"/>
          </a:xfrm>
          <a:prstGeom prst="rect">
            <a:avLst/>
          </a:prstGeom>
        </p:spPr>
      </p:pic>
      <p:sp>
        <p:nvSpPr>
          <p:cNvPr id="8" name="Text Box 7"/>
          <p:cNvSpPr txBox="1"/>
          <p:nvPr/>
        </p:nvSpPr>
        <p:spPr>
          <a:xfrm>
            <a:off x="563245" y="365125"/>
            <a:ext cx="7893685" cy="119888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lstStyle/>
          <a:p>
            <a:r>
              <a:rPr lang="en-US"/>
              <a:t>Thấy vậy xe ca chế nhạo xe lu:</a:t>
            </a:r>
          </a:p>
          <a:p>
            <a:r>
              <a:rPr lang="en-US"/>
              <a:t>- Xe lu ơi! Cậu đi chậm như rùa ấy ! Hãy xem tớ đây này!</a:t>
            </a:r>
          </a:p>
          <a:p>
            <a:r>
              <a:rPr lang="en-US"/>
              <a:t>Nói rồi, xe ca phóng vụt lên, bỏ xe lu ở lại đằng sau. Xe ca tưởng mình thế là giỏi lắm.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50" fill="hold">
                                          <p:stCondLst>
                                            <p:cond delay="0"/>
                                          </p:stCondLst>
                                        </p:cTn>
                                        <p:tgtEl>
                                          <p:spTgt spid="9"/>
                                        </p:tgtEl>
                                        <p:attrNameLst>
                                          <p:attrName>r</p:attrName>
                                        </p:attrNameLst>
                                      </p:cBhvr>
                                    </p:animRot>
                                    <p:animRot by="-240000">
                                      <p:cBhvr>
                                        <p:cTn id="7" dur="500" fill="hold">
                                          <p:stCondLst>
                                            <p:cond delay="500"/>
                                          </p:stCondLst>
                                        </p:cTn>
                                        <p:tgtEl>
                                          <p:spTgt spid="9"/>
                                        </p:tgtEl>
                                        <p:attrNameLst>
                                          <p:attrName>r</p:attrName>
                                        </p:attrNameLst>
                                      </p:cBhvr>
                                    </p:animRot>
                                    <p:animRot by="240000">
                                      <p:cBhvr>
                                        <p:cTn id="8" dur="500" fill="hold">
                                          <p:stCondLst>
                                            <p:cond delay="1000"/>
                                          </p:stCondLst>
                                        </p:cTn>
                                        <p:tgtEl>
                                          <p:spTgt spid="9"/>
                                        </p:tgtEl>
                                        <p:attrNameLst>
                                          <p:attrName>r</p:attrName>
                                        </p:attrNameLst>
                                      </p:cBhvr>
                                    </p:animRot>
                                    <p:animRot by="-240000">
                                      <p:cBhvr>
                                        <p:cTn id="9" dur="500" fill="hold">
                                          <p:stCondLst>
                                            <p:cond delay="1500"/>
                                          </p:stCondLst>
                                        </p:cTn>
                                        <p:tgtEl>
                                          <p:spTgt spid="9"/>
                                        </p:tgtEl>
                                        <p:attrNameLst>
                                          <p:attrName>r</p:attrName>
                                        </p:attrNameLst>
                                      </p:cBhvr>
                                    </p:animRot>
                                    <p:animRot by="120000">
                                      <p:cBhvr>
                                        <p:cTn id="10" dur="500" fill="hold">
                                          <p:stCondLst>
                                            <p:cond delay="20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 0 L -0.283958 0.541389 " pathEditMode="relative" ptsTypes="">
                                      <p:cBhvr>
                                        <p:cTn id="14" dur="25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21c6b0ec01407e5314ba5f191c6db36"/>
          <p:cNvPicPr>
            <a:picLocks noGrp="1" noChangeAspect="1"/>
          </p:cNvPicPr>
          <p:nvPr>
            <p:ph idx="1"/>
          </p:nvPr>
        </p:nvPicPr>
        <p:blipFill>
          <a:blip r:embed="rId2"/>
          <a:stretch>
            <a:fillRect/>
          </a:stretch>
        </p:blipFill>
        <p:spPr>
          <a:xfrm>
            <a:off x="302895" y="-819785"/>
            <a:ext cx="11585575" cy="8193405"/>
          </a:xfrm>
          <a:prstGeom prst="rect">
            <a:avLst/>
          </a:prstGeom>
        </p:spPr>
      </p:pic>
      <p:sp>
        <p:nvSpPr>
          <p:cNvPr id="5" name="Rectangles 4"/>
          <p:cNvSpPr/>
          <p:nvPr/>
        </p:nvSpPr>
        <p:spPr>
          <a:xfrm>
            <a:off x="3513455" y="1990090"/>
            <a:ext cx="7054850" cy="2861310"/>
          </a:xfrm>
          <a:prstGeom prst="rect">
            <a:avLst/>
          </a:prstGeom>
          <a:noFill/>
          <a:ln>
            <a:noFill/>
          </a:ln>
        </p:spPr>
        <p:txBody>
          <a:bodyPr wrap="square" rtlCol="0" anchor="t">
            <a:spAutoFit/>
            <a:scene3d>
              <a:camera prst="orthographicFront"/>
              <a:lightRig rig="threePt" dir="t"/>
            </a:scene3d>
          </a:bodyPr>
          <a:lstStyle/>
          <a:p>
            <a:pPr algn="ctr"/>
            <a:r>
              <a:rPr lang="vi-VN" altLang="en-US" sz="3600" b="1">
                <a:solidFill>
                  <a:srgbClr val="FF0000"/>
                </a:solidFill>
                <a:effectLst>
                  <a:outerShdw blurRad="38100" dist="25400" dir="5400000" algn="ctr" rotWithShape="0">
                    <a:srgbClr val="6E747A">
                      <a:alpha val="43000"/>
                    </a:srgbClr>
                  </a:outerShdw>
                </a:effectLst>
              </a:rPr>
              <a:t>Vì sao đến một quãng đường xe ca không thể đi được nữa? </a:t>
            </a:r>
            <a:r>
              <a:rPr lang="en-US" altLang="en-US" sz="3600" b="1" dirty="0">
                <a:solidFill>
                  <a:srgbClr val="FF0000"/>
                </a:solidFill>
                <a:latin typeface="Arial" panose="020B0604020202020204" pitchFamily="34" charset="0"/>
                <a:sym typeface="+mn-ea"/>
              </a:rPr>
              <a:t>Xe lu đã làm gì để giúp xe ca đi qua quãng đường lầy lội?</a:t>
            </a:r>
            <a:endParaRPr lang="en-US" altLang="en-US" sz="3600" b="1" dirty="0">
              <a:solidFill>
                <a:srgbClr val="FF0000"/>
              </a:solidFill>
              <a:latin typeface="Arial" panose="020B0604020202020204" pitchFamily="34" charset="0"/>
              <a:ea typeface="Arial" panose="020B0604020202020204" pitchFamily="34" charset="0"/>
            </a:endParaRPr>
          </a:p>
          <a:p>
            <a:pPr algn="ctr"/>
            <a:endParaRPr lang="en-US" altLang="en-US" sz="36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1"/>
          <p:cNvPicPr>
            <a:picLocks noGrp="1" noChangeAspect="1"/>
          </p:cNvPicPr>
          <p:nvPr>
            <p:ph sz="half" idx="2"/>
          </p:nvPr>
        </p:nvPicPr>
        <p:blipFill>
          <a:blip r:embed="rId2"/>
          <a:stretch>
            <a:fillRect/>
          </a:stretch>
        </p:blipFill>
        <p:spPr>
          <a:xfrm>
            <a:off x="635" y="-1312545"/>
            <a:ext cx="12191365" cy="9484360"/>
          </a:xfrm>
          <a:prstGeom prst="rect">
            <a:avLst/>
          </a:prstGeom>
        </p:spPr>
      </p:pic>
      <p:pic>
        <p:nvPicPr>
          <p:cNvPr id="4" name="Content Placeholder 3"/>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a:off x="-2067560" y="-462915"/>
            <a:ext cx="5181600" cy="2914650"/>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flipH="1">
            <a:off x="-3765262" y="903643"/>
            <a:ext cx="6323761" cy="5051809"/>
          </a:xfrm>
          <a:prstGeom prst="rect">
            <a:avLst/>
          </a:prstGeom>
        </p:spPr>
      </p:pic>
      <p:sp>
        <p:nvSpPr>
          <p:cNvPr id="6" name="Text Box 5"/>
          <p:cNvSpPr txBox="1"/>
          <p:nvPr/>
        </p:nvSpPr>
        <p:spPr>
          <a:xfrm>
            <a:off x="4171738" y="212"/>
            <a:ext cx="7446433" cy="1407160"/>
          </a:xfrm>
          <a:prstGeom prst="rect">
            <a:avLst/>
          </a:prstGeom>
          <a:solidFill>
            <a:srgbClr val="FFC000"/>
          </a:solidFill>
          <a:effectLst>
            <a:softEdge rad="50800"/>
          </a:effectLst>
        </p:spPr>
        <p:style>
          <a:lnRef idx="0">
            <a:srgbClr val="FFFFFF"/>
          </a:lnRef>
          <a:fillRef idx="1">
            <a:schemeClr val="accent1"/>
          </a:fillRef>
          <a:effectRef idx="0">
            <a:srgbClr val="FFFFFF"/>
          </a:effectRef>
          <a:fontRef idx="minor">
            <a:schemeClr val="dk1"/>
          </a:fontRef>
        </p:style>
        <p:txBody>
          <a:bodyPr wrap="square" rtlCol="0">
            <a:spAutoFit/>
          </a:bodyPr>
          <a:lstStyle/>
          <a:p>
            <a:r>
              <a:rPr lang="en-US" sz="2135"/>
              <a:t>Nhưng tới một quãng đường bị hỏng và lầy lội, xe ca không thể đi qua được, đành phải đổ lại. Người ta đổ đá cuội xuống chỗ lầy lội. Bấy giờ xe lu mới tiến lên, đi lên đống đá và lăn qua lăn lại nhiều lần.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5 -0.00222222 L 0.42599 0.224907 " pathEditMode="relative" rAng="0" ptsTypes="">
                                      <p:cBhvr>
                                        <p:cTn id="6" dur="2000" fill="hold"/>
                                        <p:tgtEl>
                                          <p:spTgt spid="4"/>
                                        </p:tgtEl>
                                        <p:attrNameLst>
                                          <p:attrName>ppt_x</p:attrName>
                                          <p:attrName>ppt_y</p:attrName>
                                        </p:attrNameLst>
                                      </p:cBhvr>
                                      <p:rCtr x="21000" y="137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840278 -0.0665741 L 0.0168056 -0.0665741 L 0.0252084 -0.0665741 L 0.0353472 -0.0665741 L 0.0454167 -0.0643518 L 0.0538195 -0.0621296 L 0.0622222 -0.0621296 L 0.0740278 -0.0599074 L 0.0840972 -0.0576852 L 0.0925 -0.0553704 L 0.100903 -0.0553704 L 0.109306 -0.0531482 L 0.117709 -0.0487037 L 0.126111 -0.0463889 L 0.134514 -0.0441667 L 0.142986 -0.0397222 L 0.153056 -0.0351852 L 0.163125 -0.0285185 L 0.174931 -0.0239815 L 0.183334 -0.0173148 L 0.191736 -0.0127778 L 0.200139 -0.00833337 L 0.208542 -0.00611107 L 0.216945 -0.00157407 L 0.227014 0.00287033 L 0.240486 0.00962962 L 0.252292 0.014074 L 0.262361 0.0186111 L 0.270764 0.0208333 L 0.280834 0.0252778 L 0.292639 0.0275926 L 0.306042 0.0342589 L 0.314445 0.0342589 L 0.322917 0.0387959 L 0.332986 0.0387959 L 0.341389 0.0410189 L 0.351459 0.0432409 L 0.361597 0.0454629 L 0.37 0.0477779 L 0.378403 0.0499999 L 0.386806 0.0522219 L 0.395209 0.0544449 L 0.403611 0.0566669 L 0.413681 0.0589819 L 0.42375 0.0612039 L 0.432222 0.0634259 L 0.440625 0.0656479 L 0.449028 0.0679629 L 0.457431 0.0701849 L 0.465834 0.0701849 L 0.474236 0.0724069 L 0.482639 0.0746299 L 0.491042 0.0746299 L 0.499445 0.0768519 L 0.507847 0.0791669 L 0.51625 0.0813889 L 0.524653 0.0813889 L 0.534792 0.0813889 L 0.543195 0.0836109 L 0.551597 0.0836109 L 0.56 0.0858329 L 0.568403 0.0858329 L 0.578472 0.0880559 L 0.588611 0.0903699 L 0.597014 0.0948149 L 0.607084 0.0970369 L 0.617153 0.0970369 L 0.625556 0.0970369 L 0.633959 0.0970369 L 0.642361 0.0970369 L 0.650834 0.0993519 L 0.659236 0.0993519 L 0.667639 0.101574 L 0.676042 0.103796 L 0.684445 0.106019 L 0.692847 0.108241 L 0.70125 0.110556 L 0.71132 0.115 L 0.719722 0.117222 L 0.728125 0.119445 L 0.736597 0.121759 L 0.745 0.126204 L 0.753403 0.128426 L 0.761806 0.132963 L 0.770209 0.135185 L 0.778611 0.137407 L 0.787014 0.141945 L 0.795417 0.146389 L 0.80382 0.146389 L 0.812222 0.148611 L 0.820625 0.148611 L 0.829028 0.148611 L 0.837431 0.150833 L 0.845903 0.153148 L 0.837431 0.157593 L 0.829028 0.157593 L 0.818959 0.157593 L 0.808889 0.157593 L 0.800486 0.159815 L 0.790347 0.159815 L 0.780278 0.159815 L 0.770209 0.16213 L 0.761806 0.164352 L 0.753403 0.166574 L 0.745 0.166574 L 0.736597 0.168796 L 0.728125 0.171019 L 0.718056 0.173333 L 0.709653 0.175556 L 0.70125 0.177778 L 0.692847 0.18 L 0.684445 0.18 L 0.676042 0.182222 L 0.667639 0.182222 L 0.6575 0.182222 L 0.647431 0.182222 L 0.639028 0.182222 L 0.628959 0.182222 L 0.61882 0.182222 L 0.610417 0.184537 L 0.600347 0.184537 L 0.591945 0.184537 L 0.583542 0.184537 L 0.573472 0.184537 L 0.56507 0.184537 L 0.556597 0.186759 L 0.548195 0.186759 L 0.539792 0.186759 L 0.531389 0.186759 L 0.522986 0.186759 L 0.512917 0.186759 L 0.504514 0.186759 L 0.496111 0.188982 L 0.485972 0.188982 L 0.475903 0.188982 L 0.4675 0.188982 L 0.459097 0.188982 L 0.450695 0.188982 L 0.442292 0.188982 L 0.433889 0.188982 L 0.42375 0.188982 L 0.413681 0.186759 L 0.405278 0.184537 L 0.395209 0.18 L 0.385139 0.175556 L 0.375 0.175556 L 0.366597 0.173333 L 0.356528 0.171019 L 0.348125 0.166574 L 0.339722 0.166574 L 0.33132 0.164352 L 0.322917 0.164352 L 0.312778 0.16213 L 0.302709 0.159815 L 0.292639 0.159815 L 0.284236 0.159815 L 0.275834 0.159815 L 0.267361 0.159815 L 0.257292 0.157593 L 0.247222 0.157593 L 0.23882 0.157593 L 0.227014 0.157593 L 0.216945 0.157593 L 0.205139 0.15537 L 0.19507 0.15537 L 0.185 0.153148 L 0.176597 0.153148 L 0.166528 0.150833 L 0.154722 0.148611 L 0.144653 0.148611 L 0.132847 0.146389 L 0.124445 0.144167 L 0.116042 0.144167 L 0.107639 0.144167 L 0.0992361 0.141945 L 0.0908334 0.13963 L 0.0824306 0.137407 L 0.0740278 0.135185 L 0.065625 0.130741 L 0.0740278 0.128426 L 0.0824306 0.128426 L 0.0908334 0.128426 L 0.0992361 0.128426 L 0.107639 0.128426 L 0.116042 0.128426 L 0.124445 0.128426 L 0.132847 0.128426 L 0.142986 0.128426 L 0.151389 0.128426 L 0.161459 0.128426 L 0.169861 0.130741 L 0.179931 0.132963 L 0.188334 0.132963 L 0.196736 0.132963 L 0.205139 0.132963 L 0.215278 0.132963 L 0.223681 0.132963 L 0.232084 0.132963 L 0.240486 0.132963 L 0.248889 0.132963 L 0.257292 0.132963 L 0.267361 0.132963 L 0.275834 0.132963 L 0.284236 0.132963 L 0.292639 0.132963 L 0.301042 0.132963 L 0.309445 0.132963 L 0.317847 0.132963 L 0.32625 0.135185 L 0.334653 0.135185 L 0.343056 0.137407 L 0.353125 0.13963 L 0.361597 0.141945 L 0.37 0.141945 L 0.378403 0.144167 L 0.386806 0.146389 L 0.396875 0.148611 L 0.405278 0.150833 L 0.413681 0.153148 L 0.422084 0.15537 L 0.430486 0.157593 L 0.440625 0.157593 L 0.450695 0.159815 L 0.459097 0.16213 L 0.469167 0.164352 L 0.479306 0.164352 L 0.487709 0.166574 L 0.499445 0.168796 L 0.509514 0.171019 L 0.517986 0.171019 L 0.526389 0.173333 L 0.534792 0.177778 L 0.543195 0.18 L 0.551597 0.18 L 0.56 0.184537 L 0.568403 0.184537 L 0.576806 0.184537 L 0.586875 0.184537 L 0.595278 0.184537 L 0.60375 0.184537 L 0.61382 0.184537 L 0.622222 0.184537 L 0.630625 0.184537 L 0.640695 0.184537 L 0.649097 0.184537 L 0.6575 0.184537 L 0.665903 0.184537 L 0.674375 0.184537 L 0.682778 0.184537 L 0.691181 0.184537 L 0.699584 0.182222 L 0.707986 0.182222 L 0.716389 0.182222 L 0.724792 0.182222 L 0.733195 0.182222 L 0.736597 0.182222 " pathEditMode="relative" rAng="0" ptsTypes="">
                                      <p:cBhvr>
                                        <p:cTn id="10" dur="12250" fill="hold"/>
                                        <p:tgtEl>
                                          <p:spTgt spid="3"/>
                                        </p:tgtEl>
                                        <p:attrNameLst>
                                          <p:attrName>ppt_x</p:attrName>
                                          <p:attrName>ppt_y</p:attrName>
                                        </p:attrNameLst>
                                      </p:cBhvr>
                                      <p:rCtr x="41900" y="1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635"/>
          </a:xfrm>
          <a:prstGeom prst="rect">
            <a:avLst/>
          </a:prstGeom>
        </p:spPr>
      </p:pic>
      <p:sp>
        <p:nvSpPr>
          <p:cNvPr id="2" name="Rectangles 1"/>
          <p:cNvSpPr/>
          <p:nvPr/>
        </p:nvSpPr>
        <p:spPr>
          <a:xfrm>
            <a:off x="1672590" y="151130"/>
            <a:ext cx="9522460" cy="1753235"/>
          </a:xfrm>
          <a:prstGeom prst="rect">
            <a:avLst/>
          </a:prstGeom>
          <a:effectLst>
            <a:softEdge rad="50800"/>
          </a:effectLst>
        </p:spPr>
        <p:style>
          <a:lnRef idx="0">
            <a:srgbClr val="FFFFFF"/>
          </a:lnRef>
          <a:fillRef idx="1">
            <a:schemeClr val="accent6"/>
          </a:fillRef>
          <a:effectRef idx="0">
            <a:srgbClr val="FFFFFF"/>
          </a:effectRef>
          <a:fontRef idx="minor">
            <a:schemeClr val="lt1"/>
          </a:fontRef>
        </p:style>
        <p:txBody>
          <a:bodyPr wrap="none" rtlCol="0" anchor="t">
            <a:spAutoFit/>
          </a:bodyPr>
          <a:lstStyle/>
          <a:p>
            <a:pPr algn="ctr"/>
            <a:r>
              <a:rPr lang="vi-VN" altLang="en-US" sz="5400" b="1">
                <a:ln/>
                <a:solidFill>
                  <a:schemeClr val="bg1"/>
                </a:solidFill>
                <a:effectLst>
                  <a:outerShdw blurRad="38100" dist="25400" dir="5400000" algn="ctr" rotWithShape="0">
                    <a:srgbClr val="6E747A">
                      <a:alpha val="43000"/>
                    </a:srgbClr>
                  </a:outerShdw>
                </a:effectLst>
              </a:rPr>
              <a:t>Các con thích nhân vật nào?</a:t>
            </a:r>
          </a:p>
          <a:p>
            <a:pPr algn="ctr"/>
            <a:r>
              <a:rPr lang="vi-VN" altLang="en-US" sz="5400" b="1">
                <a:ln/>
                <a:solidFill>
                  <a:schemeClr val="bg1"/>
                </a:solidFill>
                <a:effectLst>
                  <a:outerShdw blurRad="38100" dist="25400" dir="5400000" algn="ctr" rotWithShape="0">
                    <a:srgbClr val="6E747A">
                      <a:alpha val="43000"/>
                    </a:srgbClr>
                  </a:outerShdw>
                </a:effectLst>
              </a:rPr>
              <a:t> Vì sao?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21c6b0ec01407e5314ba5f191c6db36"/>
          <p:cNvPicPr>
            <a:picLocks noGrp="1" noChangeAspect="1"/>
          </p:cNvPicPr>
          <p:nvPr>
            <p:ph idx="1"/>
          </p:nvPr>
        </p:nvPicPr>
        <p:blipFill>
          <a:blip r:embed="rId2"/>
          <a:stretch>
            <a:fillRect/>
          </a:stretch>
        </p:blipFill>
        <p:spPr>
          <a:xfrm>
            <a:off x="302895" y="-819785"/>
            <a:ext cx="11585575" cy="8193405"/>
          </a:xfrm>
          <a:prstGeom prst="rect">
            <a:avLst/>
          </a:prstGeom>
        </p:spPr>
      </p:pic>
      <p:sp>
        <p:nvSpPr>
          <p:cNvPr id="5" name="Rectangles 4"/>
          <p:cNvSpPr/>
          <p:nvPr/>
        </p:nvSpPr>
        <p:spPr>
          <a:xfrm>
            <a:off x="3513455" y="1990090"/>
            <a:ext cx="7054850" cy="2306955"/>
          </a:xfrm>
          <a:prstGeom prst="rect">
            <a:avLst/>
          </a:prstGeom>
          <a:noFill/>
          <a:ln>
            <a:noFill/>
          </a:ln>
        </p:spPr>
        <p:txBody>
          <a:bodyPr wrap="square" rtlCol="0" anchor="t">
            <a:spAutoFit/>
            <a:scene3d>
              <a:camera prst="orthographicFront"/>
              <a:lightRig rig="threePt" dir="t"/>
            </a:scene3d>
          </a:bodyPr>
          <a:lstStyle/>
          <a:p>
            <a:pPr algn="ctr"/>
            <a:r>
              <a:rPr lang="vi-VN" altLang="en-US" sz="7200" b="1">
                <a:solidFill>
                  <a:srgbClr val="FF0000"/>
                </a:solidFill>
                <a:effectLst>
                  <a:outerShdw blurRad="38100" dist="25400" dir="5400000" algn="ctr" rotWithShape="0">
                    <a:srgbClr val="6E747A">
                      <a:alpha val="43000"/>
                    </a:srgbClr>
                  </a:outerShdw>
                </a:effectLst>
              </a:rPr>
              <a:t>Hát: “Em tập lái ô tô”</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6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100" name="Content Placeholder 99"/>
          <p:cNvPicPr>
            <a:picLocks noGrp="1" noChangeAspect="1"/>
          </p:cNvPicPr>
          <p:nvPr>
            <p:ph idx="1"/>
          </p:nvPr>
        </p:nvPicPr>
        <p:blipFill>
          <a:blip r:embed="rId2"/>
          <a:stretch>
            <a:fillRect/>
          </a:stretch>
        </p:blipFill>
        <p:spPr>
          <a:xfrm>
            <a:off x="-4110990" y="-601980"/>
            <a:ext cx="16302355" cy="7459345"/>
          </a:xfrm>
          <a:prstGeom prst="rect">
            <a:avLst/>
          </a:prstGeom>
          <a:noFill/>
          <a:ln w="9525">
            <a:noFill/>
          </a:ln>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a:off x="6794716" y="2396042"/>
            <a:ext cx="4742821" cy="3788857"/>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4">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1300000" flipH="1">
            <a:off x="2506345" y="2238375"/>
            <a:ext cx="4807585" cy="3569335"/>
          </a:xfrm>
          <a:prstGeom prst="rect">
            <a:avLst/>
          </a:prstGeom>
        </p:spPr>
      </p:pic>
      <p:sp>
        <p:nvSpPr>
          <p:cNvPr id="11" name="Text Box 10"/>
          <p:cNvSpPr txBox="1"/>
          <p:nvPr/>
        </p:nvSpPr>
        <p:spPr>
          <a:xfrm>
            <a:off x="783590" y="-50165"/>
            <a:ext cx="6991350" cy="92202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lstStyle/>
          <a:p>
            <a:r>
              <a:rPr lang="en-US"/>
              <a:t>Có một chiếc xe lu và một chiếc xe ca cùng đi trên một con đường. Xe lu dáng vẻ thô kệch, lăn từng bước chậm chạp, còn xe ca có bề ngoài gọn gàng, phóng nhanh vun vút.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5729 0.401111 " pathEditMode="relative" rAng="0" ptsTypes="">
                                      <p:cBhvr>
                                        <p:cTn id="6" dur="9750" fill="hold"/>
                                        <p:tgtEl>
                                          <p:spTgt spid="7"/>
                                        </p:tgtEl>
                                        <p:attrNameLst>
                                          <p:attrName>ppt_x</p:attrName>
                                          <p:attrName>ppt_y</p:attrName>
                                        </p:attrNameLst>
                                      </p:cBhvr>
                                      <p:rCtr x="-9200" y="10200"/>
                                    </p:animMotion>
                                  </p:childTnLst>
                                </p:cTn>
                              </p:par>
                              <p:par>
                                <p:cTn id="7" presetID="0" presetClass="path" presetSubtype="0" accel="50000" decel="50000" fill="hold" nodeType="withEffect">
                                  <p:stCondLst>
                                    <p:cond delay="0"/>
                                  </p:stCondLst>
                                  <p:childTnLst>
                                    <p:animMotion origin="layout" path="M 0 0 L -0.294948 0.453611 " pathEditMode="relative" ptsTypes="">
                                      <p:cBhvr>
                                        <p:cTn id="8"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0" name="Content Placeholder 99"/>
          <p:cNvPicPr>
            <a:picLocks noGrp="1" noChangeAspect="1"/>
          </p:cNvPicPr>
          <p:nvPr>
            <p:ph idx="1"/>
          </p:nvPr>
        </p:nvPicPr>
        <p:blipFill>
          <a:blip r:embed="rId2"/>
          <a:stretch>
            <a:fillRect/>
          </a:stretch>
        </p:blipFill>
        <p:spPr>
          <a:xfrm>
            <a:off x="-6135370" y="0"/>
            <a:ext cx="18314670" cy="6858635"/>
          </a:xfrm>
          <a:prstGeom prst="rect">
            <a:avLst/>
          </a:prstGeom>
          <a:noFill/>
          <a:ln w="9525">
            <a:noFill/>
          </a:ln>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1000000" flipH="1">
            <a:off x="3375660" y="1644650"/>
            <a:ext cx="4807585" cy="3569335"/>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rot="180000">
            <a:off x="7312876" y="2077907"/>
            <a:ext cx="4742821" cy="3788857"/>
          </a:xfrm>
          <a:prstGeom prst="rect">
            <a:avLst/>
          </a:prstGeom>
        </p:spPr>
      </p:pic>
      <p:sp>
        <p:nvSpPr>
          <p:cNvPr id="8" name="Text Box 7"/>
          <p:cNvSpPr txBox="1"/>
          <p:nvPr/>
        </p:nvSpPr>
        <p:spPr>
          <a:xfrm>
            <a:off x="563245" y="365125"/>
            <a:ext cx="7893685" cy="119888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lstStyle/>
          <a:p>
            <a:r>
              <a:rPr lang="en-US"/>
              <a:t>Thấy vậy xe ca chế nhạo xe lu:</a:t>
            </a:r>
          </a:p>
          <a:p>
            <a:r>
              <a:rPr lang="en-US"/>
              <a:t>- Xe lu ơi! Cậu đi chậm như rùa ấy ! Hãy xem tớ đây này!</a:t>
            </a:r>
          </a:p>
          <a:p>
            <a:r>
              <a:rPr lang="en-US"/>
              <a:t>Nói rồi, xe ca phóng vụt lên, bỏ xe lu ở lại đằng sau. Xe ca tưởng mình thế là giỏi lắm.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50" fill="hold">
                                          <p:stCondLst>
                                            <p:cond delay="0"/>
                                          </p:stCondLst>
                                        </p:cTn>
                                        <p:tgtEl>
                                          <p:spTgt spid="9"/>
                                        </p:tgtEl>
                                        <p:attrNameLst>
                                          <p:attrName>r</p:attrName>
                                        </p:attrNameLst>
                                      </p:cBhvr>
                                    </p:animRot>
                                    <p:animRot by="-240000">
                                      <p:cBhvr>
                                        <p:cTn id="7" dur="500" fill="hold">
                                          <p:stCondLst>
                                            <p:cond delay="500"/>
                                          </p:stCondLst>
                                        </p:cTn>
                                        <p:tgtEl>
                                          <p:spTgt spid="9"/>
                                        </p:tgtEl>
                                        <p:attrNameLst>
                                          <p:attrName>r</p:attrName>
                                        </p:attrNameLst>
                                      </p:cBhvr>
                                    </p:animRot>
                                    <p:animRot by="240000">
                                      <p:cBhvr>
                                        <p:cTn id="8" dur="500" fill="hold">
                                          <p:stCondLst>
                                            <p:cond delay="1000"/>
                                          </p:stCondLst>
                                        </p:cTn>
                                        <p:tgtEl>
                                          <p:spTgt spid="9"/>
                                        </p:tgtEl>
                                        <p:attrNameLst>
                                          <p:attrName>r</p:attrName>
                                        </p:attrNameLst>
                                      </p:cBhvr>
                                    </p:animRot>
                                    <p:animRot by="-240000">
                                      <p:cBhvr>
                                        <p:cTn id="9" dur="500" fill="hold">
                                          <p:stCondLst>
                                            <p:cond delay="1500"/>
                                          </p:stCondLst>
                                        </p:cTn>
                                        <p:tgtEl>
                                          <p:spTgt spid="9"/>
                                        </p:tgtEl>
                                        <p:attrNameLst>
                                          <p:attrName>r</p:attrName>
                                        </p:attrNameLst>
                                      </p:cBhvr>
                                    </p:animRot>
                                    <p:animRot by="120000">
                                      <p:cBhvr>
                                        <p:cTn id="10" dur="500" fill="hold">
                                          <p:stCondLst>
                                            <p:cond delay="20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 0 L -0.283958 0.541389 " pathEditMode="relative" ptsTypes="">
                                      <p:cBhvr>
                                        <p:cTn id="14" dur="25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1"/>
          <p:cNvPicPr>
            <a:picLocks noGrp="1" noChangeAspect="1"/>
          </p:cNvPicPr>
          <p:nvPr>
            <p:ph sz="half" idx="2"/>
          </p:nvPr>
        </p:nvPicPr>
        <p:blipFill>
          <a:blip r:embed="rId2"/>
          <a:stretch>
            <a:fillRect/>
          </a:stretch>
        </p:blipFill>
        <p:spPr>
          <a:xfrm>
            <a:off x="635" y="-1312545"/>
            <a:ext cx="12191365" cy="9484360"/>
          </a:xfrm>
          <a:prstGeom prst="rect">
            <a:avLst/>
          </a:prstGeom>
        </p:spPr>
      </p:pic>
      <p:pic>
        <p:nvPicPr>
          <p:cNvPr id="4" name="Content Placeholder 3"/>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a:off x="-2067560" y="-462915"/>
            <a:ext cx="5181600" cy="2914650"/>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flipH="1">
            <a:off x="-3765262" y="903643"/>
            <a:ext cx="6323761" cy="5051809"/>
          </a:xfrm>
          <a:prstGeom prst="rect">
            <a:avLst/>
          </a:prstGeom>
        </p:spPr>
      </p:pic>
      <p:sp>
        <p:nvSpPr>
          <p:cNvPr id="6" name="Text Box 5"/>
          <p:cNvSpPr txBox="1"/>
          <p:nvPr/>
        </p:nvSpPr>
        <p:spPr>
          <a:xfrm>
            <a:off x="4171738" y="212"/>
            <a:ext cx="7446433" cy="1407160"/>
          </a:xfrm>
          <a:prstGeom prst="rect">
            <a:avLst/>
          </a:prstGeom>
          <a:solidFill>
            <a:srgbClr val="FFC000"/>
          </a:solidFill>
          <a:effectLst>
            <a:softEdge rad="50800"/>
          </a:effectLst>
        </p:spPr>
        <p:style>
          <a:lnRef idx="0">
            <a:srgbClr val="FFFFFF"/>
          </a:lnRef>
          <a:fillRef idx="1">
            <a:schemeClr val="accent1"/>
          </a:fillRef>
          <a:effectRef idx="0">
            <a:srgbClr val="FFFFFF"/>
          </a:effectRef>
          <a:fontRef idx="minor">
            <a:schemeClr val="dk1"/>
          </a:fontRef>
        </p:style>
        <p:txBody>
          <a:bodyPr wrap="square" rtlCol="0">
            <a:spAutoFit/>
          </a:bodyPr>
          <a:lstStyle/>
          <a:p>
            <a:r>
              <a:rPr lang="en-US" sz="2135"/>
              <a:t>Nhưng tới một quãng đường bị hỏng và lầy lội, xe ca không thể đi qua được, đành phải đổ lại. Người ta đổ đá cuội xuống chỗ lầy lội. Bấy giờ xe lu mới tiến lên, đi lên đống đá và lăn qua lăn lại nhiều lần.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5 -0.00222222 L 0.42599 0.224907 " pathEditMode="relative" rAng="0" ptsTypes="">
                                      <p:cBhvr>
                                        <p:cTn id="6" dur="2000" fill="hold"/>
                                        <p:tgtEl>
                                          <p:spTgt spid="4"/>
                                        </p:tgtEl>
                                        <p:attrNameLst>
                                          <p:attrName>ppt_x</p:attrName>
                                          <p:attrName>ppt_y</p:attrName>
                                        </p:attrNameLst>
                                      </p:cBhvr>
                                      <p:rCtr x="21000" y="137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840278 -0.0665741 L 0.0168056 -0.0665741 L 0.0252084 -0.0665741 L 0.0353472 -0.0665741 L 0.0454167 -0.0643518 L 0.0538195 -0.0621296 L 0.0622222 -0.0621296 L 0.0740278 -0.0599074 L 0.0840972 -0.0576852 L 0.0925 -0.0553704 L 0.100903 -0.0553704 L 0.109306 -0.0531482 L 0.117709 -0.0487037 L 0.126111 -0.0463889 L 0.134514 -0.0441667 L 0.142986 -0.0397222 L 0.153056 -0.0351852 L 0.163125 -0.0285185 L 0.174931 -0.0239815 L 0.183334 -0.0173148 L 0.191736 -0.0127778 L 0.200139 -0.00833337 L 0.208542 -0.00611107 L 0.216945 -0.00157407 L 0.227014 0.00287033 L 0.240486 0.00962962 L 0.252292 0.014074 L 0.262361 0.0186111 L 0.270764 0.0208333 L 0.280834 0.0252778 L 0.292639 0.0275926 L 0.306042 0.0342589 L 0.314445 0.0342589 L 0.322917 0.0387959 L 0.332986 0.0387959 L 0.341389 0.0410189 L 0.351459 0.0432409 L 0.361597 0.0454629 L 0.37 0.0477779 L 0.378403 0.0499999 L 0.386806 0.0522219 L 0.395209 0.0544449 L 0.403611 0.0566669 L 0.413681 0.0589819 L 0.42375 0.0612039 L 0.432222 0.0634259 L 0.440625 0.0656479 L 0.449028 0.0679629 L 0.457431 0.0701849 L 0.465834 0.0701849 L 0.474236 0.0724069 L 0.482639 0.0746299 L 0.491042 0.0746299 L 0.499445 0.0768519 L 0.507847 0.0791669 L 0.51625 0.0813889 L 0.524653 0.0813889 L 0.534792 0.0813889 L 0.543195 0.0836109 L 0.551597 0.0836109 L 0.56 0.0858329 L 0.568403 0.0858329 L 0.578472 0.0880559 L 0.588611 0.0903699 L 0.597014 0.0948149 L 0.607084 0.0970369 L 0.617153 0.0970369 L 0.625556 0.0970369 L 0.633959 0.0970369 L 0.642361 0.0970369 L 0.650834 0.0993519 L 0.659236 0.0993519 L 0.667639 0.101574 L 0.676042 0.103796 L 0.684445 0.106019 L 0.692847 0.108241 L 0.70125 0.110556 L 0.71132 0.115 L 0.719722 0.117222 L 0.728125 0.119445 L 0.736597 0.121759 L 0.745 0.126204 L 0.753403 0.128426 L 0.761806 0.132963 L 0.770209 0.135185 L 0.778611 0.137407 L 0.787014 0.141945 L 0.795417 0.146389 L 0.80382 0.146389 L 0.812222 0.148611 L 0.820625 0.148611 L 0.829028 0.148611 L 0.837431 0.150833 L 0.845903 0.153148 L 0.837431 0.157593 L 0.829028 0.157593 L 0.818959 0.157593 L 0.808889 0.157593 L 0.800486 0.159815 L 0.790347 0.159815 L 0.780278 0.159815 L 0.770209 0.16213 L 0.761806 0.164352 L 0.753403 0.166574 L 0.745 0.166574 L 0.736597 0.168796 L 0.728125 0.171019 L 0.718056 0.173333 L 0.709653 0.175556 L 0.70125 0.177778 L 0.692847 0.18 L 0.684445 0.18 L 0.676042 0.182222 L 0.667639 0.182222 L 0.6575 0.182222 L 0.647431 0.182222 L 0.639028 0.182222 L 0.628959 0.182222 L 0.61882 0.182222 L 0.610417 0.184537 L 0.600347 0.184537 L 0.591945 0.184537 L 0.583542 0.184537 L 0.573472 0.184537 L 0.56507 0.184537 L 0.556597 0.186759 L 0.548195 0.186759 L 0.539792 0.186759 L 0.531389 0.186759 L 0.522986 0.186759 L 0.512917 0.186759 L 0.504514 0.186759 L 0.496111 0.188982 L 0.485972 0.188982 L 0.475903 0.188982 L 0.4675 0.188982 L 0.459097 0.188982 L 0.450695 0.188982 L 0.442292 0.188982 L 0.433889 0.188982 L 0.42375 0.188982 L 0.413681 0.186759 L 0.405278 0.184537 L 0.395209 0.18 L 0.385139 0.175556 L 0.375 0.175556 L 0.366597 0.173333 L 0.356528 0.171019 L 0.348125 0.166574 L 0.339722 0.166574 L 0.33132 0.164352 L 0.322917 0.164352 L 0.312778 0.16213 L 0.302709 0.159815 L 0.292639 0.159815 L 0.284236 0.159815 L 0.275834 0.159815 L 0.267361 0.159815 L 0.257292 0.157593 L 0.247222 0.157593 L 0.23882 0.157593 L 0.227014 0.157593 L 0.216945 0.157593 L 0.205139 0.15537 L 0.19507 0.15537 L 0.185 0.153148 L 0.176597 0.153148 L 0.166528 0.150833 L 0.154722 0.148611 L 0.144653 0.148611 L 0.132847 0.146389 L 0.124445 0.144167 L 0.116042 0.144167 L 0.107639 0.144167 L 0.0992361 0.141945 L 0.0908334 0.13963 L 0.0824306 0.137407 L 0.0740278 0.135185 L 0.065625 0.130741 L 0.0740278 0.128426 L 0.0824306 0.128426 L 0.0908334 0.128426 L 0.0992361 0.128426 L 0.107639 0.128426 L 0.116042 0.128426 L 0.124445 0.128426 L 0.132847 0.128426 L 0.142986 0.128426 L 0.151389 0.128426 L 0.161459 0.128426 L 0.169861 0.130741 L 0.179931 0.132963 L 0.188334 0.132963 L 0.196736 0.132963 L 0.205139 0.132963 L 0.215278 0.132963 L 0.223681 0.132963 L 0.232084 0.132963 L 0.240486 0.132963 L 0.248889 0.132963 L 0.257292 0.132963 L 0.267361 0.132963 L 0.275834 0.132963 L 0.284236 0.132963 L 0.292639 0.132963 L 0.301042 0.132963 L 0.309445 0.132963 L 0.317847 0.132963 L 0.32625 0.135185 L 0.334653 0.135185 L 0.343056 0.137407 L 0.353125 0.13963 L 0.361597 0.141945 L 0.37 0.141945 L 0.378403 0.144167 L 0.386806 0.146389 L 0.396875 0.148611 L 0.405278 0.150833 L 0.413681 0.153148 L 0.422084 0.15537 L 0.430486 0.157593 L 0.440625 0.157593 L 0.450695 0.159815 L 0.459097 0.16213 L 0.469167 0.164352 L 0.479306 0.164352 L 0.487709 0.166574 L 0.499445 0.168796 L 0.509514 0.171019 L 0.517986 0.171019 L 0.526389 0.173333 L 0.534792 0.177778 L 0.543195 0.18 L 0.551597 0.18 L 0.56 0.184537 L 0.568403 0.184537 L 0.576806 0.184537 L 0.586875 0.184537 L 0.595278 0.184537 L 0.60375 0.184537 L 0.61382 0.184537 L 0.622222 0.184537 L 0.630625 0.184537 L 0.640695 0.184537 L 0.649097 0.184537 L 0.6575 0.184537 L 0.665903 0.184537 L 0.674375 0.184537 L 0.682778 0.184537 L 0.691181 0.184537 L 0.699584 0.182222 L 0.707986 0.182222 L 0.716389 0.182222 L 0.724792 0.182222 L 0.733195 0.182222 L 0.736597 0.182222 " pathEditMode="relative" rAng="0" ptsTypes="">
                                      <p:cBhvr>
                                        <p:cTn id="10" dur="12250" fill="hold"/>
                                        <p:tgtEl>
                                          <p:spTgt spid="3"/>
                                        </p:tgtEl>
                                        <p:attrNameLst>
                                          <p:attrName>ppt_x</p:attrName>
                                          <p:attrName>ppt_y</p:attrName>
                                        </p:attrNameLst>
                                      </p:cBhvr>
                                      <p:rCtr x="41900" y="1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4" descr="Picture2"/>
          <p:cNvPicPr>
            <a:picLocks noGrp="1" noChangeAspect="1"/>
          </p:cNvPicPr>
          <p:nvPr>
            <p:ph sz="half" idx="1"/>
          </p:nvPr>
        </p:nvPicPr>
        <p:blipFill>
          <a:blip r:embed="rId2"/>
          <a:stretch>
            <a:fillRect/>
          </a:stretch>
        </p:blipFill>
        <p:spPr>
          <a:xfrm>
            <a:off x="0" y="-3382010"/>
            <a:ext cx="12192000" cy="10240010"/>
          </a:xfrm>
          <a:prstGeom prst="rect">
            <a:avLst/>
          </a:prstGeom>
        </p:spPr>
      </p:pic>
      <p:pic>
        <p:nvPicPr>
          <p:cNvPr id="6"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flipH="1">
            <a:off x="683895" y="2322195"/>
            <a:ext cx="6562513" cy="4064847"/>
          </a:xfrm>
          <a:prstGeom prst="rect">
            <a:avLst/>
          </a:prstGeom>
          <a:noFill/>
          <a:ln w="9525">
            <a:noFill/>
          </a:ln>
        </p:spPr>
      </p:pic>
      <p:pic>
        <p:nvPicPr>
          <p:cNvPr id="8" name="Content Placeholder 2"/>
          <p:cNvPicPr>
            <a:picLocks noChangeAspect="1"/>
          </p:cNvPicPr>
          <p:nvPr/>
        </p:nvPicPr>
        <p:blipFill>
          <a:blip r:embed="rId5">
            <a:extLst>
              <a:ext uri="{BEBA8EAE-BF5A-486C-A8C5-ECC9F3942E4B}">
                <a14:imgProps xmlns:a14="http://schemas.microsoft.com/office/drawing/2010/main">
                  <a14:imgLayer r:embed="rId4">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40000">
            <a:off x="6133042" y="2212763"/>
            <a:ext cx="5791200" cy="3578860"/>
          </a:xfrm>
          <a:prstGeom prst="rect">
            <a:avLst/>
          </a:prstGeom>
          <a:noFill/>
          <a:ln w="9525">
            <a:noFill/>
          </a:ln>
        </p:spPr>
      </p:pic>
      <p:sp>
        <p:nvSpPr>
          <p:cNvPr id="10" name="Text Box 9"/>
          <p:cNvSpPr txBox="1"/>
          <p:nvPr/>
        </p:nvSpPr>
        <p:spPr>
          <a:xfrm>
            <a:off x="838200" y="72390"/>
            <a:ext cx="6908800" cy="1753235"/>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nchor="t">
            <a:spAutoFit/>
          </a:bodyPr>
          <a:lstStyle/>
          <a:p>
            <a:r>
              <a:rPr lang="en-US">
                <a:sym typeface="+mn-ea"/>
              </a:rPr>
              <a:t>Chẳng mấy chốc, mặt đường trở nên bằng phẳng. Nhờ vậy mà xe ca mới có thể đi qua được.</a:t>
            </a:r>
            <a:endParaRPr lang="en-US"/>
          </a:p>
          <a:p>
            <a:r>
              <a:rPr lang="en-US">
                <a:sym typeface="+mn-ea"/>
              </a:rPr>
              <a:t>Xe ca đã hiểu rằng tuy xe lu đi chậm chạp, dáng vẻ lù lù, thô kệch nhưng xe lu làm cho những con đường bằng phẳng để cho các xe khác đi lại dễ dàng.</a:t>
            </a:r>
            <a:endParaRPr lang="en-US"/>
          </a:p>
          <a:p>
            <a:r>
              <a:rPr lang="en-US">
                <a:sym typeface="+mn-ea"/>
              </a:rPr>
              <a:t>Từ đấy xe ca không bao giờ chế giễu xe lu nữa.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ackground-mam-non_040109666"/>
          <p:cNvPicPr>
            <a:picLocks noChangeAspect="1"/>
          </p:cNvPicPr>
          <p:nvPr/>
        </p:nvPicPr>
        <p:blipFill>
          <a:blip r:embed="rId2"/>
          <a:stretch>
            <a:fillRect/>
          </a:stretch>
        </p:blipFill>
        <p:spPr>
          <a:xfrm>
            <a:off x="0" y="-1143000"/>
            <a:ext cx="12192000" cy="9115213"/>
          </a:xfrm>
          <a:prstGeom prst="rect">
            <a:avLst/>
          </a:prstGeom>
        </p:spPr>
      </p:pic>
      <p:sp>
        <p:nvSpPr>
          <p:cNvPr id="2" name="Rectangles 1"/>
          <p:cNvSpPr/>
          <p:nvPr/>
        </p:nvSpPr>
        <p:spPr>
          <a:xfrm>
            <a:off x="1972310" y="-228600"/>
            <a:ext cx="8246745" cy="5631180"/>
          </a:xfrm>
          <a:prstGeom prst="rect">
            <a:avLst/>
          </a:prstGeom>
          <a:noFill/>
          <a:ln>
            <a:noFill/>
          </a:ln>
        </p:spPr>
        <p:txBody>
          <a:bodyPr wrap="square" rtlCol="0" anchor="t">
            <a:spAutoFit/>
          </a:bodyPr>
          <a:lstStyle/>
          <a:p>
            <a:pPr algn="ctr"/>
            <a:r>
              <a:rPr lang="en-US" altLang="zh-CN" sz="7200" b="1">
                <a:ln w="22225">
                  <a:solidFill>
                    <a:schemeClr val="accent2"/>
                  </a:solidFill>
                  <a:prstDash val="solid"/>
                </a:ln>
                <a:solidFill>
                  <a:schemeClr val="accent2">
                    <a:lumMod val="40000"/>
                    <a:lumOff val="60000"/>
                  </a:schemeClr>
                </a:solidFill>
                <a:effectLst/>
              </a:rPr>
              <a:t>Cô vừa</a:t>
            </a:r>
            <a:r>
              <a:rPr lang="vi-VN" altLang="en-US" sz="7200" b="1">
                <a:ln w="22225">
                  <a:solidFill>
                    <a:schemeClr val="accent2"/>
                  </a:solidFill>
                  <a:prstDash val="solid"/>
                </a:ln>
                <a:solidFill>
                  <a:schemeClr val="accent2">
                    <a:lumMod val="40000"/>
                    <a:lumOff val="60000"/>
                  </a:schemeClr>
                </a:solidFill>
                <a:effectLst/>
              </a:rPr>
              <a:t> kể</a:t>
            </a:r>
            <a:r>
              <a:rPr lang="en-US" altLang="zh-CN" sz="7200" b="1">
                <a:ln w="22225">
                  <a:solidFill>
                    <a:schemeClr val="accent2"/>
                  </a:solidFill>
                  <a:prstDash val="solid"/>
                </a:ln>
                <a:solidFill>
                  <a:schemeClr val="accent2">
                    <a:lumMod val="40000"/>
                    <a:lumOff val="60000"/>
                  </a:schemeClr>
                </a:solidFill>
                <a:effectLst/>
              </a:rPr>
              <a:t> cho các con nghe </a:t>
            </a:r>
            <a:r>
              <a:rPr lang="vi-VN" altLang="en-US" sz="7200" b="1">
                <a:ln w="22225">
                  <a:solidFill>
                    <a:schemeClr val="accent2"/>
                  </a:solidFill>
                  <a:prstDash val="solid"/>
                </a:ln>
                <a:solidFill>
                  <a:schemeClr val="accent2">
                    <a:lumMod val="40000"/>
                    <a:lumOff val="60000"/>
                  </a:schemeClr>
                </a:solidFill>
                <a:effectLst/>
              </a:rPr>
              <a:t>câu chuyện</a:t>
            </a:r>
            <a:r>
              <a:rPr lang="en-US" altLang="zh-CN" sz="7200" b="1">
                <a:ln w="22225">
                  <a:solidFill>
                    <a:schemeClr val="accent2"/>
                  </a:solidFill>
                  <a:prstDash val="solid"/>
                </a:ln>
                <a:solidFill>
                  <a:schemeClr val="accent2">
                    <a:lumMod val="40000"/>
                    <a:lumOff val="60000"/>
                  </a:schemeClr>
                </a:solidFill>
                <a:effectLst/>
              </a:rPr>
              <a:t> gì?</a:t>
            </a:r>
            <a:r>
              <a:rPr lang="vi-VN" altLang="en-US" sz="7200" b="1">
                <a:ln w="22225">
                  <a:solidFill>
                    <a:schemeClr val="accent2"/>
                  </a:solidFill>
                  <a:prstDash val="solid"/>
                </a:ln>
                <a:solidFill>
                  <a:schemeClr val="accent2">
                    <a:lumMod val="40000"/>
                    <a:lumOff val="60000"/>
                  </a:schemeClr>
                </a:solidFill>
                <a:effectLst/>
              </a:rPr>
              <a:t> Trong truyện có những nhân vật nào?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6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458</Words>
  <Application>Microsoft Office PowerPoint</Application>
  <PresentationFormat>Widescreen</PresentationFormat>
  <Paragraphs>25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宋体</vt:lpstr>
      <vt:lpstr>Arial</vt:lpstr>
      <vt:lpstr>Calibri</vt:lpstr>
      <vt:lpstr>Calibri Light</vt:lpstr>
      <vt:lpstr>Times New Roman</vt:lpstr>
      <vt:lpstr>Office Theme</vt:lpstr>
      <vt:lpstr>Lĩnh vực: Phát triển ngôn ngữ Hoạt động: Làm quen với tác phẩm văn học Đề tài: Xe lu và xe ca Lứa tuổi: MGN 4-5 tuổi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 Hoạt động: Làm quen với tác phẩm văn học Đề tài: Xe lu và xe ca Giáo viên: Nguyễn Thu Hiền Lứa tuổi: MGN 4-5 tuổi</dc:title>
  <dc:creator/>
  <cp:lastModifiedBy>Techsi.vn</cp:lastModifiedBy>
  <cp:revision>3</cp:revision>
  <dcterms:created xsi:type="dcterms:W3CDTF">2024-03-28T15:13:00Z</dcterms:created>
  <dcterms:modified xsi:type="dcterms:W3CDTF">2024-11-29T03:07:13Z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D33CAFEC8B67494C8DE27015A63126DF_11</vt:lpwstr>
  </property>
  <property fmtid="{D5CDD505-2E9C-101B-9397-08002B2CF9AE}" pid="3" name="KSOProductBuildVer">
    <vt:lpwstr>1033-12.2.0.13489</vt:lpwstr>
  </property>
</Properties>
</file>