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48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1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8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5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33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1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0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1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4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F0127-179A-4700-B28F-4FC525A8B703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/>
          <p:cNvSpPr/>
          <p:nvPr/>
        </p:nvSpPr>
        <p:spPr>
          <a:xfrm>
            <a:off x="3491345" y="419770"/>
            <a:ext cx="51954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HƯỚNG DƯƠNG</a:t>
            </a:r>
            <a:endParaRPr lang="vi-VN" alt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483" y="1570290"/>
            <a:ext cx="1497240" cy="141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897165" y="3306823"/>
            <a:ext cx="500727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QUEN VĂN HỌC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4-5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Lớp: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MGN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B3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96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2295524" y="2705725"/>
            <a:ext cx="791527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VN" sz="4400" dirty="0"/>
              <a:t>Cô và trẻ hát bài hát: </a:t>
            </a:r>
          </a:p>
          <a:p>
            <a:pPr algn="ctr"/>
            <a:r>
              <a:rPr lang="en-VN" sz="4400" dirty="0" smtClean="0"/>
              <a:t>“</a:t>
            </a:r>
            <a:r>
              <a:rPr lang="en-US" sz="4400" dirty="0" err="1" smtClean="0"/>
              <a:t>Sắp</a:t>
            </a:r>
            <a:r>
              <a:rPr lang="en-US" sz="4400" dirty="0" smtClean="0"/>
              <a:t> </a:t>
            </a:r>
            <a:r>
              <a:rPr lang="en-US" sz="4400" dirty="0" err="1" smtClean="0"/>
              <a:t>đến</a:t>
            </a:r>
            <a:r>
              <a:rPr lang="en-US" sz="4400" dirty="0" smtClean="0"/>
              <a:t> </a:t>
            </a:r>
            <a:r>
              <a:rPr lang="en-US" sz="4400" dirty="0" err="1" smtClean="0"/>
              <a:t>Tết</a:t>
            </a:r>
            <a:r>
              <a:rPr lang="en-US" sz="4400" dirty="0" smtClean="0"/>
              <a:t> </a:t>
            </a:r>
            <a:r>
              <a:rPr lang="en-US" sz="4400" dirty="0" err="1" smtClean="0"/>
              <a:t>rồi</a:t>
            </a:r>
            <a:r>
              <a:rPr lang="en-VN" sz="4400" dirty="0" smtClean="0"/>
              <a:t>”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585527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Rectangle 4"/>
          <p:cNvSpPr/>
          <p:nvPr/>
        </p:nvSpPr>
        <p:spPr>
          <a:xfrm>
            <a:off x="1828800" y="2123986"/>
            <a:ext cx="91439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i="1" dirty="0">
                <a:solidFill>
                  <a:srgbClr val="FF0000"/>
                </a:solidFill>
                <a:latin typeface="SegoeuiPc"/>
              </a:rPr>
              <a:t>- Cô đọc lần 1 cho trẻ nghe: Cô đọc diễn cảm, kết hợp điệu bộ cử chỉ</a:t>
            </a:r>
            <a:r>
              <a:rPr lang="vi-VN" sz="3600" dirty="0">
                <a:solidFill>
                  <a:srgbClr val="081B3A"/>
                </a:solidFill>
                <a:latin typeface="SegoeuiPc"/>
              </a:rPr>
              <a:t>. </a:t>
            </a:r>
          </a:p>
          <a:p>
            <a:r>
              <a:rPr lang="vi-VN" sz="3600" dirty="0">
                <a:solidFill>
                  <a:srgbClr val="081B3A"/>
                </a:solidFill>
                <a:latin typeface="SegoeuiPc"/>
              </a:rPr>
              <a:t>+ Cô vừa đọc cho các con nghe bài thơ gì?</a:t>
            </a:r>
          </a:p>
          <a:p>
            <a:r>
              <a:rPr lang="vi-VN" sz="3600" dirty="0">
                <a:solidFill>
                  <a:srgbClr val="081B3A"/>
                </a:solidFill>
                <a:latin typeface="SegoeuiPc"/>
              </a:rPr>
              <a:t> + Bài thơ do ai sáng tác?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703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Rectangle 4"/>
          <p:cNvSpPr/>
          <p:nvPr/>
        </p:nvSpPr>
        <p:spPr>
          <a:xfrm>
            <a:off x="1828800" y="2123986"/>
            <a:ext cx="9143999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Tx/>
              <a:buChar char="-"/>
            </a:pPr>
            <a:r>
              <a:rPr lang="vi-VN" sz="3600" b="1" i="1" dirty="0" smtClean="0">
                <a:solidFill>
                  <a:srgbClr val="FF0000"/>
                </a:solidFill>
                <a:effectLst/>
                <a:latin typeface="SegoeuiPc"/>
              </a:rPr>
              <a:t>Cô đọc lần 2 cho trẻ nghe kết hợp tranh minh hoạ</a:t>
            </a:r>
            <a:endParaRPr lang="en-US" sz="3600" b="1" i="1" dirty="0" smtClean="0">
              <a:solidFill>
                <a:srgbClr val="FF0000"/>
              </a:solidFill>
              <a:effectLst/>
              <a:latin typeface="SegoeuiPc"/>
            </a:endParaRPr>
          </a:p>
          <a:p>
            <a:r>
              <a:rPr lang="vi-VN" sz="3600" dirty="0" smtClean="0">
                <a:solidFill>
                  <a:srgbClr val="081B3A"/>
                </a:solidFill>
                <a:latin typeface="SegoeuiPc"/>
              </a:rPr>
              <a:t>+ Cô vừa đọc cho các con nghe bài thơ gì?</a:t>
            </a:r>
          </a:p>
          <a:p>
            <a:r>
              <a:rPr lang="vi-VN" sz="3600" dirty="0" smtClean="0">
                <a:solidFill>
                  <a:srgbClr val="081B3A"/>
                </a:solidFill>
                <a:latin typeface="SegoeuiPc"/>
              </a:rPr>
              <a:t>+ Bài thơ do ai sáng tác? </a:t>
            </a:r>
            <a:endParaRPr lang="en-US" sz="3600" dirty="0" smtClean="0"/>
          </a:p>
          <a:p>
            <a:r>
              <a:rPr lang="vi-VN" sz="3600" dirty="0" smtClean="0"/>
              <a:t/>
            </a:r>
            <a:br>
              <a:rPr lang="vi-VN" sz="3600" dirty="0" smtClean="0"/>
            </a:br>
            <a:endParaRPr lang="vi-VN" sz="1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2222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052" cy="6858000"/>
          </a:xfrm>
        </p:spPr>
      </p:pic>
    </p:spTree>
    <p:extLst>
      <p:ext uri="{BB962C8B-B14F-4D97-AF65-F5344CB8AC3E}">
        <p14:creationId xmlns:p14="http://schemas.microsoft.com/office/powerpoint/2010/main" val="915270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1C494A-88F8-C67E-2E86-DFAEC8226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76475" y="1144588"/>
            <a:ext cx="832484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2800" b="1" i="1" dirty="0" smtClean="0">
                <a:solidFill>
                  <a:srgbClr val="081B3A"/>
                </a:solidFill>
                <a:effectLst/>
                <a:latin typeface="SegoeuiPc"/>
              </a:rPr>
              <a:t>Đàm thoại</a:t>
            </a:r>
            <a:r>
              <a:rPr lang="en-US" sz="2800" b="1" i="1" dirty="0" smtClean="0">
                <a:solidFill>
                  <a:srgbClr val="081B3A"/>
                </a:solidFill>
                <a:effectLst/>
                <a:latin typeface="SegoeuiPc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Bài thơ nói về ngày gì vậy?</a:t>
            </a:r>
            <a:endParaRPr lang="en-US" sz="2800" dirty="0">
              <a:solidFill>
                <a:srgbClr val="081B3A"/>
              </a:solidFill>
              <a:latin typeface="SegoeuiPc"/>
            </a:endParaRPr>
          </a:p>
          <a:p>
            <a:pPr marL="285750" indent="-285750">
              <a:buFontTx/>
              <a:buChar char="-"/>
            </a:pP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Năm hết tết đến bé chúc cha mẹ, ông bà sức khỏe như thế nào? </a:t>
            </a:r>
            <a:endParaRPr lang="en-US" sz="2800" b="0" i="0" dirty="0" smtClean="0">
              <a:solidFill>
                <a:srgbClr val="081B3A"/>
              </a:solidFill>
              <a:effectLst/>
              <a:latin typeface="SegoeuiPc"/>
            </a:endParaRPr>
          </a:p>
          <a:p>
            <a:pPr marL="285750" indent="-285750">
              <a:buFontTx/>
              <a:buChar char="-"/>
            </a:pP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Bé chúc anh </a:t>
            </a:r>
            <a:r>
              <a:rPr lang="en-US" sz="2800" b="0" i="0" dirty="0" err="1" smtClean="0">
                <a:solidFill>
                  <a:srgbClr val="081B3A"/>
                </a:solidFill>
                <a:effectLst/>
                <a:latin typeface="SegoeuiPc"/>
              </a:rPr>
              <a:t>chị</a:t>
            </a: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 mọi điều</a:t>
            </a:r>
            <a:r>
              <a:rPr lang="en-US" sz="2800" b="0" i="0" dirty="0" smtClean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en-US" sz="2800" b="0" i="0" dirty="0" err="1" smtClean="0">
                <a:solidFill>
                  <a:srgbClr val="081B3A"/>
                </a:solidFill>
                <a:effectLst/>
                <a:latin typeface="SegoeuiPc"/>
              </a:rPr>
              <a:t>gì</a:t>
            </a: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? Học hành thế nào? </a:t>
            </a:r>
            <a:endParaRPr lang="en-US" sz="2800" b="0" i="0" dirty="0" smtClean="0">
              <a:solidFill>
                <a:srgbClr val="081B3A"/>
              </a:solidFill>
              <a:effectLst/>
              <a:latin typeface="SegoeuiPc"/>
            </a:endParaRP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rgbClr val="081B3A"/>
                </a:solidFill>
                <a:latin typeface="SegoeuiPc"/>
              </a:rPr>
              <a:t>C</a:t>
            </a: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uối cùng bé chúc mọi người đầy ắp cái gì? Tràn ngập điều gì?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7041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E9B75E8-3F5F-8731-45E6-03AF36B8A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1" y="6263"/>
            <a:ext cx="12192001" cy="68517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47950" y="3105835"/>
            <a:ext cx="81915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b="1" i="1" dirty="0" smtClean="0">
                <a:solidFill>
                  <a:srgbClr val="FF0000"/>
                </a:solidFill>
                <a:latin typeface="SegoeuiPc"/>
              </a:rPr>
              <a:t>GIÁO DỤC: </a:t>
            </a:r>
            <a:r>
              <a:rPr lang="vi-VN" sz="4000" b="1" i="1" dirty="0" smtClean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sz="3200" b="0" i="0" dirty="0" smtClean="0">
                <a:solidFill>
                  <a:srgbClr val="081B3A"/>
                </a:solidFill>
                <a:effectLst/>
                <a:latin typeface="SegoeuiPc"/>
              </a:rPr>
              <a:t>Trẻ ghi nhớ những phong tục của quê hương, biết dành tình yêu thương cho tất cả mọi người trong gia đình.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11385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4A1F-955B-4103-B1FF-383CB7BAF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V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240443-6F77-62C8-AE4B-60FC306931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-1"/>
            <a:ext cx="12192001" cy="685173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983D14-A87E-C737-2277-5D9DBC6E6936}"/>
              </a:ext>
            </a:extLst>
          </p:cNvPr>
          <p:cNvSpPr txBox="1"/>
          <p:nvPr/>
        </p:nvSpPr>
        <p:spPr>
          <a:xfrm>
            <a:off x="3272425" y="3070882"/>
            <a:ext cx="61941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7200" b="0" i="0" dirty="0">
                <a:solidFill>
                  <a:schemeClr val="accent6"/>
                </a:solidFill>
                <a:effectLst/>
                <a:latin typeface="UTM Cookies" panose="02040603050506020204" pitchFamily="18"/>
              </a:rPr>
              <a:t>THANKS YOU</a:t>
            </a:r>
          </a:p>
        </p:txBody>
      </p:sp>
    </p:spTree>
    <p:extLst>
      <p:ext uri="{BB962C8B-B14F-4D97-AF65-F5344CB8AC3E}">
        <p14:creationId xmlns:p14="http://schemas.microsoft.com/office/powerpoint/2010/main" val="3011619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206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SegoeuiPc</vt:lpstr>
      <vt:lpstr>Times New Roman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Dell</cp:lastModifiedBy>
  <cp:revision>5</cp:revision>
  <dcterms:created xsi:type="dcterms:W3CDTF">2024-12-31T05:50:34Z</dcterms:created>
  <dcterms:modified xsi:type="dcterms:W3CDTF">2025-01-20T15:13:40Z</dcterms:modified>
</cp:coreProperties>
</file>